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83" r:id="rId9"/>
    <p:sldId id="284" r:id="rId10"/>
    <p:sldId id="285"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6" r:id="rId32"/>
    <p:sldId id="287" r:id="rId33"/>
    <p:sldId id="289" r:id="rId3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2" d="100"/>
          <a:sy n="92" d="100"/>
        </p:scale>
        <p:origin x="30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027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9146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979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539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27.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325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5325C"/>
          </a:solidFill>
          <a:ln/>
        </p:spPr>
      </p:sp>
      <p:sp>
        <p:nvSpPr>
          <p:cNvPr id="3" name="Shape 1"/>
          <p:cNvSpPr/>
          <p:nvPr/>
        </p:nvSpPr>
        <p:spPr>
          <a:xfrm>
            <a:off x="3535528" y="1005840"/>
            <a:ext cx="5120640" cy="1965960"/>
          </a:xfrm>
          <a:prstGeom prst="roundRect">
            <a:avLst>
              <a:gd name="adj" fmla="val 5581"/>
            </a:avLst>
          </a:prstGeom>
          <a:solidFill>
            <a:srgbClr val="FFFFFF"/>
          </a:solidFill>
          <a:ln/>
          <a:effectLst>
            <a:outerShdw blurRad="152400" dist="50800" dir="5400000" algn="bl" rotWithShape="0">
              <a:srgbClr val="000000">
                <a:alpha val="25000"/>
              </a:srgbClr>
            </a:outerShdw>
          </a:effectLst>
        </p:spPr>
      </p:sp>
      <p:pic>
        <p:nvPicPr>
          <p:cNvPr id="4" name="Image 0" descr="assets/iccs_logo.png"/>
          <p:cNvPicPr>
            <a:picLocks noChangeAspect="1"/>
          </p:cNvPicPr>
          <p:nvPr/>
        </p:nvPicPr>
        <p:blipFill>
          <a:blip r:embed="rId3"/>
          <a:stretch>
            <a:fillRect/>
          </a:stretch>
        </p:blipFill>
        <p:spPr>
          <a:xfrm>
            <a:off x="4587088" y="1307592"/>
            <a:ext cx="1371600" cy="1375072"/>
          </a:xfrm>
          <a:prstGeom prst="rect">
            <a:avLst/>
          </a:prstGeom>
        </p:spPr>
      </p:pic>
      <p:pic>
        <p:nvPicPr>
          <p:cNvPr id="5" name="Image 1" descr="assets/ciec_logo.png"/>
          <p:cNvPicPr>
            <a:picLocks noChangeAspect="1"/>
          </p:cNvPicPr>
          <p:nvPr/>
        </p:nvPicPr>
        <p:blipFill>
          <a:blip r:embed="rId4"/>
          <a:stretch>
            <a:fillRect/>
          </a:stretch>
        </p:blipFill>
        <p:spPr>
          <a:xfrm>
            <a:off x="6233008" y="1307592"/>
            <a:ext cx="1371600" cy="1371600"/>
          </a:xfrm>
          <a:prstGeom prst="rect">
            <a:avLst/>
          </a:prstGeom>
        </p:spPr>
      </p:pic>
      <p:sp>
        <p:nvSpPr>
          <p:cNvPr id="6" name="Text 2"/>
          <p:cNvSpPr/>
          <p:nvPr/>
        </p:nvSpPr>
        <p:spPr>
          <a:xfrm>
            <a:off x="914400" y="3520440"/>
            <a:ext cx="10362895" cy="146304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Rapport d’activité du </a:t>
            </a:r>
            <a:r>
              <a:rPr lang="en-US" sz="3400" b="1" dirty="0" err="1">
                <a:solidFill>
                  <a:srgbClr val="FFFFFF"/>
                </a:solidFill>
                <a:latin typeface="Cambria" pitchFamily="34" charset="0"/>
                <a:ea typeface="Cambria" pitchFamily="34" charset="-122"/>
                <a:cs typeface="Cambria" pitchFamily="34" charset="-120"/>
              </a:rPr>
              <a:t>Secrétariat</a:t>
            </a:r>
            <a:r>
              <a:rPr lang="en-US" sz="3400" b="1" dirty="0">
                <a:solidFill>
                  <a:srgbClr val="FFFFFF"/>
                </a:solidFill>
                <a:latin typeface="Cambria" pitchFamily="34" charset="0"/>
                <a:ea typeface="Cambria" pitchFamily="34" charset="-122"/>
                <a:cs typeface="Cambria" pitchFamily="34" charset="-120"/>
              </a:rPr>
              <a:t> </a:t>
            </a:r>
            <a:r>
              <a:rPr lang="en-US" sz="3400" b="1" dirty="0" err="1">
                <a:solidFill>
                  <a:srgbClr val="FFFFFF"/>
                </a:solidFill>
                <a:latin typeface="Cambria" pitchFamily="34" charset="0"/>
                <a:ea typeface="Cambria" pitchFamily="34" charset="-122"/>
                <a:cs typeface="Cambria" pitchFamily="34" charset="-120"/>
              </a:rPr>
              <a:t>Général</a:t>
            </a:r>
            <a:endParaRPr lang="en-US" sz="3400" b="1" dirty="0">
              <a:solidFill>
                <a:srgbClr val="FFFFFF"/>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Activity Report of the Secretariat General</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400" dirty="0"/>
          </a:p>
        </p:txBody>
      </p:sp>
      <p:sp>
        <p:nvSpPr>
          <p:cNvPr id="7" name="Text 3"/>
          <p:cNvSpPr/>
          <p:nvPr/>
        </p:nvSpPr>
        <p:spPr>
          <a:xfrm>
            <a:off x="914400" y="4937760"/>
            <a:ext cx="10362895" cy="548640"/>
          </a:xfrm>
          <a:prstGeom prst="rect">
            <a:avLst/>
          </a:prstGeom>
          <a:noFill/>
          <a:ln/>
        </p:spPr>
        <p:txBody>
          <a:bodyPr wrap="square" rtlCol="0" anchor="ctr"/>
          <a:lstStyle/>
          <a:p>
            <a:pPr marL="0" indent="0" algn="ctr">
              <a:buNone/>
            </a:pPr>
            <a:r>
              <a:rPr lang="en-US" sz="1600" dirty="0">
                <a:solidFill>
                  <a:srgbClr val="D5E7FD"/>
                </a:solidFill>
                <a:latin typeface="Calibri" pitchFamily="34" charset="0"/>
                <a:ea typeface="Calibri" pitchFamily="34" charset="-122"/>
                <a:cs typeface="Calibri" pitchFamily="34" charset="-120"/>
              </a:rPr>
              <a:t>Paris  —  8 octobre 2026</a:t>
            </a:r>
            <a:endParaRPr lang="en-US" sz="1600" dirty="0"/>
          </a:p>
        </p:txBody>
      </p:sp>
      <p:sp>
        <p:nvSpPr>
          <p:cNvPr id="8" name="Shape 4"/>
          <p:cNvSpPr/>
          <p:nvPr/>
        </p:nvSpPr>
        <p:spPr>
          <a:xfrm>
            <a:off x="5730088" y="5715000"/>
            <a:ext cx="731520" cy="731520"/>
          </a:xfrm>
          <a:prstGeom prst="ellipse">
            <a:avLst/>
          </a:prstGeom>
          <a:solidFill>
            <a:srgbClr val="2A5C99"/>
          </a:solidFill>
          <a:ln/>
        </p:spPr>
      </p:sp>
      <p:pic>
        <p:nvPicPr>
          <p:cNvPr id="9" name="Image 2" descr="assets/icon_clipboardCheck_FFFFFF.png"/>
          <p:cNvPicPr>
            <a:picLocks noChangeAspect="1"/>
          </p:cNvPicPr>
          <p:nvPr/>
        </p:nvPicPr>
        <p:blipFill>
          <a:blip r:embed="rId5"/>
          <a:stretch>
            <a:fillRect/>
          </a:stretch>
        </p:blipFill>
        <p:spPr>
          <a:xfrm>
            <a:off x="5920283" y="5905195"/>
            <a:ext cx="351130" cy="3511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scale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SECTION 1</a:t>
            </a:r>
            <a:endParaRPr lang="en-US" sz="1100" dirty="0"/>
          </a:p>
        </p:txBody>
      </p:sp>
      <p:sp>
        <p:nvSpPr>
          <p:cNvPr id="7" name="Text 3"/>
          <p:cNvSpPr/>
          <p:nvPr/>
        </p:nvSpPr>
        <p:spPr>
          <a:xfrm>
            <a:off x="4846320" y="2148840"/>
            <a:ext cx="6705295" cy="2194560"/>
          </a:xfrm>
          <a:prstGeom prst="rect">
            <a:avLst/>
          </a:prstGeom>
          <a:noFill/>
          <a:ln/>
        </p:spPr>
        <p:txBody>
          <a:bodyPr wrap="square" rtlCol="0" anchor="b"/>
          <a:lstStyle/>
          <a:p>
            <a:pPr marL="0" indent="0" algn="ctr">
              <a:buNone/>
            </a:pPr>
            <a:r>
              <a:rPr lang="en-US" sz="3200" b="1" dirty="0" err="1">
                <a:solidFill>
                  <a:srgbClr val="1F497D"/>
                </a:solidFill>
                <a:latin typeface="Cambria" pitchFamily="34" charset="0"/>
                <a:ea typeface="Cambria" pitchFamily="34" charset="-122"/>
                <a:cs typeface="Cambria" pitchFamily="34" charset="-120"/>
              </a:rPr>
              <a:t>Activité</a:t>
            </a:r>
            <a:r>
              <a:rPr lang="en-US" sz="3200" b="1" dirty="0">
                <a:solidFill>
                  <a:srgbClr val="1F497D"/>
                </a:solidFill>
                <a:latin typeface="Cambria" pitchFamily="34" charset="0"/>
                <a:ea typeface="Cambria" pitchFamily="34" charset="-122"/>
                <a:cs typeface="Cambria" pitchFamily="34" charset="-120"/>
              </a:rPr>
              <a:t> normative</a:t>
            </a:r>
          </a:p>
          <a:p>
            <a:pPr marL="0" indent="0" algn="ctr">
              <a:buNone/>
            </a:pPr>
            <a:endParaRPr lang="en-US" sz="3200" b="1" dirty="0">
              <a:solidFill>
                <a:srgbClr val="1F497D"/>
              </a:solidFill>
              <a:latin typeface="Cambria" pitchFamily="34" charset="0"/>
              <a:ea typeface="Cambria" pitchFamily="34" charset="-122"/>
              <a:cs typeface="Cambria" pitchFamily="34" charset="-120"/>
            </a:endParaRPr>
          </a:p>
          <a:p>
            <a:pPr marL="0" indent="0" algn="ctr">
              <a:buNone/>
            </a:pPr>
            <a:r>
              <a:rPr lang="en-US" sz="3200" b="1" dirty="0">
                <a:solidFill>
                  <a:srgbClr val="1F497D"/>
                </a:solidFill>
                <a:latin typeface="Cambria" pitchFamily="34" charset="0"/>
                <a:ea typeface="Cambria" pitchFamily="34" charset="-122"/>
                <a:cs typeface="Cambria" pitchFamily="34" charset="-120"/>
              </a:rPr>
              <a:t>Normative activity</a:t>
            </a:r>
          </a:p>
        </p:txBody>
      </p:sp>
      <p:sp>
        <p:nvSpPr>
          <p:cNvPr id="8" name="Text 4"/>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01</a:t>
            </a:r>
            <a:endParaRPr lang="en-US" sz="1000" dirty="0"/>
          </a:p>
        </p:txBody>
      </p:sp>
      <p:sp>
        <p:nvSpPr>
          <p:cNvPr id="9" name="Text 5"/>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clipboardCheck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ACTIVITÉ NORMATIVE</a:t>
            </a:r>
            <a:endParaRPr lang="en-US" sz="1100" dirty="0"/>
          </a:p>
        </p:txBody>
      </p:sp>
      <p:sp>
        <p:nvSpPr>
          <p:cNvPr id="7" name="Text 3"/>
          <p:cNvSpPr/>
          <p:nvPr/>
        </p:nvSpPr>
        <p:spPr>
          <a:xfrm>
            <a:off x="4862364" y="1325880"/>
            <a:ext cx="6705295" cy="1645920"/>
          </a:xfrm>
          <a:prstGeom prst="rect">
            <a:avLst/>
          </a:prstGeom>
          <a:noFill/>
          <a:ln/>
        </p:spPr>
        <p:txBody>
          <a:bodyPr wrap="square" rtlCol="0" anchor="b"/>
          <a:lstStyle/>
          <a:p>
            <a:pPr marL="0" indent="0" algn="ctr">
              <a:buNone/>
            </a:pPr>
            <a:r>
              <a:rPr lang="en-US" sz="3200" b="1" dirty="0">
                <a:solidFill>
                  <a:srgbClr val="1F497D"/>
                </a:solidFill>
                <a:latin typeface="Cambria" pitchFamily="34" charset="0"/>
                <a:ea typeface="Cambria" pitchFamily="34" charset="-122"/>
                <a:cs typeface="Cambria" pitchFamily="34" charset="-120"/>
              </a:rPr>
              <a:t>Adoption de </a:t>
            </a:r>
            <a:r>
              <a:rPr lang="en-US" sz="3200" b="1" dirty="0" err="1">
                <a:solidFill>
                  <a:srgbClr val="1F497D"/>
                </a:solidFill>
                <a:latin typeface="Cambria" pitchFamily="34" charset="0"/>
                <a:ea typeface="Cambria" pitchFamily="34" charset="-122"/>
                <a:cs typeface="Cambria" pitchFamily="34" charset="-120"/>
              </a:rPr>
              <a:t>nouvelles</a:t>
            </a:r>
            <a:r>
              <a:rPr lang="en-US" sz="3200" b="1" dirty="0">
                <a:solidFill>
                  <a:srgbClr val="1F497D"/>
                </a:solidFill>
                <a:latin typeface="Cambria" pitchFamily="34" charset="0"/>
                <a:ea typeface="Cambria" pitchFamily="34" charset="-122"/>
                <a:cs typeface="Cambria" pitchFamily="34" charset="-120"/>
              </a:rPr>
              <a:t> </a:t>
            </a:r>
            <a:r>
              <a:rPr lang="en-US" sz="3200" b="1" dirty="0" err="1">
                <a:solidFill>
                  <a:srgbClr val="1F497D"/>
                </a:solidFill>
                <a:latin typeface="Cambria" pitchFamily="34" charset="0"/>
                <a:ea typeface="Cambria" pitchFamily="34" charset="-122"/>
                <a:cs typeface="Cambria" pitchFamily="34" charset="-120"/>
              </a:rPr>
              <a:t>résolutions</a:t>
            </a:r>
            <a:endParaRPr lang="en-US" sz="3200" b="1" dirty="0">
              <a:solidFill>
                <a:srgbClr val="1F497D"/>
              </a:solidFill>
              <a:latin typeface="Cambria" pitchFamily="34" charset="0"/>
              <a:ea typeface="Cambria" pitchFamily="34" charset="-122"/>
              <a:cs typeface="Cambria" pitchFamily="34" charset="-120"/>
            </a:endParaRPr>
          </a:p>
          <a:p>
            <a:pPr marL="0" indent="0" algn="ctr">
              <a:buNone/>
            </a:pPr>
            <a:endParaRPr lang="en-US" sz="3200" b="1" dirty="0">
              <a:solidFill>
                <a:srgbClr val="1F497D"/>
              </a:solidFill>
              <a:latin typeface="Cambria" pitchFamily="34" charset="0"/>
              <a:ea typeface="Cambria" pitchFamily="34" charset="-122"/>
            </a:endParaRPr>
          </a:p>
          <a:p>
            <a:pPr algn="ctr"/>
            <a:r>
              <a:rPr lang="en-US" sz="3200" b="1" dirty="0">
                <a:solidFill>
                  <a:srgbClr val="1F497D"/>
                </a:solidFill>
                <a:latin typeface="Cambria" pitchFamily="34" charset="0"/>
                <a:ea typeface="Cambria" pitchFamily="34" charset="-122"/>
                <a:cs typeface="Cambria" pitchFamily="34" charset="-120"/>
              </a:rPr>
              <a:t>Adoption of new resolutions</a:t>
            </a:r>
            <a:endParaRPr lang="en-US" sz="3200" dirty="0"/>
          </a:p>
          <a:p>
            <a:pPr marL="0" indent="0" algn="l">
              <a:buNone/>
            </a:pPr>
            <a:endParaRPr lang="en-US" sz="3200" dirty="0"/>
          </a:p>
        </p:txBody>
      </p:sp>
      <p:sp>
        <p:nvSpPr>
          <p:cNvPr id="8" name="Text 4"/>
          <p:cNvSpPr/>
          <p:nvPr/>
        </p:nvSpPr>
        <p:spPr>
          <a:xfrm>
            <a:off x="4846320" y="4114800"/>
            <a:ext cx="6705295" cy="548640"/>
          </a:xfrm>
          <a:prstGeom prst="rect">
            <a:avLst/>
          </a:prstGeom>
          <a:noFill/>
          <a:ln/>
        </p:spPr>
        <p:txBody>
          <a:bodyPr wrap="square" rtlCol="0" anchor="ctr"/>
          <a:lstStyle/>
          <a:p>
            <a:pPr marL="0" indent="0" algn="ctr">
              <a:buNone/>
            </a:pPr>
            <a:r>
              <a:rPr lang="en-US" sz="2800" dirty="0">
                <a:solidFill>
                  <a:srgbClr val="44546A"/>
                </a:solidFill>
                <a:latin typeface="Calibri" pitchFamily="34" charset="0"/>
                <a:ea typeface="Calibri" pitchFamily="34" charset="-122"/>
                <a:cs typeface="Calibri" pitchFamily="34" charset="-120"/>
              </a:rPr>
              <a:t>18 septembre 2025</a:t>
            </a:r>
            <a:endParaRPr lang="en-US" sz="2800" dirty="0"/>
          </a:p>
        </p:txBody>
      </p:sp>
      <p:sp>
        <p:nvSpPr>
          <p:cNvPr id="9" name="Text 5"/>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02</a:t>
            </a:r>
            <a:endParaRPr lang="en-US" sz="1000" dirty="0"/>
          </a:p>
        </p:txBody>
      </p:sp>
      <p:sp>
        <p:nvSpPr>
          <p:cNvPr id="10" name="Text 6"/>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ACTIVITÉ NORMATIVE</a:t>
            </a:r>
            <a:endParaRPr lang="en-US" sz="1100" dirty="0"/>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fileSignature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188720"/>
          </a:xfrm>
          <a:prstGeom prst="rect">
            <a:avLst/>
          </a:prstGeom>
          <a:noFill/>
          <a:ln/>
        </p:spPr>
        <p:txBody>
          <a:bodyPr wrap="square" rtlCol="0" anchor="t"/>
          <a:lstStyle/>
          <a:p>
            <a:pPr marL="0" indent="0" algn="ctr">
              <a:buNone/>
            </a:pPr>
            <a:r>
              <a:rPr lang="en-US" sz="2600" b="1" dirty="0">
                <a:solidFill>
                  <a:srgbClr val="1F497D"/>
                </a:solidFill>
                <a:latin typeface="Cambria" pitchFamily="34" charset="0"/>
                <a:ea typeface="Cambria" pitchFamily="34" charset="-122"/>
                <a:cs typeface="Cambria" pitchFamily="34" charset="-120"/>
              </a:rPr>
              <a:t>Résolution sur la signature électronique et sur le cachet </a:t>
            </a:r>
            <a:r>
              <a:rPr lang="en-US" sz="2600" b="1" dirty="0" err="1">
                <a:solidFill>
                  <a:srgbClr val="1F497D"/>
                </a:solidFill>
                <a:latin typeface="Cambria" pitchFamily="34" charset="0"/>
                <a:ea typeface="Cambria" pitchFamily="34" charset="-122"/>
                <a:cs typeface="Cambria" pitchFamily="34" charset="-120"/>
              </a:rPr>
              <a:t>électronique</a:t>
            </a:r>
            <a:endParaRPr lang="en-US" sz="2600" b="1" dirty="0">
              <a:solidFill>
                <a:srgbClr val="1F497D"/>
              </a:solidFill>
              <a:latin typeface="Cambria" pitchFamily="34" charset="0"/>
              <a:ea typeface="Cambria" pitchFamily="34" charset="-122"/>
              <a:cs typeface="Cambria" pitchFamily="34" charset="-120"/>
            </a:endParaRPr>
          </a:p>
          <a:p>
            <a:pPr marL="0" indent="0" algn="ctr">
              <a:buNone/>
            </a:pPr>
            <a:endParaRPr lang="en-US" sz="2600" b="1" dirty="0">
              <a:solidFill>
                <a:srgbClr val="1F497D"/>
              </a:solidFill>
              <a:latin typeface="Cambria" pitchFamily="34" charset="0"/>
              <a:ea typeface="Cambria" pitchFamily="34" charset="-122"/>
              <a:cs typeface="Cambria" pitchFamily="34" charset="-120"/>
            </a:endParaRPr>
          </a:p>
          <a:p>
            <a:pPr marL="0" indent="0" algn="ctr">
              <a:buNone/>
            </a:pPr>
            <a:r>
              <a:rPr lang="en-US" sz="2600" b="1" dirty="0">
                <a:solidFill>
                  <a:srgbClr val="1F497D"/>
                </a:solidFill>
                <a:latin typeface="Cambria" pitchFamily="34" charset="0"/>
                <a:ea typeface="Cambria" pitchFamily="34" charset="-122"/>
                <a:cs typeface="Cambria" pitchFamily="34" charset="-120"/>
              </a:rPr>
              <a:t>Resolution on electronic signature and electronic seal</a:t>
            </a:r>
          </a:p>
          <a:p>
            <a:pPr marL="0" indent="0" algn="ctr">
              <a:buNone/>
            </a:pPr>
            <a:endParaRPr lang="en-US" sz="2600" b="1" dirty="0">
              <a:solidFill>
                <a:srgbClr val="1F497D"/>
              </a:solidFill>
              <a:latin typeface="Cambria" pitchFamily="34" charset="0"/>
              <a:ea typeface="Cambria" pitchFamily="34" charset="-122"/>
              <a:cs typeface="Cambria" pitchFamily="34" charset="-120"/>
            </a:endParaRPr>
          </a:p>
          <a:p>
            <a:pPr marL="0" indent="0" algn="ctr">
              <a:buNone/>
            </a:pPr>
            <a:endParaRPr lang="en-US" sz="2600" b="1" dirty="0">
              <a:solidFill>
                <a:srgbClr val="1F497D"/>
              </a:solidFill>
              <a:latin typeface="Cambria" pitchFamily="34" charset="0"/>
              <a:ea typeface="Cambria" pitchFamily="34" charset="-122"/>
            </a:endParaRPr>
          </a:p>
          <a:p>
            <a:pPr marL="0" indent="0" algn="ctr">
              <a:buNone/>
            </a:pPr>
            <a:endParaRPr lang="en-US" sz="26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03</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ACTIVITÉ NORMATIVE</a:t>
            </a:r>
            <a:endParaRPr lang="en-US" sz="1100" dirty="0"/>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fileContract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188720"/>
          </a:xfrm>
          <a:prstGeom prst="rect">
            <a:avLst/>
          </a:prstGeom>
          <a:noFill/>
          <a:ln/>
        </p:spPr>
        <p:txBody>
          <a:bodyPr wrap="square" rtlCol="0" anchor="t"/>
          <a:lstStyle/>
          <a:p>
            <a:pPr marL="0" indent="0" algn="ctr">
              <a:buNone/>
            </a:pPr>
            <a:r>
              <a:rPr lang="en-US" sz="2600" b="1" dirty="0">
                <a:solidFill>
                  <a:srgbClr val="1F497D"/>
                </a:solidFill>
                <a:latin typeface="Cambria" pitchFamily="34" charset="0"/>
                <a:ea typeface="Cambria" pitchFamily="34" charset="-122"/>
                <a:cs typeface="Cambria" pitchFamily="34" charset="-120"/>
              </a:rPr>
              <a:t>Résolution sur l’application des Conventions CIEC n°s 2, 3 et 26 ainsi que du Protocole additionnel à la Convention n° 3</a:t>
            </a:r>
          </a:p>
          <a:p>
            <a:pPr marL="0" indent="0" algn="ctr">
              <a:buNone/>
            </a:pPr>
            <a:endParaRPr lang="en-US" sz="26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Resolution on the application of ICCS Conventions Nos. 2, 3 and 26 and the Additional Protocol to Convention No. 3</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26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04</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ACTIVITÉ NORMATIVE</a:t>
            </a:r>
            <a:endParaRPr lang="en-US" sz="1100" dirty="0"/>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lightbulb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Impact sur la pratique</a:t>
            </a:r>
          </a:p>
          <a:p>
            <a:pPr marL="0" indent="0" algn="ctr">
              <a:buNone/>
            </a:pPr>
            <a:endParaRPr lang="en-US" sz="30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Impact on Practice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05</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ACTIVITÉ NORMATIVE</a:t>
            </a:r>
            <a:endParaRPr lang="en-US" sz="1100" dirty="0"/>
          </a:p>
        </p:txBody>
      </p:sp>
      <p:sp>
        <p:nvSpPr>
          <p:cNvPr id="5" name="Text 1"/>
          <p:cNvSpPr/>
          <p:nvPr/>
        </p:nvSpPr>
        <p:spPr>
          <a:xfrm>
            <a:off x="822960" y="1371600"/>
            <a:ext cx="10545775" cy="822960"/>
          </a:xfrm>
          <a:prstGeom prst="rect">
            <a:avLst/>
          </a:prstGeom>
          <a:noFill/>
          <a:ln/>
        </p:spPr>
        <p:txBody>
          <a:bodyPr wrap="square" rtlCol="0" anchor="ctr"/>
          <a:lstStyle/>
          <a:p>
            <a:pPr marL="0" indent="0" algn="l">
              <a:buNone/>
            </a:pPr>
            <a:r>
              <a:rPr lang="en-US" sz="2600" b="1" dirty="0">
                <a:solidFill>
                  <a:srgbClr val="1F497D"/>
                </a:solidFill>
                <a:latin typeface="Cambria" pitchFamily="34" charset="0"/>
                <a:ea typeface="Cambria" pitchFamily="34" charset="-122"/>
                <a:cs typeface="Cambria" pitchFamily="34" charset="-120"/>
              </a:rPr>
              <a:t>Nouvelle résolution </a:t>
            </a:r>
            <a:r>
              <a:rPr lang="en-US" sz="2600" b="1" dirty="0" err="1">
                <a:solidFill>
                  <a:srgbClr val="1F497D"/>
                </a:solidFill>
                <a:latin typeface="Cambria" pitchFamily="34" charset="0"/>
                <a:ea typeface="Cambria" pitchFamily="34" charset="-122"/>
                <a:cs typeface="Cambria" pitchFamily="34" charset="-120"/>
              </a:rPr>
              <a:t>en</a:t>
            </a:r>
            <a:r>
              <a:rPr lang="en-US" sz="2600" b="1" dirty="0">
                <a:solidFill>
                  <a:srgbClr val="1F497D"/>
                </a:solidFill>
                <a:latin typeface="Cambria" pitchFamily="34" charset="0"/>
                <a:ea typeface="Cambria" pitchFamily="34" charset="-122"/>
                <a:cs typeface="Cambria" pitchFamily="34" charset="-120"/>
              </a:rPr>
              <a:t> preparation – new resolution in preparation</a:t>
            </a:r>
            <a:endParaRPr lang="en-US" sz="2600" dirty="0"/>
          </a:p>
        </p:txBody>
      </p:sp>
      <p:sp>
        <p:nvSpPr>
          <p:cNvPr id="6" name="Shape 2"/>
          <p:cNvSpPr/>
          <p:nvPr/>
        </p:nvSpPr>
        <p:spPr>
          <a:xfrm>
            <a:off x="914400" y="2971800"/>
            <a:ext cx="822960" cy="822960"/>
          </a:xfrm>
          <a:prstGeom prst="ellipse">
            <a:avLst/>
          </a:prstGeom>
          <a:solidFill>
            <a:srgbClr val="D5E7FD"/>
          </a:solidFill>
          <a:ln/>
        </p:spPr>
      </p:sp>
      <p:pic>
        <p:nvPicPr>
          <p:cNvPr id="7" name="Image 2" descr="assets/icon_bell_1C9AD6.png"/>
          <p:cNvPicPr>
            <a:picLocks noChangeAspect="1"/>
          </p:cNvPicPr>
          <p:nvPr/>
        </p:nvPicPr>
        <p:blipFill>
          <a:blip r:embed="rId5"/>
          <a:stretch>
            <a:fillRect/>
          </a:stretch>
        </p:blipFill>
        <p:spPr>
          <a:xfrm>
            <a:off x="1128370" y="3185770"/>
            <a:ext cx="395021" cy="395021"/>
          </a:xfrm>
          <a:prstGeom prst="rect">
            <a:avLst/>
          </a:prstGeom>
        </p:spPr>
      </p:pic>
      <p:sp>
        <p:nvSpPr>
          <p:cNvPr id="8" name="Text 3"/>
          <p:cNvSpPr/>
          <p:nvPr/>
        </p:nvSpPr>
        <p:spPr>
          <a:xfrm>
            <a:off x="2011680" y="2468880"/>
            <a:ext cx="9265615" cy="1828800"/>
          </a:xfrm>
          <a:prstGeom prst="rect">
            <a:avLst/>
          </a:prstGeom>
          <a:noFill/>
          <a:ln/>
        </p:spPr>
        <p:txBody>
          <a:bodyPr wrap="square" rtlCol="0" anchor="ctr"/>
          <a:lstStyle/>
          <a:p>
            <a:pPr marL="0" indent="0" algn="l">
              <a:buNone/>
            </a:pPr>
            <a:r>
              <a:rPr lang="en-US" sz="2400" dirty="0">
                <a:solidFill>
                  <a:srgbClr val="44546A"/>
                </a:solidFill>
                <a:latin typeface="Calibri" pitchFamily="34" charset="0"/>
                <a:ea typeface="Calibri" pitchFamily="34" charset="-122"/>
                <a:cs typeface="Calibri" pitchFamily="34" charset="-120"/>
              </a:rPr>
              <a:t>Notification </a:t>
            </a:r>
            <a:r>
              <a:rPr lang="en-US" sz="2400" dirty="0" err="1">
                <a:solidFill>
                  <a:srgbClr val="44546A"/>
                </a:solidFill>
                <a:latin typeface="Calibri" pitchFamily="34" charset="0"/>
                <a:ea typeface="Calibri" pitchFamily="34" charset="-122"/>
                <a:cs typeface="Calibri" pitchFamily="34" charset="-120"/>
              </a:rPr>
              <a:t>en</a:t>
            </a:r>
            <a:r>
              <a:rPr lang="en-US" sz="2400" dirty="0">
                <a:solidFill>
                  <a:srgbClr val="44546A"/>
                </a:solidFill>
                <a:latin typeface="Calibri" pitchFamily="34" charset="0"/>
                <a:ea typeface="Calibri" pitchFamily="34" charset="-122"/>
                <a:cs typeface="Calibri" pitchFamily="34" charset="-120"/>
              </a:rPr>
              <a:t> </a:t>
            </a:r>
            <a:r>
              <a:rPr lang="en-US" sz="2400" dirty="0" err="1">
                <a:solidFill>
                  <a:srgbClr val="44546A"/>
                </a:solidFill>
                <a:latin typeface="Calibri" pitchFamily="34" charset="0"/>
                <a:ea typeface="Calibri" pitchFamily="34" charset="-122"/>
                <a:cs typeface="Calibri" pitchFamily="34" charset="-120"/>
              </a:rPr>
              <a:t>cas</a:t>
            </a:r>
            <a:r>
              <a:rPr lang="en-US" sz="2400" dirty="0">
                <a:solidFill>
                  <a:srgbClr val="44546A"/>
                </a:solidFill>
                <a:latin typeface="Calibri" pitchFamily="34" charset="0"/>
                <a:ea typeface="Calibri" pitchFamily="34" charset="-122"/>
                <a:cs typeface="Calibri" pitchFamily="34" charset="-120"/>
              </a:rPr>
              <a:t> de </a:t>
            </a:r>
            <a:r>
              <a:rPr lang="en-US" sz="2400" dirty="0" err="1">
                <a:solidFill>
                  <a:srgbClr val="44546A"/>
                </a:solidFill>
                <a:latin typeface="Calibri" pitchFamily="34" charset="0"/>
                <a:ea typeface="Calibri" pitchFamily="34" charset="-122"/>
                <a:cs typeface="Calibri" pitchFamily="34" charset="-120"/>
              </a:rPr>
              <a:t>décès</a:t>
            </a:r>
            <a:r>
              <a:rPr lang="en-US" sz="2400" dirty="0">
                <a:solidFill>
                  <a:srgbClr val="44546A"/>
                </a:solidFill>
                <a:latin typeface="Calibri" pitchFamily="34" charset="0"/>
                <a:ea typeface="Calibri" pitchFamily="34" charset="-122"/>
                <a:cs typeface="Calibri" pitchFamily="34" charset="-120"/>
              </a:rPr>
              <a:t> – Notification in the event of death </a:t>
            </a:r>
            <a:endParaRPr lang="en-US" sz="2400" dirty="0"/>
          </a:p>
        </p:txBody>
      </p:sp>
      <p:sp>
        <p:nvSpPr>
          <p:cNvPr id="9" name="Shape 4"/>
          <p:cNvSpPr/>
          <p:nvPr/>
        </p:nvSpPr>
        <p:spPr>
          <a:xfrm>
            <a:off x="914400" y="4800600"/>
            <a:ext cx="822960" cy="822960"/>
          </a:xfrm>
          <a:prstGeom prst="ellipse">
            <a:avLst/>
          </a:prstGeom>
          <a:solidFill>
            <a:srgbClr val="D5E7FD"/>
          </a:solidFill>
          <a:ln/>
        </p:spPr>
      </p:sp>
      <p:pic>
        <p:nvPicPr>
          <p:cNvPr id="10" name="Image 3" descr="assets/icon_fileSignature_1C9AD6.png"/>
          <p:cNvPicPr>
            <a:picLocks noChangeAspect="1"/>
          </p:cNvPicPr>
          <p:nvPr/>
        </p:nvPicPr>
        <p:blipFill>
          <a:blip r:embed="rId6"/>
          <a:stretch>
            <a:fillRect/>
          </a:stretch>
        </p:blipFill>
        <p:spPr>
          <a:xfrm>
            <a:off x="1128370" y="5014570"/>
            <a:ext cx="395021" cy="395021"/>
          </a:xfrm>
          <a:prstGeom prst="rect">
            <a:avLst/>
          </a:prstGeom>
        </p:spPr>
      </p:pic>
      <p:sp>
        <p:nvSpPr>
          <p:cNvPr id="11" name="Text 5"/>
          <p:cNvSpPr/>
          <p:nvPr/>
        </p:nvSpPr>
        <p:spPr>
          <a:xfrm>
            <a:off x="2011680" y="4297680"/>
            <a:ext cx="9265615" cy="1828800"/>
          </a:xfrm>
          <a:prstGeom prst="rect">
            <a:avLst/>
          </a:prstGeom>
          <a:noFill/>
          <a:ln/>
        </p:spPr>
        <p:txBody>
          <a:bodyPr wrap="square" rtlCol="0" anchor="ctr"/>
          <a:lstStyle/>
          <a:p>
            <a:r>
              <a:rPr lang="en-US" sz="2400" dirty="0">
                <a:solidFill>
                  <a:srgbClr val="44546A"/>
                </a:solidFill>
                <a:latin typeface="Calibri" pitchFamily="34" charset="0"/>
                <a:ea typeface="Calibri" pitchFamily="34" charset="-122"/>
                <a:cs typeface="Calibri" pitchFamily="34" charset="-120"/>
              </a:rPr>
              <a:t>Création d’un </a:t>
            </a:r>
            <a:r>
              <a:rPr lang="en-US" sz="2400" dirty="0" err="1">
                <a:solidFill>
                  <a:srgbClr val="44546A"/>
                </a:solidFill>
                <a:latin typeface="Calibri" pitchFamily="34" charset="0"/>
                <a:ea typeface="Calibri" pitchFamily="34" charset="-122"/>
                <a:cs typeface="Calibri" pitchFamily="34" charset="-120"/>
              </a:rPr>
              <a:t>formulaire</a:t>
            </a:r>
            <a:r>
              <a:rPr lang="en-US" sz="2400" dirty="0">
                <a:solidFill>
                  <a:srgbClr val="44546A"/>
                </a:solidFill>
                <a:latin typeface="Calibri" pitchFamily="34" charset="0"/>
                <a:ea typeface="Calibri" pitchFamily="34" charset="-122"/>
                <a:cs typeface="Calibri" pitchFamily="34" charset="-120"/>
              </a:rPr>
              <a:t> </a:t>
            </a:r>
            <a:r>
              <a:rPr lang="en-US" sz="2400" dirty="0" err="1">
                <a:solidFill>
                  <a:srgbClr val="44546A"/>
                </a:solidFill>
                <a:latin typeface="Calibri" pitchFamily="34" charset="0"/>
                <a:ea typeface="Calibri" pitchFamily="34" charset="-122"/>
                <a:cs typeface="Calibri" pitchFamily="34" charset="-120"/>
              </a:rPr>
              <a:t>universel</a:t>
            </a:r>
            <a:r>
              <a:rPr lang="en-US" sz="2400" dirty="0">
                <a:solidFill>
                  <a:srgbClr val="44546A"/>
                </a:solidFill>
                <a:latin typeface="Calibri" pitchFamily="34" charset="0"/>
                <a:ea typeface="Calibri" pitchFamily="34" charset="-122"/>
                <a:cs typeface="Calibri" pitchFamily="34" charset="-120"/>
              </a:rPr>
              <a:t> - Creation of a universal Form </a:t>
            </a:r>
            <a:endParaRPr lang="en-US" sz="2400" dirty="0"/>
          </a:p>
        </p:txBody>
      </p:sp>
      <p:sp>
        <p:nvSpPr>
          <p:cNvPr id="12"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06</a:t>
            </a:r>
            <a:endParaRPr lang="en-US" sz="1000" dirty="0"/>
          </a:p>
        </p:txBody>
      </p:sp>
      <p:sp>
        <p:nvSpPr>
          <p:cNvPr id="13"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newspaper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100" normalizeH="0" baseline="0" noProof="0" dirty="0">
                <a:ln>
                  <a:noFill/>
                </a:ln>
                <a:solidFill>
                  <a:srgbClr val="1F497D"/>
                </a:solidFill>
                <a:effectLst/>
                <a:uLnTx/>
                <a:uFillTx/>
                <a:latin typeface="Calibri" pitchFamily="34" charset="0"/>
                <a:ea typeface="Calibri" pitchFamily="34" charset="-122"/>
                <a:cs typeface="Calibri" pitchFamily="34" charset="-120"/>
              </a:rPr>
              <a:t>SECTION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p:cNvSpPr/>
          <p:nvPr/>
        </p:nvSpPr>
        <p:spPr>
          <a:xfrm>
            <a:off x="5120640" y="1325880"/>
            <a:ext cx="6705295" cy="3092116"/>
          </a:xfrm>
          <a:prstGeom prst="rect">
            <a:avLst/>
          </a:prstGeom>
          <a:noFill/>
          <a:ln/>
        </p:spPr>
        <p:txBody>
          <a:bodyPr wrap="square"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Actualité</a:t>
            </a:r>
            <a:r>
              <a:rPr kumimoji="0" lang="en-US" sz="32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 </a:t>
            </a:r>
            <a:r>
              <a:rPr kumimoji="0" lang="en-US" sz="32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institutionnelle</a:t>
            </a:r>
            <a:endParaRPr kumimoji="0" lang="en-US" sz="32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1" dirty="0">
              <a:solidFill>
                <a:srgbClr val="1F497D"/>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Institutional Developments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
          <p:cNvSpPr/>
          <p:nvPr/>
        </p:nvSpPr>
        <p:spPr>
          <a:xfrm>
            <a:off x="11277295" y="6355080"/>
            <a:ext cx="548640" cy="32004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dirty="0">
                <a:solidFill>
                  <a:srgbClr val="44546A"/>
                </a:solidFill>
                <a:latin typeface="Calibri" pitchFamily="34" charset="0"/>
                <a:ea typeface="Calibri" pitchFamily="34" charset="-122"/>
                <a:cs typeface="Calibri" pitchFamily="34" charset="-120"/>
              </a:rPr>
              <a:t>0</a:t>
            </a:r>
            <a:r>
              <a:rPr kumimoji="0" lang="en-US" sz="10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7</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5"/>
          <p:cNvSpPr/>
          <p:nvPr/>
        </p:nvSpPr>
        <p:spPr>
          <a:xfrm>
            <a:off x="457200" y="6355080"/>
            <a:ext cx="64008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ICCS / CIEC — Rapport d’activité du Secrétariat Général</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610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100" normalizeH="0" baseline="0" noProof="0" dirty="0">
                <a:ln>
                  <a:noFill/>
                </a:ln>
                <a:solidFill>
                  <a:srgbClr val="1C9AD6"/>
                </a:solidFill>
                <a:effectLst/>
                <a:uLnTx/>
                <a:uFillTx/>
                <a:latin typeface="Calibri" pitchFamily="34" charset="0"/>
                <a:ea typeface="Calibri" pitchFamily="34" charset="-122"/>
                <a:cs typeface="Calibri" pitchFamily="34" charset="-120"/>
              </a:rPr>
              <a:t>ACTUALITÉ INSTITUTIONNELLE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userPlus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463040"/>
          </a:xfrm>
          <a:prstGeom prst="rect">
            <a:avLst/>
          </a:prstGeom>
          <a:noFill/>
          <a:ln/>
        </p:spPr>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Europäischer Verband der Standesbeamtinnen und Standesbeamten</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3"/>
          <p:cNvSpPr/>
          <p:nvPr/>
        </p:nvSpPr>
        <p:spPr>
          <a:xfrm>
            <a:off x="1371600" y="5212080"/>
            <a:ext cx="9448495" cy="1097280"/>
          </a:xfrm>
          <a:prstGeom prst="rect">
            <a:avLst/>
          </a:prstGeom>
          <a:noFill/>
          <a:ln/>
        </p:spPr>
        <p:txBody>
          <a:bodyPr wrap="square" rtlCol="0" anchor="t"/>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Nouveau membre de la CIEC</a:t>
            </a:r>
          </a:p>
          <a:p>
            <a:pPr algn="ctr">
              <a:lnSpc>
                <a:spcPct val="130000"/>
              </a:lnSpc>
            </a:pPr>
            <a:r>
              <a:rPr kumimoji="0" lang="en-US" sz="16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New ICCS Member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4"/>
          <p:cNvSpPr/>
          <p:nvPr/>
        </p:nvSpPr>
        <p:spPr>
          <a:xfrm>
            <a:off x="11277295" y="6355080"/>
            <a:ext cx="548640" cy="32004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dirty="0">
                <a:solidFill>
                  <a:srgbClr val="44546A"/>
                </a:solidFill>
                <a:latin typeface="Calibri" pitchFamily="34" charset="0"/>
                <a:ea typeface="Calibri" pitchFamily="34" charset="-122"/>
                <a:cs typeface="Calibri" pitchFamily="34" charset="-120"/>
              </a:rPr>
              <a:t>0</a:t>
            </a:r>
            <a:r>
              <a:rPr kumimoji="0" lang="en-US" sz="10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8</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5"/>
          <p:cNvSpPr/>
          <p:nvPr/>
        </p:nvSpPr>
        <p:spPr>
          <a:xfrm>
            <a:off x="457200" y="6355080"/>
            <a:ext cx="64008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ICCS / CIEC — Rapport d’activité du Secrétariat Général</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570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100" normalizeH="0" baseline="0" noProof="0" dirty="0">
                <a:ln>
                  <a:noFill/>
                </a:ln>
                <a:solidFill>
                  <a:srgbClr val="1C9AD6"/>
                </a:solidFill>
                <a:effectLst/>
                <a:uLnTx/>
                <a:uFillTx/>
                <a:latin typeface="Calibri" pitchFamily="34" charset="0"/>
                <a:ea typeface="Calibri" pitchFamily="34" charset="-122"/>
                <a:cs typeface="Calibri" pitchFamily="34" charset="-120"/>
              </a:rPr>
              <a:t>ACTUALITÉ INSTITUTIONNELLE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flag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463040"/>
          </a:xfrm>
          <a:prstGeom prst="rect">
            <a:avLst/>
          </a:prstGeom>
          <a:noFill/>
          <a:ln/>
        </p:spPr>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Statut</a:t>
            </a: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 </a:t>
            </a:r>
            <a:r>
              <a:rPr kumimoji="0" lang="en-US" sz="30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d’observateur</a:t>
            </a: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 – Observer Status </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3"/>
          <p:cNvSpPr/>
          <p:nvPr/>
        </p:nvSpPr>
        <p:spPr>
          <a:xfrm>
            <a:off x="1371600" y="5212080"/>
            <a:ext cx="9448495" cy="1097280"/>
          </a:xfrm>
          <a:prstGeom prst="rect">
            <a:avLst/>
          </a:prstGeom>
          <a:noFill/>
          <a:ln/>
        </p:spPr>
        <p:txBody>
          <a:bodyPr wrap="square" rtlCol="0" anchor="t"/>
          <a:lstStyle/>
          <a:p>
            <a:pPr algn="ctr">
              <a:lnSpc>
                <a:spcPct val="130000"/>
              </a:lnSpc>
            </a:pPr>
            <a:r>
              <a:rPr kumimoji="0" lang="en-US" sz="2800" b="0" i="0" u="none" strike="noStrike" kern="1200" cap="none" spc="0" normalizeH="0" baseline="0" noProof="0" dirty="0" err="1">
                <a:ln>
                  <a:noFill/>
                </a:ln>
                <a:solidFill>
                  <a:srgbClr val="44546A"/>
                </a:solidFill>
                <a:effectLst/>
                <a:uLnTx/>
                <a:uFillTx/>
                <a:latin typeface="Calibri" pitchFamily="34" charset="0"/>
                <a:ea typeface="Calibri" pitchFamily="34" charset="-122"/>
                <a:cs typeface="Calibri" pitchFamily="34" charset="-120"/>
              </a:rPr>
              <a:t>République</a:t>
            </a:r>
            <a:r>
              <a:rPr kumimoji="0" lang="en-US" sz="28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 </a:t>
            </a:r>
            <a:r>
              <a:rPr kumimoji="0" lang="en-US" sz="2800" b="0" i="0" u="none" strike="noStrike" kern="1200" cap="none" spc="0" normalizeH="0" baseline="0" noProof="0" dirty="0" err="1">
                <a:ln>
                  <a:noFill/>
                </a:ln>
                <a:solidFill>
                  <a:srgbClr val="44546A"/>
                </a:solidFill>
                <a:effectLst/>
                <a:uLnTx/>
                <a:uFillTx/>
                <a:latin typeface="Calibri" pitchFamily="34" charset="0"/>
                <a:ea typeface="Calibri" pitchFamily="34" charset="-122"/>
                <a:cs typeface="Calibri" pitchFamily="34" charset="-120"/>
              </a:rPr>
              <a:t>centrafricaine</a:t>
            </a:r>
            <a:r>
              <a:rPr kumimoji="0" lang="en-US" sz="28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 - Central African Republic</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4"/>
          <p:cNvSpPr/>
          <p:nvPr/>
        </p:nvSpPr>
        <p:spPr>
          <a:xfrm>
            <a:off x="11277295" y="6355080"/>
            <a:ext cx="548640" cy="32004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dirty="0">
                <a:solidFill>
                  <a:srgbClr val="44546A"/>
                </a:solidFill>
                <a:latin typeface="Calibri" pitchFamily="34" charset="0"/>
                <a:ea typeface="Calibri" pitchFamily="34" charset="-122"/>
                <a:cs typeface="Calibri" pitchFamily="34" charset="-120"/>
              </a:rPr>
              <a:t>0</a:t>
            </a:r>
            <a:r>
              <a:rPr kumimoji="0" lang="en-US" sz="10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9</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5"/>
          <p:cNvSpPr/>
          <p:nvPr/>
        </p:nvSpPr>
        <p:spPr>
          <a:xfrm>
            <a:off x="457200" y="6355080"/>
            <a:ext cx="64008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ICCS / CIEC — Rapport d’activité du Secrétariat Général</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321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handshake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PARTENARIATS</a:t>
            </a:r>
            <a:endParaRPr lang="en-US" sz="1100" dirty="0"/>
          </a:p>
        </p:txBody>
      </p:sp>
      <p:sp>
        <p:nvSpPr>
          <p:cNvPr id="7" name="Text 3"/>
          <p:cNvSpPr/>
          <p:nvPr/>
        </p:nvSpPr>
        <p:spPr>
          <a:xfrm>
            <a:off x="4846320" y="1694649"/>
            <a:ext cx="6705295" cy="1645920"/>
          </a:xfrm>
          <a:prstGeom prst="rect">
            <a:avLst/>
          </a:prstGeom>
          <a:noFill/>
          <a:ln/>
        </p:spPr>
        <p:txBody>
          <a:bodyPr wrap="square" rtlCol="0" anchor="b"/>
          <a:lstStyle/>
          <a:p>
            <a:pPr marL="0" indent="0" algn="ctr">
              <a:buNone/>
            </a:pPr>
            <a:r>
              <a:rPr lang="en-US" sz="3200" b="1" dirty="0">
                <a:solidFill>
                  <a:srgbClr val="1F497D"/>
                </a:solidFill>
                <a:latin typeface="Cambria" pitchFamily="34" charset="0"/>
                <a:ea typeface="Cambria" pitchFamily="34" charset="-122"/>
                <a:cs typeface="Cambria" pitchFamily="34" charset="-120"/>
              </a:rPr>
              <a:t>Nouveaux </a:t>
            </a:r>
            <a:r>
              <a:rPr lang="en-US" sz="3200" b="1" dirty="0" err="1">
                <a:solidFill>
                  <a:srgbClr val="1F497D"/>
                </a:solidFill>
                <a:latin typeface="Cambria" pitchFamily="34" charset="0"/>
                <a:ea typeface="Cambria" pitchFamily="34" charset="-122"/>
                <a:cs typeface="Cambria" pitchFamily="34" charset="-120"/>
              </a:rPr>
              <a:t>partenariats</a:t>
            </a:r>
            <a:endParaRPr lang="en-US" sz="3200" b="1" dirty="0">
              <a:solidFill>
                <a:srgbClr val="1F497D"/>
              </a:solidFill>
              <a:latin typeface="Cambria" pitchFamily="34" charset="0"/>
              <a:ea typeface="Cambria" pitchFamily="34" charset="-122"/>
              <a:cs typeface="Cambria" pitchFamily="34" charset="-120"/>
            </a:endParaRPr>
          </a:p>
          <a:p>
            <a:pPr marL="0" indent="0" algn="ctr">
              <a:buNone/>
            </a:pPr>
            <a:endParaRPr lang="en-US" sz="3200" b="1" dirty="0">
              <a:solidFill>
                <a:srgbClr val="1F497D"/>
              </a:solidFill>
              <a:latin typeface="Cambria" pitchFamily="34" charset="0"/>
              <a:ea typeface="Cambria" pitchFamily="34" charset="-122"/>
            </a:endParaRPr>
          </a:p>
          <a:p>
            <a:pPr marL="0" indent="0" algn="ctr">
              <a:buNone/>
            </a:pPr>
            <a:r>
              <a:rPr lang="en-US" sz="3200" b="1" dirty="0">
                <a:solidFill>
                  <a:srgbClr val="1F497D"/>
                </a:solidFill>
                <a:latin typeface="Cambria" pitchFamily="34" charset="0"/>
                <a:ea typeface="Cambria" pitchFamily="34" charset="-122"/>
              </a:rPr>
              <a:t>New partnerships</a:t>
            </a:r>
            <a:endParaRPr lang="en-US" sz="3200" dirty="0"/>
          </a:p>
        </p:txBody>
      </p:sp>
      <p:sp>
        <p:nvSpPr>
          <p:cNvPr id="8" name="Text 4"/>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10</a:t>
            </a:r>
            <a:endParaRPr lang="en-US" sz="1000" dirty="0"/>
          </a:p>
        </p:txBody>
      </p:sp>
      <p:sp>
        <p:nvSpPr>
          <p:cNvPr id="9" name="Text 5"/>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D5E7FD"/>
        </a:solidFill>
        <a:effectLst/>
      </p:bgPr>
    </p:bg>
    <p:spTree>
      <p:nvGrpSpPr>
        <p:cNvPr id="1" name=""/>
        <p:cNvGrpSpPr/>
        <p:nvPr/>
      </p:nvGrpSpPr>
      <p:grpSpPr>
        <a:xfrm>
          <a:off x="0" y="0"/>
          <a:ext cx="0" cy="0"/>
          <a:chOff x="0" y="0"/>
          <a:chExt cx="0" cy="0"/>
        </a:xfrm>
      </p:grpSpPr>
      <p:pic>
        <p:nvPicPr>
          <p:cNvPr id="2" name="Image 0" descr="assets/clarciev_logo.png"/>
          <p:cNvPicPr>
            <a:picLocks noChangeAspect="1"/>
          </p:cNvPicPr>
          <p:nvPr/>
        </p:nvPicPr>
        <p:blipFill>
          <a:blip r:embed="rId3"/>
          <a:stretch>
            <a:fillRect/>
          </a:stretch>
        </p:blipFill>
        <p:spPr>
          <a:xfrm>
            <a:off x="3169768" y="2055650"/>
            <a:ext cx="5852160" cy="2198060"/>
          </a:xfrm>
          <a:prstGeom prst="rect">
            <a:avLst/>
          </a:prstGeom>
        </p:spPr>
      </p:pic>
      <p:sp>
        <p:nvSpPr>
          <p:cNvPr id="3" name="Text 0"/>
          <p:cNvSpPr/>
          <p:nvPr/>
        </p:nvSpPr>
        <p:spPr>
          <a:xfrm>
            <a:off x="914400" y="4436590"/>
            <a:ext cx="10362895" cy="548640"/>
          </a:xfrm>
          <a:prstGeom prst="rect">
            <a:avLst/>
          </a:prstGeom>
          <a:noFill/>
          <a:ln/>
        </p:spPr>
        <p:txBody>
          <a:bodyPr wrap="square" rtlCol="0" anchor="ctr"/>
          <a:lstStyle/>
          <a:p>
            <a:pPr marL="0" indent="0" algn="ctr">
              <a:buNone/>
            </a:pPr>
            <a:r>
              <a:rPr lang="en-US" sz="1600" i="1" dirty="0">
                <a:solidFill>
                  <a:srgbClr val="44546A"/>
                </a:solidFill>
                <a:latin typeface="Calibri" pitchFamily="34" charset="0"/>
                <a:ea typeface="Calibri" pitchFamily="34" charset="-122"/>
                <a:cs typeface="Calibri" pitchFamily="34" charset="-120"/>
              </a:rPr>
              <a:t>Nouveau partenariat avec le CLARCIEV</a:t>
            </a:r>
            <a:endParaRPr lang="en-US" sz="1600" dirty="0"/>
          </a:p>
        </p:txBody>
      </p:sp>
      <p:sp>
        <p:nvSpPr>
          <p:cNvPr id="4" name="Text 1"/>
          <p:cNvSpPr/>
          <p:nvPr/>
        </p:nvSpPr>
        <p:spPr>
          <a:xfrm>
            <a:off x="457200" y="365760"/>
            <a:ext cx="11277295"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PARTENARIAT</a:t>
            </a:r>
            <a:endParaRPr lang="en-US" sz="1100" dirty="0"/>
          </a:p>
        </p:txBody>
      </p:sp>
      <p:sp>
        <p:nvSpPr>
          <p:cNvPr id="5" name="Text 2"/>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11</a:t>
            </a:r>
            <a:endParaRPr lang="en-US" sz="1000" dirty="0"/>
          </a:p>
        </p:txBody>
      </p:sp>
      <p:sp>
        <p:nvSpPr>
          <p:cNvPr id="6" name="Text 3"/>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CLARCIEV</a:t>
            </a:r>
            <a:endParaRPr lang="en-US" sz="1100" dirty="0"/>
          </a:p>
        </p:txBody>
      </p:sp>
      <p:sp>
        <p:nvSpPr>
          <p:cNvPr id="5" name="Shape 1"/>
          <p:cNvSpPr/>
          <p:nvPr/>
        </p:nvSpPr>
        <p:spPr>
          <a:xfrm>
            <a:off x="5592928" y="1371600"/>
            <a:ext cx="1005840" cy="1005840"/>
          </a:xfrm>
          <a:prstGeom prst="ellipse">
            <a:avLst/>
          </a:prstGeom>
          <a:solidFill>
            <a:srgbClr val="D5E7FD"/>
          </a:solidFill>
          <a:ln/>
        </p:spPr>
      </p:sp>
      <p:pic>
        <p:nvPicPr>
          <p:cNvPr id="6" name="Image 2" descr="assets/icon_bullseye_1C9AD6.png"/>
          <p:cNvPicPr>
            <a:picLocks noChangeAspect="1"/>
          </p:cNvPicPr>
          <p:nvPr/>
        </p:nvPicPr>
        <p:blipFill>
          <a:blip r:embed="rId5"/>
          <a:stretch>
            <a:fillRect/>
          </a:stretch>
        </p:blipFill>
        <p:spPr>
          <a:xfrm>
            <a:off x="5854446" y="1633118"/>
            <a:ext cx="482803" cy="482803"/>
          </a:xfrm>
          <a:prstGeom prst="rect">
            <a:avLst/>
          </a:prstGeom>
        </p:spPr>
      </p:pic>
      <p:sp>
        <p:nvSpPr>
          <p:cNvPr id="7" name="Text 2"/>
          <p:cNvSpPr/>
          <p:nvPr/>
        </p:nvSpPr>
        <p:spPr>
          <a:xfrm>
            <a:off x="1463040" y="2651760"/>
            <a:ext cx="9265615" cy="2743200"/>
          </a:xfrm>
          <a:prstGeom prst="rect">
            <a:avLst/>
          </a:prstGeom>
          <a:noFill/>
          <a:ln/>
        </p:spPr>
        <p:txBody>
          <a:bodyPr wrap="square" rtlCol="0" anchor="ctr"/>
          <a:lstStyle/>
          <a:p>
            <a:pPr marL="0" indent="0" algn="ctr">
              <a:lnSpc>
                <a:spcPct val="135000"/>
              </a:lnSpc>
              <a:buNone/>
            </a:pPr>
            <a:r>
              <a:rPr lang="en-US" sz="2800" i="1" dirty="0">
                <a:solidFill>
                  <a:srgbClr val="1F497D"/>
                </a:solidFill>
                <a:latin typeface="Cambria" pitchFamily="34" charset="0"/>
                <a:ea typeface="Cambria" pitchFamily="34" charset="-122"/>
                <a:cs typeface="Cambria" pitchFamily="34" charset="-120"/>
              </a:rPr>
              <a:t>«CLARCIEV and ICCS will promote cooperation programs that facilitate the exchange of experiences regarding technological developments, as well as education and training in matters relating to the registration of vital events»</a:t>
            </a:r>
            <a:endParaRPr lang="en-US" sz="28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12</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CLARCIEV</a:t>
            </a:r>
            <a:endParaRPr lang="en-US" sz="1100" dirty="0"/>
          </a:p>
        </p:txBody>
      </p:sp>
      <p:sp>
        <p:nvSpPr>
          <p:cNvPr id="5" name="Shape 1"/>
          <p:cNvSpPr/>
          <p:nvPr/>
        </p:nvSpPr>
        <p:spPr>
          <a:xfrm>
            <a:off x="822960" y="1325880"/>
            <a:ext cx="640080" cy="640080"/>
          </a:xfrm>
          <a:prstGeom prst="ellipse">
            <a:avLst/>
          </a:prstGeom>
          <a:solidFill>
            <a:srgbClr val="D5E7FD"/>
          </a:solidFill>
          <a:ln/>
        </p:spPr>
      </p:sp>
      <p:pic>
        <p:nvPicPr>
          <p:cNvPr id="6" name="Image 2" descr="assets/icon_checkList_1C9AD6.png"/>
          <p:cNvPicPr>
            <a:picLocks noChangeAspect="1"/>
          </p:cNvPicPr>
          <p:nvPr/>
        </p:nvPicPr>
        <p:blipFill>
          <a:blip r:embed="rId5"/>
          <a:stretch>
            <a:fillRect/>
          </a:stretch>
        </p:blipFill>
        <p:spPr>
          <a:xfrm>
            <a:off x="989381" y="1492301"/>
            <a:ext cx="307238" cy="307238"/>
          </a:xfrm>
          <a:prstGeom prst="rect">
            <a:avLst/>
          </a:prstGeom>
        </p:spPr>
      </p:pic>
      <p:sp>
        <p:nvSpPr>
          <p:cNvPr id="7" name="Text 2"/>
          <p:cNvSpPr/>
          <p:nvPr/>
        </p:nvSpPr>
        <p:spPr>
          <a:xfrm>
            <a:off x="1645920" y="1325880"/>
            <a:ext cx="9814255" cy="731520"/>
          </a:xfrm>
          <a:prstGeom prst="rect">
            <a:avLst/>
          </a:prstGeom>
          <a:noFill/>
          <a:ln/>
        </p:spPr>
        <p:txBody>
          <a:bodyPr wrap="square" rtlCol="0" anchor="ctr"/>
          <a:lstStyle/>
          <a:p>
            <a:pPr marL="0" indent="0" algn="l">
              <a:buNone/>
            </a:pPr>
            <a:r>
              <a:rPr lang="en-US" sz="2500" b="1" dirty="0">
                <a:solidFill>
                  <a:srgbClr val="1F497D"/>
                </a:solidFill>
                <a:latin typeface="Cambria" pitchFamily="34" charset="0"/>
                <a:ea typeface="Cambria" pitchFamily="34" charset="-122"/>
                <a:cs typeface="Cambria" pitchFamily="34" charset="-120"/>
              </a:rPr>
              <a:t>Forms of cooperation</a:t>
            </a:r>
            <a:endParaRPr lang="en-US" sz="2500" dirty="0"/>
          </a:p>
        </p:txBody>
      </p:sp>
      <p:sp>
        <p:nvSpPr>
          <p:cNvPr id="8" name="Shape 3"/>
          <p:cNvSpPr/>
          <p:nvPr/>
        </p:nvSpPr>
        <p:spPr>
          <a:xfrm>
            <a:off x="822960" y="2331720"/>
            <a:ext cx="5112868" cy="1082040"/>
          </a:xfrm>
          <a:prstGeom prst="roundRect">
            <a:avLst>
              <a:gd name="adj" fmla="val 6761"/>
            </a:avLst>
          </a:prstGeom>
          <a:solidFill>
            <a:srgbClr val="FFFFFF"/>
          </a:solidFill>
          <a:ln w="12700">
            <a:solidFill>
              <a:srgbClr val="D5E7FD"/>
            </a:solidFill>
            <a:prstDash val="solid"/>
          </a:ln>
        </p:spPr>
      </p:sp>
      <p:sp>
        <p:nvSpPr>
          <p:cNvPr id="9" name="Text 4"/>
          <p:cNvSpPr/>
          <p:nvPr/>
        </p:nvSpPr>
        <p:spPr>
          <a:xfrm>
            <a:off x="960120" y="2404872"/>
            <a:ext cx="457200" cy="365760"/>
          </a:xfrm>
          <a:prstGeom prst="rect">
            <a:avLst/>
          </a:prstGeom>
          <a:noFill/>
          <a:ln/>
        </p:spPr>
        <p:txBody>
          <a:bodyPr wrap="square" rtlCol="0" anchor="ctr"/>
          <a:lstStyle/>
          <a:p>
            <a:pPr marL="0" indent="0" algn="l">
              <a:buNone/>
            </a:pPr>
            <a:endParaRPr lang="en-US" sz="1400" dirty="0"/>
          </a:p>
        </p:txBody>
      </p:sp>
      <p:sp>
        <p:nvSpPr>
          <p:cNvPr id="10" name="Text 5"/>
          <p:cNvSpPr/>
          <p:nvPr/>
        </p:nvSpPr>
        <p:spPr>
          <a:xfrm>
            <a:off x="1005840" y="2697480"/>
            <a:ext cx="4747108" cy="579120"/>
          </a:xfrm>
          <a:prstGeom prst="rect">
            <a:avLst/>
          </a:prstGeom>
          <a:noFill/>
          <a:ln/>
        </p:spPr>
        <p:txBody>
          <a:bodyPr wrap="square" rtlCol="0" anchor="t"/>
          <a:lstStyle/>
          <a:p>
            <a:pPr marL="0" indent="0" algn="l">
              <a:buNone/>
            </a:pPr>
            <a:r>
              <a:rPr lang="en-US" sz="2000" dirty="0">
                <a:solidFill>
                  <a:srgbClr val="44546A"/>
                </a:solidFill>
                <a:latin typeface="Calibri" pitchFamily="34" charset="0"/>
                <a:ea typeface="Calibri" pitchFamily="34" charset="-122"/>
                <a:cs typeface="Calibri" pitchFamily="34" charset="-120"/>
              </a:rPr>
              <a:t>Basic education and training programs</a:t>
            </a:r>
            <a:endParaRPr lang="en-US" sz="2000" dirty="0"/>
          </a:p>
        </p:txBody>
      </p:sp>
      <p:sp>
        <p:nvSpPr>
          <p:cNvPr id="11" name="Shape 6"/>
          <p:cNvSpPr/>
          <p:nvPr/>
        </p:nvSpPr>
        <p:spPr>
          <a:xfrm>
            <a:off x="6255868" y="2331720"/>
            <a:ext cx="5112868" cy="1082040"/>
          </a:xfrm>
          <a:prstGeom prst="roundRect">
            <a:avLst>
              <a:gd name="adj" fmla="val 6761"/>
            </a:avLst>
          </a:prstGeom>
          <a:solidFill>
            <a:srgbClr val="FFFFFF"/>
          </a:solidFill>
          <a:ln w="12700">
            <a:solidFill>
              <a:srgbClr val="D5E7FD"/>
            </a:solidFill>
            <a:prstDash val="solid"/>
          </a:ln>
        </p:spPr>
      </p:sp>
      <p:sp>
        <p:nvSpPr>
          <p:cNvPr id="12" name="Text 7"/>
          <p:cNvSpPr/>
          <p:nvPr/>
        </p:nvSpPr>
        <p:spPr>
          <a:xfrm>
            <a:off x="6393028" y="2404872"/>
            <a:ext cx="457200" cy="365760"/>
          </a:xfrm>
          <a:prstGeom prst="rect">
            <a:avLst/>
          </a:prstGeom>
          <a:noFill/>
          <a:ln/>
        </p:spPr>
        <p:txBody>
          <a:bodyPr wrap="square" rtlCol="0" anchor="ctr"/>
          <a:lstStyle/>
          <a:p>
            <a:pPr marL="0" indent="0" algn="l">
              <a:buNone/>
            </a:pPr>
            <a:endParaRPr lang="en-US" sz="1400" dirty="0"/>
          </a:p>
        </p:txBody>
      </p:sp>
      <p:sp>
        <p:nvSpPr>
          <p:cNvPr id="13" name="Text 8"/>
          <p:cNvSpPr/>
          <p:nvPr/>
        </p:nvSpPr>
        <p:spPr>
          <a:xfrm>
            <a:off x="6438748" y="2583180"/>
            <a:ext cx="4747108" cy="579120"/>
          </a:xfrm>
          <a:prstGeom prst="rect">
            <a:avLst/>
          </a:prstGeom>
          <a:noFill/>
          <a:ln/>
        </p:spPr>
        <p:txBody>
          <a:bodyPr wrap="square" rtlCol="0" anchor="t"/>
          <a:lstStyle/>
          <a:p>
            <a:pPr marL="0" indent="0" algn="just">
              <a:buNone/>
            </a:pPr>
            <a:r>
              <a:rPr lang="en-US" sz="2000" dirty="0">
                <a:solidFill>
                  <a:srgbClr val="44546A"/>
                </a:solidFill>
                <a:latin typeface="Calibri" pitchFamily="34" charset="0"/>
                <a:ea typeface="Calibri" pitchFamily="34" charset="-122"/>
                <a:cs typeface="Calibri" pitchFamily="34" charset="-120"/>
              </a:rPr>
              <a:t>Exchange of experiences regarding </a:t>
            </a:r>
            <a:r>
              <a:rPr lang="en-US" sz="2000" dirty="0" err="1">
                <a:solidFill>
                  <a:srgbClr val="44546A"/>
                </a:solidFill>
                <a:latin typeface="Calibri" pitchFamily="34" charset="0"/>
                <a:ea typeface="Calibri" pitchFamily="34" charset="-122"/>
                <a:cs typeface="Calibri" pitchFamily="34" charset="-120"/>
              </a:rPr>
              <a:t>modernisation</a:t>
            </a:r>
            <a:r>
              <a:rPr lang="en-US" sz="2000" dirty="0">
                <a:solidFill>
                  <a:srgbClr val="44546A"/>
                </a:solidFill>
                <a:latin typeface="Calibri" pitchFamily="34" charset="0"/>
                <a:ea typeface="Calibri" pitchFamily="34" charset="-122"/>
                <a:cs typeface="Calibri" pitchFamily="34" charset="-120"/>
              </a:rPr>
              <a:t> processes</a:t>
            </a:r>
            <a:endParaRPr lang="en-US" sz="2000" dirty="0"/>
          </a:p>
        </p:txBody>
      </p:sp>
      <p:sp>
        <p:nvSpPr>
          <p:cNvPr id="14" name="Shape 9"/>
          <p:cNvSpPr/>
          <p:nvPr/>
        </p:nvSpPr>
        <p:spPr>
          <a:xfrm>
            <a:off x="822960" y="3733800"/>
            <a:ext cx="5112868" cy="1082040"/>
          </a:xfrm>
          <a:prstGeom prst="roundRect">
            <a:avLst>
              <a:gd name="adj" fmla="val 6761"/>
            </a:avLst>
          </a:prstGeom>
          <a:solidFill>
            <a:srgbClr val="FFFFFF"/>
          </a:solidFill>
          <a:ln w="12700">
            <a:solidFill>
              <a:srgbClr val="D5E7FD"/>
            </a:solidFill>
            <a:prstDash val="solid"/>
          </a:ln>
        </p:spPr>
      </p:sp>
      <p:sp>
        <p:nvSpPr>
          <p:cNvPr id="15" name="Text 10"/>
          <p:cNvSpPr/>
          <p:nvPr/>
        </p:nvSpPr>
        <p:spPr>
          <a:xfrm>
            <a:off x="960120" y="3806952"/>
            <a:ext cx="457200" cy="365760"/>
          </a:xfrm>
          <a:prstGeom prst="rect">
            <a:avLst/>
          </a:prstGeom>
          <a:noFill/>
          <a:ln/>
        </p:spPr>
        <p:txBody>
          <a:bodyPr wrap="square" rtlCol="0" anchor="ctr"/>
          <a:lstStyle/>
          <a:p>
            <a:pPr marL="0" indent="0" algn="l">
              <a:buNone/>
            </a:pPr>
            <a:endParaRPr lang="en-US" sz="1400" dirty="0"/>
          </a:p>
        </p:txBody>
      </p:sp>
      <p:sp>
        <p:nvSpPr>
          <p:cNvPr id="16" name="Text 11"/>
          <p:cNvSpPr/>
          <p:nvPr/>
        </p:nvSpPr>
        <p:spPr>
          <a:xfrm>
            <a:off x="989381" y="3870960"/>
            <a:ext cx="4747108" cy="579120"/>
          </a:xfrm>
          <a:prstGeom prst="rect">
            <a:avLst/>
          </a:prstGeom>
          <a:noFill/>
          <a:ln/>
        </p:spPr>
        <p:txBody>
          <a:bodyPr wrap="square" rtlCol="0" anchor="t"/>
          <a:lstStyle/>
          <a:p>
            <a:pPr marL="0" indent="0" algn="just">
              <a:buNone/>
            </a:pPr>
            <a:r>
              <a:rPr lang="en-US" dirty="0">
                <a:solidFill>
                  <a:srgbClr val="44546A"/>
                </a:solidFill>
                <a:latin typeface="Calibri" pitchFamily="34" charset="0"/>
                <a:ea typeface="Calibri" pitchFamily="34" charset="-122"/>
                <a:cs typeface="Calibri" pitchFamily="34" charset="-120"/>
              </a:rPr>
              <a:t>Exchange of experience regarding the recognition of civil registry documents between countries</a:t>
            </a:r>
            <a:endParaRPr lang="en-US" dirty="0"/>
          </a:p>
        </p:txBody>
      </p:sp>
      <p:sp>
        <p:nvSpPr>
          <p:cNvPr id="17" name="Shape 12"/>
          <p:cNvSpPr/>
          <p:nvPr/>
        </p:nvSpPr>
        <p:spPr>
          <a:xfrm>
            <a:off x="6255868" y="3733800"/>
            <a:ext cx="5112868" cy="1082040"/>
          </a:xfrm>
          <a:prstGeom prst="roundRect">
            <a:avLst>
              <a:gd name="adj" fmla="val 6761"/>
            </a:avLst>
          </a:prstGeom>
          <a:solidFill>
            <a:srgbClr val="FFFFFF"/>
          </a:solidFill>
          <a:ln w="12700">
            <a:solidFill>
              <a:srgbClr val="D5E7FD"/>
            </a:solidFill>
            <a:prstDash val="solid"/>
          </a:ln>
        </p:spPr>
      </p:sp>
      <p:sp>
        <p:nvSpPr>
          <p:cNvPr id="18" name="Text 13"/>
          <p:cNvSpPr/>
          <p:nvPr/>
        </p:nvSpPr>
        <p:spPr>
          <a:xfrm>
            <a:off x="6393028" y="3806952"/>
            <a:ext cx="457200" cy="365760"/>
          </a:xfrm>
          <a:prstGeom prst="rect">
            <a:avLst/>
          </a:prstGeom>
          <a:noFill/>
          <a:ln/>
        </p:spPr>
        <p:txBody>
          <a:bodyPr wrap="square" rtlCol="0" anchor="ctr"/>
          <a:lstStyle/>
          <a:p>
            <a:pPr marL="0" indent="0" algn="l">
              <a:buNone/>
            </a:pPr>
            <a:endParaRPr lang="en-US" sz="1400" dirty="0"/>
          </a:p>
        </p:txBody>
      </p:sp>
      <p:sp>
        <p:nvSpPr>
          <p:cNvPr id="19" name="Text 14"/>
          <p:cNvSpPr/>
          <p:nvPr/>
        </p:nvSpPr>
        <p:spPr>
          <a:xfrm>
            <a:off x="6455511" y="3886200"/>
            <a:ext cx="4747108" cy="579120"/>
          </a:xfrm>
          <a:prstGeom prst="rect">
            <a:avLst/>
          </a:prstGeom>
          <a:noFill/>
          <a:ln/>
        </p:spPr>
        <p:txBody>
          <a:bodyPr wrap="square" rtlCol="0" anchor="t"/>
          <a:lstStyle/>
          <a:p>
            <a:pPr marL="0" indent="0" algn="just">
              <a:buNone/>
            </a:pPr>
            <a:r>
              <a:rPr lang="en-US" sz="2000" dirty="0">
                <a:solidFill>
                  <a:srgbClr val="44546A"/>
                </a:solidFill>
                <a:latin typeface="Calibri" pitchFamily="34" charset="0"/>
                <a:ea typeface="Calibri" pitchFamily="34" charset="-122"/>
                <a:cs typeface="Calibri" pitchFamily="34" charset="-120"/>
              </a:rPr>
              <a:t>Exchange of documentation and training materials</a:t>
            </a:r>
            <a:endParaRPr lang="en-US" sz="2000" dirty="0"/>
          </a:p>
        </p:txBody>
      </p:sp>
      <p:sp>
        <p:nvSpPr>
          <p:cNvPr id="20" name="Shape 15"/>
          <p:cNvSpPr/>
          <p:nvPr/>
        </p:nvSpPr>
        <p:spPr>
          <a:xfrm>
            <a:off x="822960" y="5135880"/>
            <a:ext cx="5112868" cy="1082040"/>
          </a:xfrm>
          <a:prstGeom prst="roundRect">
            <a:avLst>
              <a:gd name="adj" fmla="val 6761"/>
            </a:avLst>
          </a:prstGeom>
          <a:solidFill>
            <a:srgbClr val="FFFFFF"/>
          </a:solidFill>
          <a:ln w="12700">
            <a:solidFill>
              <a:srgbClr val="D5E7FD"/>
            </a:solidFill>
            <a:prstDash val="solid"/>
          </a:ln>
        </p:spPr>
      </p:sp>
      <p:sp>
        <p:nvSpPr>
          <p:cNvPr id="21" name="Text 16"/>
          <p:cNvSpPr/>
          <p:nvPr/>
        </p:nvSpPr>
        <p:spPr>
          <a:xfrm>
            <a:off x="960120" y="5209032"/>
            <a:ext cx="457200" cy="365760"/>
          </a:xfrm>
          <a:prstGeom prst="rect">
            <a:avLst/>
          </a:prstGeom>
          <a:noFill/>
          <a:ln/>
        </p:spPr>
        <p:txBody>
          <a:bodyPr wrap="square" rtlCol="0" anchor="ctr"/>
          <a:lstStyle/>
          <a:p>
            <a:pPr marL="0" indent="0" algn="l">
              <a:buNone/>
            </a:pPr>
            <a:endParaRPr lang="en-US" sz="1400" dirty="0"/>
          </a:p>
        </p:txBody>
      </p:sp>
      <p:sp>
        <p:nvSpPr>
          <p:cNvPr id="22" name="Text 17"/>
          <p:cNvSpPr/>
          <p:nvPr/>
        </p:nvSpPr>
        <p:spPr>
          <a:xfrm>
            <a:off x="1005840" y="5317236"/>
            <a:ext cx="4747108" cy="579120"/>
          </a:xfrm>
          <a:prstGeom prst="rect">
            <a:avLst/>
          </a:prstGeom>
          <a:noFill/>
          <a:ln/>
        </p:spPr>
        <p:txBody>
          <a:bodyPr wrap="square" rtlCol="0" anchor="t"/>
          <a:lstStyle/>
          <a:p>
            <a:pPr marL="0" indent="0" algn="just">
              <a:buNone/>
            </a:pPr>
            <a:r>
              <a:rPr lang="en-US" sz="2000" dirty="0">
                <a:solidFill>
                  <a:srgbClr val="44546A"/>
                </a:solidFill>
                <a:latin typeface="Calibri" pitchFamily="34" charset="0"/>
                <a:ea typeface="Calibri" pitchFamily="34" charset="-122"/>
                <a:cs typeface="Calibri" pitchFamily="34" charset="-120"/>
              </a:rPr>
              <a:t>Joint development of documents and publicity materials</a:t>
            </a:r>
            <a:endParaRPr lang="en-US" sz="2000" dirty="0"/>
          </a:p>
        </p:txBody>
      </p:sp>
      <p:sp>
        <p:nvSpPr>
          <p:cNvPr id="23" name="Shape 18"/>
          <p:cNvSpPr/>
          <p:nvPr/>
        </p:nvSpPr>
        <p:spPr>
          <a:xfrm>
            <a:off x="6255868" y="5135880"/>
            <a:ext cx="5112868" cy="1082040"/>
          </a:xfrm>
          <a:prstGeom prst="roundRect">
            <a:avLst>
              <a:gd name="adj" fmla="val 6761"/>
            </a:avLst>
          </a:prstGeom>
          <a:solidFill>
            <a:srgbClr val="FFFFFF"/>
          </a:solidFill>
          <a:ln w="12700">
            <a:solidFill>
              <a:srgbClr val="D5E7FD"/>
            </a:solidFill>
            <a:prstDash val="solid"/>
          </a:ln>
        </p:spPr>
      </p:sp>
      <p:sp>
        <p:nvSpPr>
          <p:cNvPr id="24" name="Text 19"/>
          <p:cNvSpPr/>
          <p:nvPr/>
        </p:nvSpPr>
        <p:spPr>
          <a:xfrm>
            <a:off x="6393028" y="5209032"/>
            <a:ext cx="457200" cy="365760"/>
          </a:xfrm>
          <a:prstGeom prst="rect">
            <a:avLst/>
          </a:prstGeom>
          <a:noFill/>
          <a:ln/>
        </p:spPr>
        <p:txBody>
          <a:bodyPr wrap="square" rtlCol="0" anchor="ctr"/>
          <a:lstStyle/>
          <a:p>
            <a:pPr marL="0" indent="0" algn="l">
              <a:buNone/>
            </a:pPr>
            <a:endParaRPr lang="en-US" sz="1400" dirty="0"/>
          </a:p>
        </p:txBody>
      </p:sp>
      <p:sp>
        <p:nvSpPr>
          <p:cNvPr id="25" name="Text 20"/>
          <p:cNvSpPr/>
          <p:nvPr/>
        </p:nvSpPr>
        <p:spPr>
          <a:xfrm>
            <a:off x="6467071" y="5160745"/>
            <a:ext cx="4747108" cy="579120"/>
          </a:xfrm>
          <a:prstGeom prst="rect">
            <a:avLst/>
          </a:prstGeom>
          <a:noFill/>
          <a:ln/>
        </p:spPr>
        <p:txBody>
          <a:bodyPr wrap="square" rtlCol="0" anchor="t"/>
          <a:lstStyle/>
          <a:p>
            <a:pPr marL="0" indent="0" algn="just">
              <a:buNone/>
            </a:pPr>
            <a:r>
              <a:rPr lang="en-US" sz="2000" dirty="0">
                <a:solidFill>
                  <a:srgbClr val="44546A"/>
                </a:solidFill>
                <a:latin typeface="Calibri" pitchFamily="34" charset="0"/>
                <a:ea typeface="Calibri" pitchFamily="34" charset="-122"/>
                <a:cs typeface="Calibri" pitchFamily="34" charset="-120"/>
              </a:rPr>
              <a:t>Interaction through meetings, conferences, general assemblies and international gatherings</a:t>
            </a:r>
            <a:endParaRPr lang="en-US" sz="2000" dirty="0"/>
          </a:p>
        </p:txBody>
      </p:sp>
      <p:sp>
        <p:nvSpPr>
          <p:cNvPr id="26" name="Text 21"/>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13</a:t>
            </a:r>
            <a:endParaRPr lang="en-US" sz="1000" dirty="0"/>
          </a:p>
        </p:txBody>
      </p:sp>
      <p:sp>
        <p:nvSpPr>
          <p:cNvPr id="27" name="Text 22"/>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CLARCIEV</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mapPin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Tegucigalpa</a:t>
            </a:r>
            <a:endParaRPr lang="en-US" sz="1500" dirty="0"/>
          </a:p>
          <a:p>
            <a:pPr marL="0" indent="0" algn="ctr">
              <a:buNone/>
            </a:pP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3 et 4 septembre 2026</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XXIII Encuentro del </a:t>
            </a:r>
            <a:r>
              <a:rPr lang="en-US" sz="2500" b="1" dirty="0" err="1">
                <a:solidFill>
                  <a:srgbClr val="1F497D"/>
                </a:solidFill>
                <a:latin typeface="Cambria" pitchFamily="34" charset="0"/>
                <a:ea typeface="Cambria" pitchFamily="34" charset="-122"/>
                <a:cs typeface="Cambria" pitchFamily="34" charset="-120"/>
              </a:rPr>
              <a:t>Clarciev</a:t>
            </a: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r>
              <a:rPr lang="en-US" sz="2400" b="1" dirty="0"/>
              <a:t>Interventions</a:t>
            </a:r>
          </a:p>
          <a:p>
            <a:pPr marL="0" indent="0" algn="ctr">
              <a:spcAft>
                <a:spcPts val="1000"/>
              </a:spcAft>
              <a:buNone/>
            </a:pPr>
            <a:endParaRPr lang="en-US" sz="2400" dirty="0">
              <a:solidFill>
                <a:srgbClr val="44546A"/>
              </a:solidFill>
              <a:latin typeface="Calibri" pitchFamily="34" charset="0"/>
              <a:ea typeface="Calibri" pitchFamily="34" charset="-122"/>
              <a:cs typeface="Calibri" pitchFamily="34" charset="-120"/>
            </a:endParaRPr>
          </a:p>
          <a:p>
            <a:pPr marL="0" indent="0" algn="ctr">
              <a:spcAft>
                <a:spcPts val="1000"/>
              </a:spcAft>
              <a:buNone/>
            </a:pPr>
            <a:r>
              <a:rPr lang="en-US" sz="2400" dirty="0">
                <a:solidFill>
                  <a:srgbClr val="44546A"/>
                </a:solidFill>
                <a:latin typeface="Calibri" pitchFamily="34" charset="0"/>
                <a:ea typeface="Calibri" pitchFamily="34" charset="-122"/>
                <a:cs typeface="Calibri" pitchFamily="34" charset="-120"/>
              </a:rPr>
              <a:t>La gestation pour autrui </a:t>
            </a:r>
            <a:r>
              <a:rPr lang="en-US" sz="2400" dirty="0" err="1">
                <a:solidFill>
                  <a:srgbClr val="44546A"/>
                </a:solidFill>
                <a:latin typeface="Calibri" pitchFamily="34" charset="0"/>
                <a:ea typeface="Calibri" pitchFamily="34" charset="-122"/>
                <a:cs typeface="Calibri" pitchFamily="34" charset="-120"/>
              </a:rPr>
              <a:t>en</a:t>
            </a:r>
            <a:r>
              <a:rPr lang="en-US" sz="2400" dirty="0">
                <a:solidFill>
                  <a:srgbClr val="44546A"/>
                </a:solidFill>
                <a:latin typeface="Calibri" pitchFamily="34" charset="0"/>
                <a:ea typeface="Calibri" pitchFamily="34" charset="-122"/>
                <a:cs typeface="Calibri" pitchFamily="34" charset="-120"/>
              </a:rPr>
              <a:t> Europe – Surrogacy in Europe</a:t>
            </a:r>
            <a:endParaRPr lang="en-US" sz="2400" dirty="0"/>
          </a:p>
          <a:p>
            <a:pPr marL="0" indent="0" algn="just">
              <a:spcAft>
                <a:spcPts val="1000"/>
              </a:spcAft>
              <a:buNone/>
            </a:pPr>
            <a:endParaRPr lang="en-US" sz="2400" dirty="0">
              <a:solidFill>
                <a:srgbClr val="44546A"/>
              </a:solidFill>
              <a:latin typeface="Calibri" pitchFamily="34" charset="0"/>
              <a:ea typeface="Calibri" pitchFamily="34" charset="-122"/>
              <a:cs typeface="Calibri" pitchFamily="34" charset="-120"/>
            </a:endParaRPr>
          </a:p>
          <a:p>
            <a:pPr marL="0" indent="0" algn="ctr">
              <a:spcAft>
                <a:spcPts val="1000"/>
              </a:spcAft>
              <a:buNone/>
            </a:pPr>
            <a:r>
              <a:rPr lang="en-US" sz="2400" dirty="0">
                <a:solidFill>
                  <a:srgbClr val="44546A"/>
                </a:solidFill>
                <a:latin typeface="Calibri" pitchFamily="34" charset="0"/>
                <a:ea typeface="Calibri" pitchFamily="34" charset="-122"/>
                <a:cs typeface="Calibri" pitchFamily="34" charset="-120"/>
              </a:rPr>
              <a:t>La lutte contre la fraude </a:t>
            </a:r>
            <a:r>
              <a:rPr lang="en-US" sz="2400" dirty="0" err="1">
                <a:solidFill>
                  <a:srgbClr val="44546A"/>
                </a:solidFill>
                <a:latin typeface="Calibri" pitchFamily="34" charset="0"/>
                <a:ea typeface="Calibri" pitchFamily="34" charset="-122"/>
                <a:cs typeface="Calibri" pitchFamily="34" charset="-120"/>
              </a:rPr>
              <a:t>en</a:t>
            </a:r>
            <a:r>
              <a:rPr lang="en-US" sz="2400" dirty="0">
                <a:solidFill>
                  <a:srgbClr val="44546A"/>
                </a:solidFill>
                <a:latin typeface="Calibri" pitchFamily="34" charset="0"/>
                <a:ea typeface="Calibri" pitchFamily="34" charset="-122"/>
                <a:cs typeface="Calibri" pitchFamily="34" charset="-120"/>
              </a:rPr>
              <a:t> Europe – Combating fraud in Europe</a:t>
            </a:r>
            <a:endParaRPr lang="en-US" sz="24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14</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CLARCIEV</a:t>
            </a:r>
            <a:endParaRPr lang="en-US" sz="1100" dirty="0"/>
          </a:p>
        </p:txBody>
      </p:sp>
      <p:sp>
        <p:nvSpPr>
          <p:cNvPr id="5" name="Shape 1"/>
          <p:cNvSpPr/>
          <p:nvPr/>
        </p:nvSpPr>
        <p:spPr>
          <a:xfrm>
            <a:off x="5699455" y="1051560"/>
            <a:ext cx="1097280" cy="1097280"/>
          </a:xfrm>
          <a:prstGeom prst="ellipse">
            <a:avLst/>
          </a:prstGeom>
          <a:solidFill>
            <a:srgbClr val="D5E7FD"/>
          </a:solidFill>
          <a:ln/>
        </p:spPr>
      </p:sp>
      <p:pic>
        <p:nvPicPr>
          <p:cNvPr id="6" name="Image 2" descr="assets/icon_users_1C9AD6.png"/>
          <p:cNvPicPr>
            <a:picLocks noChangeAspect="1"/>
          </p:cNvPicPr>
          <p:nvPr/>
        </p:nvPicPr>
        <p:blipFill>
          <a:blip r:embed="rId5"/>
          <a:stretch>
            <a:fillRect/>
          </a:stretch>
        </p:blipFill>
        <p:spPr>
          <a:xfrm>
            <a:off x="5984748" y="1336853"/>
            <a:ext cx="526694" cy="526694"/>
          </a:xfrm>
          <a:prstGeom prst="rect">
            <a:avLst/>
          </a:prstGeom>
        </p:spPr>
      </p:pic>
      <p:sp>
        <p:nvSpPr>
          <p:cNvPr id="7" name="Text 2"/>
          <p:cNvSpPr/>
          <p:nvPr/>
        </p:nvSpPr>
        <p:spPr>
          <a:xfrm>
            <a:off x="1234440" y="2811780"/>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Participation de Madame Sharon Sinclaire, présidente du CLARCIEV, à notre Assemblée Générale</a:t>
            </a:r>
          </a:p>
          <a:p>
            <a:pPr marL="0" indent="0" algn="ctr">
              <a:buNone/>
            </a:pPr>
            <a:endParaRPr lang="en-US" sz="30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Participation of Ms. Sharon </a:t>
            </a:r>
            <a:r>
              <a:rPr kumimoji="0" lang="en-US" sz="30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Sinclaire</a:t>
            </a: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 President of CLARCIEV, in our General Assembly</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15</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0070C0"/>
        </a:solidFill>
        <a:effectLst/>
      </p:bgPr>
    </p:bg>
    <p:spTree>
      <p:nvGrpSpPr>
        <p:cNvPr id="1" name=""/>
        <p:cNvGrpSpPr/>
        <p:nvPr/>
      </p:nvGrpSpPr>
      <p:grpSpPr>
        <a:xfrm>
          <a:off x="0" y="0"/>
          <a:ext cx="0" cy="0"/>
          <a:chOff x="0" y="0"/>
          <a:chExt cx="0" cy="0"/>
        </a:xfrm>
      </p:grpSpPr>
      <p:pic>
        <p:nvPicPr>
          <p:cNvPr id="2" name="Image 0" descr="assets/global_alliance_logo.png"/>
          <p:cNvPicPr>
            <a:picLocks noChangeAspect="1"/>
          </p:cNvPicPr>
          <p:nvPr/>
        </p:nvPicPr>
        <p:blipFill>
          <a:blip r:embed="rId3"/>
          <a:stretch>
            <a:fillRect/>
          </a:stretch>
        </p:blipFill>
        <p:spPr>
          <a:xfrm>
            <a:off x="2804008" y="2321001"/>
            <a:ext cx="6583680" cy="1667357"/>
          </a:xfrm>
          <a:prstGeom prst="rect">
            <a:avLst/>
          </a:prstGeom>
        </p:spPr>
      </p:pic>
      <p:sp>
        <p:nvSpPr>
          <p:cNvPr id="3" name="Text 0"/>
          <p:cNvSpPr/>
          <p:nvPr/>
        </p:nvSpPr>
        <p:spPr>
          <a:xfrm>
            <a:off x="457200" y="365760"/>
            <a:ext cx="11277295" cy="365760"/>
          </a:xfrm>
          <a:prstGeom prst="rect">
            <a:avLst/>
          </a:prstGeom>
          <a:noFill/>
          <a:ln/>
        </p:spPr>
        <p:txBody>
          <a:bodyPr wrap="square" rtlCol="0" anchor="ctr"/>
          <a:lstStyle/>
          <a:p>
            <a:pPr marL="0" indent="0" algn="l">
              <a:buNone/>
            </a:pPr>
            <a:r>
              <a:rPr lang="en-US" sz="1100" b="1" kern="0" spc="100" dirty="0">
                <a:solidFill>
                  <a:srgbClr val="FFFFFF"/>
                </a:solidFill>
                <a:latin typeface="Calibri" pitchFamily="34" charset="0"/>
                <a:ea typeface="Calibri" pitchFamily="34" charset="-122"/>
                <a:cs typeface="Calibri" pitchFamily="34" charset="-120"/>
              </a:rPr>
              <a:t>PARTENARIAT</a:t>
            </a:r>
            <a:endParaRPr lang="en-US" sz="1100" dirty="0"/>
          </a:p>
        </p:txBody>
      </p:sp>
      <p:sp>
        <p:nvSpPr>
          <p:cNvPr id="4" name="Text 1"/>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BFD9F2"/>
                </a:solidFill>
                <a:latin typeface="Calibri" pitchFamily="34" charset="0"/>
                <a:ea typeface="Calibri" pitchFamily="34" charset="-122"/>
                <a:cs typeface="Calibri" pitchFamily="34" charset="-120"/>
              </a:rPr>
              <a:t>16</a:t>
            </a:r>
            <a:endParaRPr lang="en-US" sz="1000" dirty="0"/>
          </a:p>
        </p:txBody>
      </p:sp>
      <p:sp>
        <p:nvSpPr>
          <p:cNvPr id="5" name="Text 2"/>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BFD9F2"/>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GLOBAL ALLIANCE TO END STATELESSNESS</a:t>
            </a:r>
            <a:endParaRPr lang="en-US" sz="1100" dirty="0"/>
          </a:p>
        </p:txBody>
      </p:sp>
      <p:sp>
        <p:nvSpPr>
          <p:cNvPr id="5" name="Text 1"/>
          <p:cNvSpPr/>
          <p:nvPr/>
        </p:nvSpPr>
        <p:spPr>
          <a:xfrm>
            <a:off x="822960" y="1280160"/>
            <a:ext cx="10545775" cy="822960"/>
          </a:xfrm>
          <a:prstGeom prst="rect">
            <a:avLst/>
          </a:prstGeom>
          <a:noFill/>
          <a:ln/>
        </p:spPr>
        <p:txBody>
          <a:bodyPr wrap="square" rtlCol="0" anchor="ctr"/>
          <a:lstStyle/>
          <a:p>
            <a:pPr marL="0" indent="0" algn="l">
              <a:buNone/>
            </a:pPr>
            <a:r>
              <a:rPr lang="en-US" sz="2500" b="1" dirty="0">
                <a:solidFill>
                  <a:srgbClr val="1F497D"/>
                </a:solidFill>
                <a:latin typeface="Cambria" pitchFamily="34" charset="0"/>
                <a:ea typeface="Cambria" pitchFamily="34" charset="-122"/>
                <a:cs typeface="Cambria" pitchFamily="34" charset="-120"/>
              </a:rPr>
              <a:t>Global Alliance to End Statelessness</a:t>
            </a:r>
            <a:endParaRPr lang="en-US" sz="2500" dirty="0"/>
          </a:p>
        </p:txBody>
      </p:sp>
      <p:sp>
        <p:nvSpPr>
          <p:cNvPr id="6" name="Shape 2"/>
          <p:cNvSpPr/>
          <p:nvPr/>
        </p:nvSpPr>
        <p:spPr>
          <a:xfrm>
            <a:off x="822960" y="2377440"/>
            <a:ext cx="3291840" cy="3108960"/>
          </a:xfrm>
          <a:prstGeom prst="roundRect">
            <a:avLst>
              <a:gd name="adj" fmla="val 2941"/>
            </a:avLst>
          </a:prstGeom>
          <a:solidFill>
            <a:srgbClr val="D5E7FD"/>
          </a:solidFill>
          <a:ln/>
        </p:spPr>
      </p:sp>
      <p:sp>
        <p:nvSpPr>
          <p:cNvPr id="7" name="Shape 3"/>
          <p:cNvSpPr/>
          <p:nvPr/>
        </p:nvSpPr>
        <p:spPr>
          <a:xfrm>
            <a:off x="1965960" y="2697480"/>
            <a:ext cx="1005840" cy="1005840"/>
          </a:xfrm>
          <a:prstGeom prst="ellipse">
            <a:avLst/>
          </a:prstGeom>
          <a:solidFill>
            <a:srgbClr val="FFFFFF"/>
          </a:solidFill>
          <a:ln/>
        </p:spPr>
      </p:sp>
      <p:pic>
        <p:nvPicPr>
          <p:cNvPr id="8" name="Image 2" descr="assets/icon_globe_1C9AD6.png"/>
          <p:cNvPicPr>
            <a:picLocks noChangeAspect="1"/>
          </p:cNvPicPr>
          <p:nvPr/>
        </p:nvPicPr>
        <p:blipFill>
          <a:blip r:embed="rId5"/>
          <a:stretch>
            <a:fillRect/>
          </a:stretch>
        </p:blipFill>
        <p:spPr>
          <a:xfrm>
            <a:off x="2227478" y="2958998"/>
            <a:ext cx="482803" cy="482803"/>
          </a:xfrm>
          <a:prstGeom prst="rect">
            <a:avLst/>
          </a:prstGeom>
        </p:spPr>
      </p:pic>
      <p:sp>
        <p:nvSpPr>
          <p:cNvPr id="9" name="Text 4"/>
          <p:cNvSpPr/>
          <p:nvPr/>
        </p:nvSpPr>
        <p:spPr>
          <a:xfrm>
            <a:off x="822960" y="3794760"/>
            <a:ext cx="3291840" cy="914400"/>
          </a:xfrm>
          <a:prstGeom prst="rect">
            <a:avLst/>
          </a:prstGeom>
          <a:noFill/>
          <a:ln/>
        </p:spPr>
        <p:txBody>
          <a:bodyPr wrap="square" rtlCol="0" anchor="ctr"/>
          <a:lstStyle/>
          <a:p>
            <a:pPr marL="0" indent="0" algn="ctr">
              <a:buNone/>
            </a:pPr>
            <a:r>
              <a:rPr lang="en-US" sz="4400" b="1" dirty="0">
                <a:solidFill>
                  <a:srgbClr val="1F497D"/>
                </a:solidFill>
                <a:latin typeface="Cambria" pitchFamily="34" charset="0"/>
                <a:ea typeface="Cambria" pitchFamily="34" charset="-122"/>
                <a:cs typeface="Cambria" pitchFamily="34" charset="-120"/>
              </a:rPr>
              <a:t>197</a:t>
            </a:r>
            <a:endParaRPr lang="en-US" sz="4400" dirty="0"/>
          </a:p>
        </p:txBody>
      </p:sp>
      <p:sp>
        <p:nvSpPr>
          <p:cNvPr id="10" name="Text 5"/>
          <p:cNvSpPr/>
          <p:nvPr/>
        </p:nvSpPr>
        <p:spPr>
          <a:xfrm>
            <a:off x="822960" y="4709160"/>
            <a:ext cx="3291840" cy="548640"/>
          </a:xfrm>
          <a:prstGeom prst="rect">
            <a:avLst/>
          </a:prstGeom>
          <a:noFill/>
          <a:ln/>
        </p:spPr>
        <p:txBody>
          <a:bodyPr wrap="square" rtlCol="0" anchor="ctr"/>
          <a:lstStyle/>
          <a:p>
            <a:pPr marL="0" indent="0" algn="ctr">
              <a:buNone/>
            </a:pPr>
            <a:r>
              <a:rPr lang="en-US" sz="1400" dirty="0">
                <a:solidFill>
                  <a:srgbClr val="44546A"/>
                </a:solidFill>
                <a:latin typeface="Calibri" pitchFamily="34" charset="0"/>
                <a:ea typeface="Calibri" pitchFamily="34" charset="-122"/>
                <a:cs typeface="Calibri" pitchFamily="34" charset="-120"/>
              </a:rPr>
              <a:t>membres</a:t>
            </a:r>
            <a:endParaRPr lang="en-US" sz="1400" dirty="0"/>
          </a:p>
        </p:txBody>
      </p:sp>
      <p:sp>
        <p:nvSpPr>
          <p:cNvPr id="11" name="Text 6"/>
          <p:cNvSpPr/>
          <p:nvPr/>
        </p:nvSpPr>
        <p:spPr>
          <a:xfrm>
            <a:off x="4572000" y="2514600"/>
            <a:ext cx="6888175" cy="457200"/>
          </a:xfrm>
          <a:prstGeom prst="rect">
            <a:avLst/>
          </a:prstGeom>
          <a:noFill/>
          <a:ln/>
        </p:spPr>
        <p:txBody>
          <a:bodyPr wrap="square" rtlCol="0" anchor="ctr"/>
          <a:lstStyle/>
          <a:p>
            <a:pPr marL="0" indent="0" algn="l">
              <a:buNone/>
            </a:pPr>
            <a:r>
              <a:rPr lang="en-US" sz="1400" b="1" kern="0" spc="100" dirty="0">
                <a:solidFill>
                  <a:srgbClr val="1C9AD6"/>
                </a:solidFill>
                <a:latin typeface="Calibri" pitchFamily="34" charset="0"/>
                <a:ea typeface="Calibri" pitchFamily="34" charset="-122"/>
                <a:cs typeface="Calibri" pitchFamily="34" charset="-120"/>
              </a:rPr>
              <a:t>Objectif - Objective</a:t>
            </a:r>
            <a:endParaRPr lang="en-US" sz="1400" dirty="0"/>
          </a:p>
        </p:txBody>
      </p:sp>
      <p:sp>
        <p:nvSpPr>
          <p:cNvPr id="12" name="Text 7"/>
          <p:cNvSpPr/>
          <p:nvPr/>
        </p:nvSpPr>
        <p:spPr>
          <a:xfrm>
            <a:off x="4572000" y="3017520"/>
            <a:ext cx="6888175" cy="2286000"/>
          </a:xfrm>
          <a:prstGeom prst="rect">
            <a:avLst/>
          </a:prstGeom>
          <a:noFill/>
          <a:ln/>
        </p:spPr>
        <p:txBody>
          <a:bodyPr wrap="square" rtlCol="0" anchor="ctr"/>
          <a:lstStyle/>
          <a:p>
            <a:pPr marL="0" indent="0" algn="ctr">
              <a:buNone/>
            </a:pPr>
            <a:r>
              <a:rPr lang="en-US" sz="2400" i="1" dirty="0">
                <a:solidFill>
                  <a:srgbClr val="44546A"/>
                </a:solidFill>
                <a:latin typeface="Calibri" pitchFamily="34" charset="0"/>
                <a:ea typeface="Calibri" pitchFamily="34" charset="-122"/>
                <a:cs typeface="Calibri" pitchFamily="34" charset="-120"/>
              </a:rPr>
              <a:t>Garantir à chacun le droit à une nationalité, sans aucune forme de discrimination</a:t>
            </a:r>
          </a:p>
          <a:p>
            <a:pPr marL="0" indent="0" algn="ctr">
              <a:buNone/>
            </a:pPr>
            <a:endParaRPr lang="en-US" sz="2400" i="1" dirty="0">
              <a:solidFill>
                <a:srgbClr val="44546A"/>
              </a:solidFill>
              <a:latin typeface="Calibri" pitchFamily="34" charset="0"/>
              <a:ea typeface="Calibri" pitchFamily="34" charset="-122"/>
              <a:cs typeface="Calibri"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Ensuring everyone's right to a nationality, without any form of discrimination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2400" dirty="0"/>
          </a:p>
        </p:txBody>
      </p:sp>
      <p:sp>
        <p:nvSpPr>
          <p:cNvPr id="13" name="Text 8"/>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17</a:t>
            </a:r>
            <a:endParaRPr lang="en-US" sz="1000" dirty="0"/>
          </a:p>
        </p:txBody>
      </p:sp>
      <p:sp>
        <p:nvSpPr>
          <p:cNvPr id="14" name="Text 9"/>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GLOBAL ALLIANCE TO END STATELESSNESS</a:t>
            </a:r>
            <a:endParaRPr lang="en-US" sz="1100" dirty="0"/>
          </a:p>
        </p:txBody>
      </p:sp>
      <p:sp>
        <p:nvSpPr>
          <p:cNvPr id="5" name="Shape 1"/>
          <p:cNvSpPr/>
          <p:nvPr/>
        </p:nvSpPr>
        <p:spPr>
          <a:xfrm>
            <a:off x="5547208" y="1188720"/>
            <a:ext cx="1097280" cy="1097280"/>
          </a:xfrm>
          <a:prstGeom prst="ellipse">
            <a:avLst/>
          </a:prstGeom>
          <a:solidFill>
            <a:srgbClr val="D5E7FD"/>
          </a:solidFill>
          <a:ln/>
        </p:spPr>
      </p:sp>
      <p:pic>
        <p:nvPicPr>
          <p:cNvPr id="6" name="Image 2" descr="assets/icon_calendar_1C9AD6.png"/>
          <p:cNvPicPr>
            <a:picLocks noChangeAspect="1"/>
          </p:cNvPicPr>
          <p:nvPr/>
        </p:nvPicPr>
        <p:blipFill>
          <a:blip r:embed="rId5"/>
          <a:stretch>
            <a:fillRect/>
          </a:stretch>
        </p:blipFill>
        <p:spPr>
          <a:xfrm>
            <a:off x="5832500" y="1439266"/>
            <a:ext cx="526694" cy="526694"/>
          </a:xfrm>
          <a:prstGeom prst="rect">
            <a:avLst/>
          </a:prstGeom>
        </p:spPr>
      </p:pic>
      <p:sp>
        <p:nvSpPr>
          <p:cNvPr id="7" name="Text 2"/>
          <p:cNvSpPr/>
          <p:nvPr/>
        </p:nvSpPr>
        <p:spPr>
          <a:xfrm>
            <a:off x="1360626" y="2963234"/>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Participation du secrétariat général à différentes réunions en présentiel et </a:t>
            </a:r>
            <a:r>
              <a:rPr lang="en-US" sz="3000" b="1" dirty="0" err="1">
                <a:solidFill>
                  <a:srgbClr val="1F497D"/>
                </a:solidFill>
                <a:latin typeface="Cambria" pitchFamily="34" charset="0"/>
                <a:ea typeface="Cambria" pitchFamily="34" charset="-122"/>
                <a:cs typeface="Cambria" pitchFamily="34" charset="-120"/>
              </a:rPr>
              <a:t>en</a:t>
            </a:r>
            <a:r>
              <a:rPr lang="en-US" sz="3000" b="1" dirty="0">
                <a:solidFill>
                  <a:srgbClr val="1F497D"/>
                </a:solidFill>
                <a:latin typeface="Cambria" pitchFamily="34" charset="0"/>
                <a:ea typeface="Cambria" pitchFamily="34" charset="-122"/>
                <a:cs typeface="Cambria" pitchFamily="34" charset="-120"/>
              </a:rPr>
              <a:t> </a:t>
            </a:r>
            <a:r>
              <a:rPr lang="en-US" sz="3000" b="1" dirty="0" err="1">
                <a:solidFill>
                  <a:srgbClr val="1F497D"/>
                </a:solidFill>
                <a:latin typeface="Cambria" pitchFamily="34" charset="0"/>
                <a:ea typeface="Cambria" pitchFamily="34" charset="-122"/>
                <a:cs typeface="Cambria" pitchFamily="34" charset="-120"/>
              </a:rPr>
              <a:t>ligne</a:t>
            </a:r>
            <a:endParaRPr lang="en-US" sz="3000" b="1" dirty="0">
              <a:solidFill>
                <a:srgbClr val="1F497D"/>
              </a:solidFill>
              <a:latin typeface="Cambria" pitchFamily="34" charset="0"/>
              <a:ea typeface="Cambria" pitchFamily="34" charset="-122"/>
              <a:cs typeface="Cambria" pitchFamily="34" charset="-120"/>
            </a:endParaRPr>
          </a:p>
          <a:p>
            <a:pPr marL="0" indent="0" algn="ctr">
              <a:buNone/>
            </a:pPr>
            <a:endParaRPr lang="en-US" sz="3000" b="1" dirty="0">
              <a:solidFill>
                <a:srgbClr val="1F497D"/>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Participation of the Secretariat General in various in-person and online meetings</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18</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GLOBAL ALLIANCE TO END STATELESSNESS</a:t>
            </a:r>
            <a:endParaRPr lang="en-US" sz="1100" dirty="0"/>
          </a:p>
        </p:txBody>
      </p:sp>
      <p:sp>
        <p:nvSpPr>
          <p:cNvPr id="5" name="Shape 1"/>
          <p:cNvSpPr/>
          <p:nvPr/>
        </p:nvSpPr>
        <p:spPr>
          <a:xfrm>
            <a:off x="5521388" y="1154430"/>
            <a:ext cx="1097280" cy="1097280"/>
          </a:xfrm>
          <a:prstGeom prst="ellipse">
            <a:avLst/>
          </a:prstGeom>
          <a:solidFill>
            <a:srgbClr val="D5E7FD"/>
          </a:solidFill>
          <a:ln/>
        </p:spPr>
      </p:sp>
      <p:pic>
        <p:nvPicPr>
          <p:cNvPr id="6" name="Image 2" descr="assets/icon_users_1C9AD6.png"/>
          <p:cNvPicPr>
            <a:picLocks noChangeAspect="1"/>
          </p:cNvPicPr>
          <p:nvPr/>
        </p:nvPicPr>
        <p:blipFill>
          <a:blip r:embed="rId5"/>
          <a:stretch>
            <a:fillRect/>
          </a:stretch>
        </p:blipFill>
        <p:spPr>
          <a:xfrm>
            <a:off x="5832500" y="1416406"/>
            <a:ext cx="526694" cy="526694"/>
          </a:xfrm>
          <a:prstGeom prst="rect">
            <a:avLst/>
          </a:prstGeom>
        </p:spPr>
      </p:pic>
      <p:sp>
        <p:nvSpPr>
          <p:cNvPr id="7" name="Text 2"/>
          <p:cNvSpPr/>
          <p:nvPr/>
        </p:nvSpPr>
        <p:spPr>
          <a:xfrm>
            <a:off x="1097280" y="3066561"/>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Participation au groupe de travail sur les droits à l’identité organisé par CHIP et Global Alliance</a:t>
            </a:r>
          </a:p>
          <a:p>
            <a:pPr marL="0" indent="0" algn="ctr">
              <a:buNone/>
            </a:pPr>
            <a:endParaRPr lang="en-US" sz="3000" b="1" dirty="0">
              <a:solidFill>
                <a:srgbClr val="1F497D"/>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Participation in the working group on identity rights </a:t>
            </a:r>
            <a:r>
              <a:rPr kumimoji="0" lang="en-US" sz="3000" b="1" i="0" u="none" strike="noStrike" kern="1200" cap="none" spc="0" normalizeH="0" baseline="0" noProof="0" dirty="0" err="1">
                <a:ln>
                  <a:noFill/>
                </a:ln>
                <a:solidFill>
                  <a:srgbClr val="1F497D"/>
                </a:solidFill>
                <a:effectLst/>
                <a:uLnTx/>
                <a:uFillTx/>
                <a:latin typeface="Cambria" pitchFamily="34" charset="0"/>
                <a:ea typeface="Cambria" pitchFamily="34" charset="-122"/>
                <a:cs typeface="Cambria" pitchFamily="34" charset="-120"/>
              </a:rPr>
              <a:t>organised</a:t>
            </a: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 by CHIP and the Global Alliance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19</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GLOBAL ALLIANCE TO END STATELESSNESS</a:t>
            </a:r>
            <a:endParaRPr lang="en-US" sz="1100" dirty="0"/>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users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Participation de Marin Roman, </a:t>
            </a:r>
            <a:r>
              <a:rPr lang="en-US" sz="3000" b="1" dirty="0" err="1">
                <a:solidFill>
                  <a:srgbClr val="1F497D"/>
                </a:solidFill>
                <a:latin typeface="Cambria" pitchFamily="34" charset="0"/>
                <a:ea typeface="Cambria" pitchFamily="34" charset="-122"/>
                <a:cs typeface="Cambria" pitchFamily="34" charset="-120"/>
              </a:rPr>
              <a:t>coordinateur</a:t>
            </a:r>
            <a:r>
              <a:rPr lang="en-US" sz="3000" b="1" dirty="0">
                <a:solidFill>
                  <a:srgbClr val="1F497D"/>
                </a:solidFill>
                <a:latin typeface="Cambria" pitchFamily="34" charset="0"/>
                <a:ea typeface="Cambria" pitchFamily="34" charset="-122"/>
                <a:cs typeface="Cambria" pitchFamily="34" charset="-120"/>
              </a:rPr>
              <a:t>, à notre Assemblée Générale</a:t>
            </a:r>
          </a:p>
          <a:p>
            <a:pPr marL="0" indent="0" algn="ctr">
              <a:buNone/>
            </a:pPr>
            <a:endParaRPr lang="en-US" sz="3000" b="1" dirty="0">
              <a:solidFill>
                <a:srgbClr val="1F497D"/>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Participation of Marin Roman, coordinator, in our General Assembly</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20</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graduationCap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SECTION</a:t>
            </a:r>
            <a:endParaRPr lang="en-US" sz="1100" dirty="0"/>
          </a:p>
        </p:txBody>
      </p:sp>
      <p:sp>
        <p:nvSpPr>
          <p:cNvPr id="7" name="Text 3"/>
          <p:cNvSpPr/>
          <p:nvPr/>
        </p:nvSpPr>
        <p:spPr>
          <a:xfrm>
            <a:off x="5120640" y="2606040"/>
            <a:ext cx="6705295" cy="1645920"/>
          </a:xfrm>
          <a:prstGeom prst="rect">
            <a:avLst/>
          </a:prstGeom>
          <a:noFill/>
          <a:ln/>
        </p:spPr>
        <p:txBody>
          <a:bodyPr wrap="square" rtlCol="0" anchor="b"/>
          <a:lstStyle/>
          <a:p>
            <a:pPr marL="0" indent="0" algn="ctr">
              <a:buNone/>
            </a:pPr>
            <a:r>
              <a:rPr lang="en-US" sz="3200" b="1" dirty="0" err="1">
                <a:solidFill>
                  <a:srgbClr val="1F497D"/>
                </a:solidFill>
                <a:latin typeface="Cambria" pitchFamily="34" charset="0"/>
                <a:ea typeface="Cambria" pitchFamily="34" charset="-122"/>
                <a:cs typeface="Cambria" pitchFamily="34" charset="-120"/>
              </a:rPr>
              <a:t>Événements</a:t>
            </a:r>
            <a:r>
              <a:rPr lang="en-US" sz="3200" b="1" dirty="0">
                <a:solidFill>
                  <a:srgbClr val="1F497D"/>
                </a:solidFill>
                <a:latin typeface="Cambria" pitchFamily="34" charset="0"/>
                <a:ea typeface="Cambria" pitchFamily="34" charset="-122"/>
                <a:cs typeface="Cambria" pitchFamily="34" charset="-120"/>
              </a:rPr>
              <a:t> </a:t>
            </a:r>
            <a:r>
              <a:rPr lang="en-US" sz="3200" b="1" dirty="0" err="1">
                <a:solidFill>
                  <a:srgbClr val="1F497D"/>
                </a:solidFill>
                <a:latin typeface="Cambria" pitchFamily="34" charset="0"/>
                <a:ea typeface="Cambria" pitchFamily="34" charset="-122"/>
                <a:cs typeface="Cambria" pitchFamily="34" charset="-120"/>
              </a:rPr>
              <a:t>scientifiques</a:t>
            </a:r>
            <a:endParaRPr lang="en-US" sz="3200" b="1" dirty="0">
              <a:solidFill>
                <a:srgbClr val="1F497D"/>
              </a:solidFill>
              <a:latin typeface="Cambria" pitchFamily="34" charset="0"/>
              <a:ea typeface="Cambria" pitchFamily="34" charset="-122"/>
              <a:cs typeface="Cambria" pitchFamily="34" charset="-120"/>
            </a:endParaRPr>
          </a:p>
          <a:p>
            <a:pPr marL="0" indent="0" algn="ctr">
              <a:buNone/>
            </a:pPr>
            <a:endParaRPr lang="en-US" sz="32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Scientific Events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200" dirty="0"/>
          </a:p>
        </p:txBody>
      </p:sp>
      <p:sp>
        <p:nvSpPr>
          <p:cNvPr id="8" name="Text 4"/>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21</a:t>
            </a:r>
            <a:endParaRPr lang="en-US" sz="1000" dirty="0"/>
          </a:p>
        </p:txBody>
      </p:sp>
      <p:sp>
        <p:nvSpPr>
          <p:cNvPr id="9" name="Text 5"/>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video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25 juin 2026</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Premier </a:t>
            </a:r>
            <a:r>
              <a:rPr lang="en-US" sz="2500" b="1" dirty="0" err="1">
                <a:solidFill>
                  <a:srgbClr val="1F497D"/>
                </a:solidFill>
                <a:latin typeface="Cambria" pitchFamily="34" charset="0"/>
                <a:ea typeface="Cambria" pitchFamily="34" charset="-122"/>
                <a:cs typeface="Cambria" pitchFamily="34" charset="-120"/>
              </a:rPr>
              <a:t>webinaire</a:t>
            </a:r>
            <a:r>
              <a:rPr lang="en-US" sz="2500" b="1" dirty="0">
                <a:solidFill>
                  <a:srgbClr val="1F497D"/>
                </a:solidFill>
                <a:latin typeface="Cambria" pitchFamily="34" charset="0"/>
                <a:ea typeface="Cambria" pitchFamily="34" charset="-122"/>
                <a:cs typeface="Cambria" pitchFamily="34" charset="-120"/>
              </a:rPr>
              <a:t> – First webinar</a:t>
            </a:r>
            <a:endParaRPr lang="en-US" sz="2500" dirty="0"/>
          </a:p>
        </p:txBody>
      </p:sp>
      <p:sp>
        <p:nvSpPr>
          <p:cNvPr id="10" name="Text 5"/>
          <p:cNvSpPr/>
          <p:nvPr/>
        </p:nvSpPr>
        <p:spPr>
          <a:xfrm>
            <a:off x="4663440" y="2743200"/>
            <a:ext cx="6888175" cy="2743200"/>
          </a:xfrm>
          <a:prstGeom prst="rect">
            <a:avLst/>
          </a:prstGeom>
          <a:noFill/>
          <a:ln/>
        </p:spPr>
        <p:txBody>
          <a:bodyPr wrap="square" numCol="2" rtlCol="0" anchor="ctr"/>
          <a:lstStyle/>
          <a:p>
            <a:pPr marL="0" indent="0" algn="ctr">
              <a:spcAft>
                <a:spcPts val="1000"/>
              </a:spcAft>
              <a:buNone/>
            </a:pPr>
            <a:r>
              <a:rPr lang="en-US" sz="2400" dirty="0">
                <a:solidFill>
                  <a:srgbClr val="44546A"/>
                </a:solidFill>
                <a:latin typeface="Calibri" pitchFamily="34" charset="0"/>
                <a:ea typeface="Calibri" pitchFamily="34" charset="-122"/>
                <a:cs typeface="Calibri" pitchFamily="34" charset="-120"/>
              </a:rPr>
              <a:t>« Le contentieux de l’état civil » </a:t>
            </a:r>
          </a:p>
          <a:p>
            <a:pPr algn="ctr">
              <a:spcAft>
                <a:spcPts val="1000"/>
              </a:spcAft>
            </a:pPr>
            <a:endParaRPr lang="en-US" sz="2400" dirty="0">
              <a:solidFill>
                <a:srgbClr val="44546A"/>
              </a:solidFill>
              <a:latin typeface="Calibri" pitchFamily="34" charset="0"/>
              <a:ea typeface="Calibri" pitchFamily="34" charset="-122"/>
              <a:cs typeface="Calibri" pitchFamily="34" charset="-120"/>
            </a:endParaRPr>
          </a:p>
          <a:p>
            <a:pPr algn="ctr">
              <a:spcAft>
                <a:spcPts val="1000"/>
              </a:spcAft>
            </a:pPr>
            <a:r>
              <a:rPr lang="en-US" sz="2400" dirty="0">
                <a:solidFill>
                  <a:srgbClr val="44546A"/>
                </a:solidFill>
                <a:latin typeface="Calibri" pitchFamily="34" charset="0"/>
                <a:ea typeface="Calibri" pitchFamily="34" charset="-122"/>
                <a:cs typeface="Calibri" pitchFamily="34" charset="-120"/>
              </a:rPr>
              <a:t>Étude </a:t>
            </a:r>
            <a:r>
              <a:rPr lang="en-US" sz="2400" dirty="0" err="1">
                <a:solidFill>
                  <a:srgbClr val="44546A"/>
                </a:solidFill>
                <a:latin typeface="Calibri" pitchFamily="34" charset="0"/>
                <a:ea typeface="Calibri" pitchFamily="34" charset="-122"/>
                <a:cs typeface="Calibri" pitchFamily="34" charset="-120"/>
              </a:rPr>
              <a:t>comparée</a:t>
            </a:r>
            <a:r>
              <a:rPr lang="en-US" sz="2400" dirty="0">
                <a:solidFill>
                  <a:srgbClr val="44546A"/>
                </a:solidFill>
                <a:latin typeface="Calibri" pitchFamily="34" charset="0"/>
                <a:ea typeface="Calibri" pitchFamily="34" charset="-122"/>
                <a:cs typeface="Calibri" pitchFamily="34" charset="-120"/>
              </a:rPr>
              <a:t> </a:t>
            </a:r>
          </a:p>
          <a:p>
            <a:pPr algn="ctr">
              <a:spcAft>
                <a:spcPts val="1000"/>
              </a:spcAft>
            </a:pPr>
            <a:r>
              <a:rPr lang="en-US" sz="2400" dirty="0">
                <a:solidFill>
                  <a:srgbClr val="44546A"/>
                </a:solidFill>
                <a:latin typeface="Calibri" pitchFamily="34" charset="0"/>
                <a:ea typeface="Calibri" pitchFamily="34" charset="-122"/>
                <a:cs typeface="Calibri" pitchFamily="34" charset="-120"/>
              </a:rPr>
              <a:t>Italie – </a:t>
            </a:r>
            <a:r>
              <a:rPr lang="en-US" sz="2400" dirty="0" err="1">
                <a:solidFill>
                  <a:srgbClr val="44546A"/>
                </a:solidFill>
                <a:latin typeface="Calibri" pitchFamily="34" charset="0"/>
                <a:ea typeface="Calibri" pitchFamily="34" charset="-122"/>
                <a:cs typeface="Calibri" pitchFamily="34" charset="-120"/>
              </a:rPr>
              <a:t>Bénin</a:t>
            </a:r>
            <a:r>
              <a:rPr lang="en-US" sz="2400" dirty="0"/>
              <a:t> </a:t>
            </a:r>
          </a:p>
          <a:p>
            <a:pPr algn="ctr">
              <a:spcAft>
                <a:spcPts val="1000"/>
              </a:spcAft>
            </a:pPr>
            <a:endParaRPr lang="en-US" sz="2400" dirty="0">
              <a:solidFill>
                <a:srgbClr val="44546A"/>
              </a:solidFill>
              <a:latin typeface="Calibri" pitchFamily="34" charset="0"/>
              <a:ea typeface="Calibri" pitchFamily="34" charset="-122"/>
              <a:cs typeface="Calibri" pitchFamily="34" charset="-120"/>
            </a:endParaRPr>
          </a:p>
          <a:p>
            <a:pPr algn="ctr">
              <a:spcAft>
                <a:spcPts val="1000"/>
              </a:spcAft>
            </a:pPr>
            <a:r>
              <a:rPr lang="en-US" sz="2400" dirty="0">
                <a:solidFill>
                  <a:srgbClr val="44546A"/>
                </a:solidFill>
                <a:latin typeface="Calibri" pitchFamily="34" charset="0"/>
                <a:ea typeface="Calibri" pitchFamily="34" charset="-122"/>
                <a:cs typeface="Calibri" pitchFamily="34" charset="-120"/>
              </a:rPr>
              <a:t>“Civil Status litigation”</a:t>
            </a:r>
          </a:p>
          <a:p>
            <a:pPr algn="ctr">
              <a:spcAft>
                <a:spcPts val="1000"/>
              </a:spcAft>
            </a:pPr>
            <a:endParaRPr lang="en-US" sz="2400" dirty="0">
              <a:solidFill>
                <a:srgbClr val="44546A"/>
              </a:solidFill>
              <a:latin typeface="Calibri" pitchFamily="34" charset="0"/>
              <a:ea typeface="Calibri" pitchFamily="34" charset="-122"/>
              <a:cs typeface="Calibri" pitchFamily="34" charset="-120"/>
            </a:endParaRPr>
          </a:p>
          <a:p>
            <a:pPr algn="ctr">
              <a:spcAft>
                <a:spcPts val="1000"/>
              </a:spcAft>
            </a:pPr>
            <a:endParaRPr lang="en-US" sz="2400" dirty="0">
              <a:solidFill>
                <a:srgbClr val="44546A"/>
              </a:solidFill>
              <a:latin typeface="Calibri" pitchFamily="34" charset="0"/>
              <a:ea typeface="Calibri" pitchFamily="34" charset="-122"/>
              <a:cs typeface="Calibri" pitchFamily="34" charset="-120"/>
            </a:endParaRPr>
          </a:p>
          <a:p>
            <a:pPr algn="ctr">
              <a:spcAft>
                <a:spcPts val="1000"/>
              </a:spcAft>
            </a:pPr>
            <a:r>
              <a:rPr lang="en-US" sz="2400" dirty="0">
                <a:solidFill>
                  <a:srgbClr val="44546A"/>
                </a:solidFill>
                <a:latin typeface="Calibri" pitchFamily="34" charset="0"/>
                <a:ea typeface="Calibri" pitchFamily="34" charset="-122"/>
                <a:cs typeface="Calibri" pitchFamily="34" charset="-120"/>
              </a:rPr>
              <a:t>Comparative Study: Italy – Benin</a:t>
            </a:r>
            <a:endParaRPr lang="en-US" sz="2400" dirty="0"/>
          </a:p>
          <a:p>
            <a:pPr marL="0" indent="0" algn="ctr">
              <a:spcAft>
                <a:spcPts val="1000"/>
              </a:spcAft>
              <a:buNone/>
            </a:pPr>
            <a:endParaRPr lang="en-US" sz="24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22</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5547208" y="2148840"/>
            <a:ext cx="1097280" cy="1097280"/>
          </a:xfrm>
          <a:prstGeom prst="ellipse">
            <a:avLst/>
          </a:prstGeom>
          <a:solidFill>
            <a:srgbClr val="D5E7FD"/>
          </a:solidFill>
          <a:ln/>
        </p:spPr>
      </p:sp>
      <p:pic>
        <p:nvPicPr>
          <p:cNvPr id="6" name="Image 2" descr="assets/icon_calendar_1C9AD6.png"/>
          <p:cNvPicPr>
            <a:picLocks noChangeAspect="1"/>
          </p:cNvPicPr>
          <p:nvPr/>
        </p:nvPicPr>
        <p:blipFill>
          <a:blip r:embed="rId5"/>
          <a:stretch>
            <a:fillRect/>
          </a:stretch>
        </p:blipFill>
        <p:spPr>
          <a:xfrm>
            <a:off x="5832500" y="2434133"/>
            <a:ext cx="526694" cy="526694"/>
          </a:xfrm>
          <a:prstGeom prst="rect">
            <a:avLst/>
          </a:prstGeom>
        </p:spPr>
      </p:pic>
      <p:sp>
        <p:nvSpPr>
          <p:cNvPr id="7" name="Text 2"/>
          <p:cNvSpPr/>
          <p:nvPr/>
        </p:nvSpPr>
        <p:spPr>
          <a:xfrm>
            <a:off x="1097280" y="3657600"/>
            <a:ext cx="9997135" cy="1463040"/>
          </a:xfrm>
          <a:prstGeom prst="rect">
            <a:avLst/>
          </a:prstGeom>
          <a:noFill/>
          <a:ln/>
        </p:spPr>
        <p:txBody>
          <a:bodyPr wrap="square" rtlCol="0" anchor="t"/>
          <a:lstStyle/>
          <a:p>
            <a:pPr marL="0" indent="0" algn="ctr">
              <a:buNone/>
            </a:pPr>
            <a:r>
              <a:rPr lang="en-US" sz="3000" b="1" dirty="0">
                <a:solidFill>
                  <a:srgbClr val="1F497D"/>
                </a:solidFill>
                <a:latin typeface="Cambria" pitchFamily="34" charset="0"/>
                <a:ea typeface="Cambria" pitchFamily="34" charset="-122"/>
                <a:cs typeface="Cambria" pitchFamily="34" charset="-120"/>
              </a:rPr>
              <a:t>Nouveaux webinaires à suivre fin 2026</a:t>
            </a:r>
          </a:p>
          <a:p>
            <a:pPr marL="0" indent="0" algn="ctr">
              <a:buNone/>
            </a:pPr>
            <a:endParaRPr lang="en-US" sz="30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Further Webinars to follow in late 2026</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3000" dirty="0"/>
          </a:p>
        </p:txBody>
      </p:sp>
      <p:sp>
        <p:nvSpPr>
          <p:cNvPr id="8" name="Text 3"/>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23</a:t>
            </a:r>
            <a:endParaRPr lang="en-US" sz="1000" dirty="0"/>
          </a:p>
        </p:txBody>
      </p:sp>
      <p:sp>
        <p:nvSpPr>
          <p:cNvPr id="9" name="Text 4"/>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university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17 novembre 2025</a:t>
            </a:r>
            <a:endParaRPr lang="en-US" sz="1500" dirty="0"/>
          </a:p>
          <a:p>
            <a:pPr marL="0" indent="0" algn="ctr">
              <a:buNone/>
            </a:pP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Colloque</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Université Lyon III</a:t>
            </a: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r>
              <a:rPr lang="en-US" sz="2800" dirty="0">
                <a:solidFill>
                  <a:srgbClr val="44546A"/>
                </a:solidFill>
                <a:latin typeface="Calibri" pitchFamily="34" charset="0"/>
                <a:ea typeface="Calibri" pitchFamily="34" charset="-122"/>
                <a:cs typeface="Calibri" pitchFamily="34" charset="-120"/>
              </a:rPr>
              <a:t>« État des personnes, état civil, état des questions... »</a:t>
            </a:r>
            <a:endParaRPr lang="en-US" sz="28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24</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university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Phnom Penh</a:t>
            </a: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13 février 2026</a:t>
            </a:r>
            <a:endParaRPr lang="en-US" sz="1500" dirty="0"/>
          </a:p>
          <a:p>
            <a:pPr marL="0" indent="0" algn="ctr">
              <a:buNone/>
            </a:pP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Colloque</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Académie royale de justice du </a:t>
            </a:r>
            <a:r>
              <a:rPr lang="en-US" sz="2500" b="1" dirty="0" err="1">
                <a:solidFill>
                  <a:srgbClr val="1F497D"/>
                </a:solidFill>
                <a:latin typeface="Cambria" pitchFamily="34" charset="0"/>
                <a:ea typeface="Cambria" pitchFamily="34" charset="-122"/>
                <a:cs typeface="Cambria" pitchFamily="34" charset="-120"/>
              </a:rPr>
              <a:t>Cambodge</a:t>
            </a:r>
            <a:endParaRPr lang="en-US" sz="2500" b="1" dirty="0">
              <a:solidFill>
                <a:srgbClr val="1F497D"/>
              </a:solidFill>
              <a:latin typeface="Cambria" pitchFamily="34" charset="0"/>
              <a:ea typeface="Cambria" pitchFamily="34" charset="-122"/>
              <a:cs typeface="Cambria"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Royal Academy for Justice of Cambodia</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endParaRPr lang="en-US" sz="3200" dirty="0">
              <a:solidFill>
                <a:srgbClr val="44546A"/>
              </a:solidFill>
              <a:latin typeface="Calibri" pitchFamily="34" charset="0"/>
              <a:ea typeface="Calibri" pitchFamily="34" charset="-122"/>
              <a:cs typeface="Calibri" pitchFamily="34" charset="-120"/>
            </a:endParaRPr>
          </a:p>
          <a:p>
            <a:pPr marL="0" indent="0" algn="ctr">
              <a:spcAft>
                <a:spcPts val="1000"/>
              </a:spcAft>
              <a:buNone/>
            </a:pPr>
            <a:r>
              <a:rPr lang="en-US" sz="3200" dirty="0">
                <a:solidFill>
                  <a:srgbClr val="44546A"/>
                </a:solidFill>
                <a:latin typeface="Calibri" pitchFamily="34" charset="0"/>
                <a:ea typeface="Calibri" pitchFamily="34" charset="-122"/>
                <a:cs typeface="Calibri" pitchFamily="34" charset="-120"/>
              </a:rPr>
              <a:t>« La protection de l’enfance contre les pratiques </a:t>
            </a:r>
            <a:r>
              <a:rPr lang="en-US" sz="3200" dirty="0" err="1">
                <a:solidFill>
                  <a:srgbClr val="44546A"/>
                </a:solidFill>
                <a:latin typeface="Calibri" pitchFamily="34" charset="0"/>
                <a:ea typeface="Calibri" pitchFamily="34" charset="-122"/>
                <a:cs typeface="Calibri" pitchFamily="34" charset="-120"/>
              </a:rPr>
              <a:t>illicites</a:t>
            </a:r>
            <a:r>
              <a:rPr lang="en-US" sz="3200" dirty="0">
                <a:solidFill>
                  <a:srgbClr val="44546A"/>
                </a:solidFill>
                <a:latin typeface="Calibri" pitchFamily="34" charset="0"/>
                <a:ea typeface="Calibri" pitchFamily="34" charset="-122"/>
                <a:cs typeface="Calibri" pitchFamily="34" charset="-120"/>
              </a:rPr>
              <a:t> »</a:t>
            </a:r>
          </a:p>
          <a:p>
            <a:pPr marL="0" indent="0" algn="ctr">
              <a:spcAft>
                <a:spcPts val="1000"/>
              </a:spcAft>
              <a:buNone/>
            </a:pPr>
            <a:endParaRPr lang="en-US" sz="3200" dirty="0">
              <a:solidFill>
                <a:srgbClr val="44546A"/>
              </a:solidFill>
              <a:latin typeface="Calibri" pitchFamily="34" charset="0"/>
              <a:ea typeface="Calibri" pitchFamily="34" charset="-122"/>
              <a:cs typeface="Calibri" pitchFamily="34" charset="-120"/>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3200" b="0" i="0" u="none" strike="noStrike" kern="1200" cap="none" spc="0" normalizeH="0" baseline="0" noProof="0" dirty="0">
                <a:ln>
                  <a:noFill/>
                </a:ln>
                <a:solidFill>
                  <a:srgbClr val="44546A"/>
                </a:solidFill>
                <a:effectLst/>
                <a:uLnTx/>
                <a:uFillTx/>
                <a:latin typeface="Calibri" pitchFamily="34" charset="0"/>
                <a:ea typeface="Calibri" pitchFamily="34" charset="-122"/>
                <a:cs typeface="Calibri" pitchFamily="34" charset="-120"/>
              </a:rPr>
              <a:t>« Protecting Children from Unlawful Practices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spcAft>
                <a:spcPts val="1000"/>
              </a:spcAft>
              <a:buNone/>
            </a:pPr>
            <a:endParaRPr lang="en-US" sz="32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25</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university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22 mai 2026</a:t>
            </a:r>
            <a:endParaRPr lang="en-US" sz="1500" dirty="0"/>
          </a:p>
          <a:p>
            <a:pPr marL="0" indent="0" algn="ctr">
              <a:buNone/>
            </a:pP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Colloque</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Université de Nice – Côte d’Azur</a:t>
            </a: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r>
              <a:rPr lang="en-US" sz="3200" dirty="0">
                <a:solidFill>
                  <a:srgbClr val="44546A"/>
                </a:solidFill>
                <a:latin typeface="Calibri" pitchFamily="34" charset="0"/>
                <a:ea typeface="Calibri" pitchFamily="34" charset="-122"/>
                <a:cs typeface="Calibri" pitchFamily="34" charset="-120"/>
              </a:rPr>
              <a:t>« La crise des offices »</a:t>
            </a:r>
            <a:endParaRPr lang="en-US" sz="32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26</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ÉVÉNEMENTS SCIENTIFIQUES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university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1500" b="1" dirty="0">
                <a:solidFill>
                  <a:srgbClr val="1F497D"/>
                </a:solidFill>
                <a:latin typeface="Calibri" pitchFamily="34" charset="0"/>
                <a:ea typeface="Calibri" pitchFamily="34" charset="-122"/>
                <a:cs typeface="Calibri" pitchFamily="34" charset="-120"/>
              </a:rPr>
              <a:t>24 septembre 2026</a:t>
            </a:r>
            <a:endParaRPr lang="en-US" sz="1500" dirty="0"/>
          </a:p>
          <a:p>
            <a:pPr marL="0" indent="0" algn="ctr">
              <a:buNone/>
            </a:pPr>
            <a:endParaRPr lang="en-US" sz="1500" dirty="0"/>
          </a:p>
          <a:p>
            <a:pPr marL="0" indent="0" algn="ctr">
              <a:buNone/>
            </a:pPr>
            <a:r>
              <a:rPr lang="en-US" sz="1500" b="1" dirty="0">
                <a:solidFill>
                  <a:srgbClr val="1F497D"/>
                </a:solidFill>
                <a:latin typeface="Calibri" pitchFamily="34" charset="0"/>
                <a:ea typeface="Calibri" pitchFamily="34" charset="-122"/>
                <a:cs typeface="Calibri" pitchFamily="34" charset="-120"/>
              </a:rPr>
              <a:t>Colloque</a:t>
            </a:r>
            <a:endParaRPr lang="en-US" sz="15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Universität Bonn</a:t>
            </a: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r>
              <a:rPr lang="en-US" sz="2800" dirty="0">
                <a:solidFill>
                  <a:srgbClr val="44546A"/>
                </a:solidFill>
                <a:latin typeface="Calibri" pitchFamily="34" charset="0"/>
                <a:ea typeface="Calibri" pitchFamily="34" charset="-122"/>
                <a:cs typeface="Calibri" pitchFamily="34" charset="-120"/>
              </a:rPr>
              <a:t>“International Filiation Law in the EU”</a:t>
            </a:r>
            <a:endParaRPr lang="en-US" sz="28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27</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pic>
        <p:nvPicPr>
          <p:cNvPr id="3" name="Image 0" descr="assets/iccs_logo.png"/>
          <p:cNvPicPr>
            <a:picLocks noChangeAspect="1"/>
          </p:cNvPicPr>
          <p:nvPr/>
        </p:nvPicPr>
        <p:blipFill>
          <a:blip r:embed="rId3"/>
          <a:stretch>
            <a:fillRect/>
          </a:stretch>
        </p:blipFill>
        <p:spPr>
          <a:xfrm>
            <a:off x="914400" y="2148840"/>
            <a:ext cx="2377440" cy="2383459"/>
          </a:xfrm>
          <a:prstGeom prst="rect">
            <a:avLst/>
          </a:prstGeom>
        </p:spPr>
      </p:pic>
      <p:sp>
        <p:nvSpPr>
          <p:cNvPr id="4" name="Shape 1"/>
          <p:cNvSpPr/>
          <p:nvPr/>
        </p:nvSpPr>
        <p:spPr>
          <a:xfrm>
            <a:off x="1600200" y="4343400"/>
            <a:ext cx="1005840" cy="1005840"/>
          </a:xfrm>
          <a:prstGeom prst="ellipse">
            <a:avLst/>
          </a:prstGeom>
          <a:solidFill>
            <a:srgbClr val="FFFFFF"/>
          </a:solidFill>
          <a:ln/>
        </p:spPr>
      </p:sp>
      <p:pic>
        <p:nvPicPr>
          <p:cNvPr id="5" name="Image 1" descr="assets/icon_book_1C9AD6.png"/>
          <p:cNvPicPr>
            <a:picLocks noChangeAspect="1"/>
          </p:cNvPicPr>
          <p:nvPr/>
        </p:nvPicPr>
        <p:blipFill>
          <a:blip r:embed="rId4"/>
          <a:stretch>
            <a:fillRect/>
          </a:stretch>
        </p:blipFill>
        <p:spPr>
          <a:xfrm>
            <a:off x="1861718" y="4604918"/>
            <a:ext cx="482803" cy="482803"/>
          </a:xfrm>
          <a:prstGeom prst="rect">
            <a:avLst/>
          </a:prstGeom>
        </p:spPr>
      </p:pic>
      <p:sp>
        <p:nvSpPr>
          <p:cNvPr id="6" name="Text 2"/>
          <p:cNvSpPr/>
          <p:nvPr/>
        </p:nvSpPr>
        <p:spPr>
          <a:xfrm>
            <a:off x="365760" y="457200"/>
            <a:ext cx="3474720" cy="365760"/>
          </a:xfrm>
          <a:prstGeom prst="rect">
            <a:avLst/>
          </a:prstGeom>
          <a:noFill/>
          <a:ln/>
        </p:spPr>
        <p:txBody>
          <a:bodyPr wrap="square" rtlCol="0" anchor="ctr"/>
          <a:lstStyle/>
          <a:p>
            <a:pPr marL="0" indent="0" algn="l">
              <a:buNone/>
            </a:pPr>
            <a:r>
              <a:rPr lang="en-US" sz="1100" b="1" kern="0" spc="100" dirty="0">
                <a:solidFill>
                  <a:srgbClr val="1F497D"/>
                </a:solidFill>
                <a:latin typeface="Calibri" pitchFamily="34" charset="0"/>
                <a:ea typeface="Calibri" pitchFamily="34" charset="-122"/>
                <a:cs typeface="Calibri" pitchFamily="34" charset="-120"/>
              </a:rPr>
              <a:t>SECTION</a:t>
            </a:r>
            <a:endParaRPr lang="en-US" sz="1100" dirty="0"/>
          </a:p>
        </p:txBody>
      </p:sp>
      <p:sp>
        <p:nvSpPr>
          <p:cNvPr id="7" name="Text 3"/>
          <p:cNvSpPr/>
          <p:nvPr/>
        </p:nvSpPr>
        <p:spPr>
          <a:xfrm>
            <a:off x="4701941" y="1325880"/>
            <a:ext cx="6705295" cy="1645920"/>
          </a:xfrm>
          <a:prstGeom prst="rect">
            <a:avLst/>
          </a:prstGeom>
          <a:noFill/>
          <a:ln/>
        </p:spPr>
        <p:txBody>
          <a:bodyPr wrap="square" rtlCol="0" anchor="b"/>
          <a:lstStyle/>
          <a:p>
            <a:pPr marL="0" indent="0" algn="ctr">
              <a:buNone/>
            </a:pPr>
            <a:r>
              <a:rPr lang="en-US" sz="3200" b="1" dirty="0">
                <a:solidFill>
                  <a:srgbClr val="1F497D"/>
                </a:solidFill>
                <a:latin typeface="Cambria" pitchFamily="34" charset="0"/>
                <a:ea typeface="Cambria" pitchFamily="34" charset="-122"/>
                <a:cs typeface="Cambria" pitchFamily="34" charset="-120"/>
              </a:rPr>
              <a:t>Publications</a:t>
            </a:r>
            <a:endParaRPr lang="en-US" sz="3200" dirty="0"/>
          </a:p>
        </p:txBody>
      </p:sp>
      <p:sp>
        <p:nvSpPr>
          <p:cNvPr id="8" name="Text 4"/>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28</a:t>
            </a:r>
            <a:endParaRPr lang="en-US" sz="1000" dirty="0"/>
          </a:p>
        </p:txBody>
      </p:sp>
      <p:sp>
        <p:nvSpPr>
          <p:cNvPr id="9" name="Text 5"/>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4" name="Text 0"/>
          <p:cNvSpPr/>
          <p:nvPr/>
        </p:nvSpPr>
        <p:spPr>
          <a:xfrm>
            <a:off x="6248095" y="365760"/>
            <a:ext cx="5486400" cy="365760"/>
          </a:xfrm>
          <a:prstGeom prst="rect">
            <a:avLst/>
          </a:prstGeom>
          <a:noFill/>
          <a:ln/>
        </p:spPr>
        <p:txBody>
          <a:bodyPr wrap="square" rtlCol="0" anchor="ctr"/>
          <a:lstStyle/>
          <a:p>
            <a:pPr marL="0" indent="0" algn="r">
              <a:buNone/>
            </a:pPr>
            <a:r>
              <a:rPr lang="en-US" sz="1100" b="1" kern="0" spc="100" dirty="0">
                <a:solidFill>
                  <a:srgbClr val="1C9AD6"/>
                </a:solidFill>
                <a:latin typeface="Calibri" pitchFamily="34" charset="0"/>
                <a:ea typeface="Calibri" pitchFamily="34" charset="-122"/>
                <a:cs typeface="Calibri" pitchFamily="34" charset="-120"/>
              </a:rPr>
              <a:t>PUBLICATIONS</a:t>
            </a:r>
            <a:endParaRPr lang="en-US" sz="1100" dirty="0"/>
          </a:p>
        </p:txBody>
      </p:sp>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book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2800" b="1" dirty="0">
                <a:solidFill>
                  <a:srgbClr val="1F497D"/>
                </a:solidFill>
                <a:latin typeface="Calibri" pitchFamily="34" charset="0"/>
                <a:ea typeface="Calibri" pitchFamily="34" charset="-122"/>
                <a:cs typeface="Calibri" pitchFamily="34" charset="-120"/>
              </a:rPr>
              <a:t>Kluwer</a:t>
            </a:r>
            <a:endParaRPr lang="en-US" sz="2800" dirty="0"/>
          </a:p>
          <a:p>
            <a:pPr marL="0" indent="0" algn="ctr">
              <a:buNone/>
            </a:pPr>
            <a:endParaRPr lang="en-US" sz="2800" dirty="0"/>
          </a:p>
          <a:p>
            <a:pPr marL="0" indent="0" algn="ctr">
              <a:buNone/>
            </a:pPr>
            <a:r>
              <a:rPr lang="en-US" sz="2800" b="1" dirty="0">
                <a:solidFill>
                  <a:srgbClr val="1F497D"/>
                </a:solidFill>
                <a:latin typeface="Calibri" pitchFamily="34" charset="0"/>
                <a:ea typeface="Calibri" pitchFamily="34" charset="-122"/>
                <a:cs typeface="Calibri" pitchFamily="34" charset="-120"/>
              </a:rPr>
              <a:t>Octobre 2026</a:t>
            </a:r>
            <a:endParaRPr lang="en-US" sz="2800" dirty="0"/>
          </a:p>
        </p:txBody>
      </p:sp>
      <p:sp>
        <p:nvSpPr>
          <p:cNvPr id="9" name="Text 4"/>
          <p:cNvSpPr/>
          <p:nvPr/>
        </p:nvSpPr>
        <p:spPr>
          <a:xfrm>
            <a:off x="4663440" y="2640787"/>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Actualisation de l’ouvrage sur la CIEC</a:t>
            </a:r>
          </a:p>
          <a:p>
            <a:pPr marL="0" indent="0" algn="ctr">
              <a:buNone/>
            </a:pPr>
            <a:endParaRPr lang="en-US" sz="2500" b="1" dirty="0">
              <a:solidFill>
                <a:srgbClr val="1F497D"/>
              </a:solidFill>
              <a:latin typeface="Cambria" pitchFamily="34" charset="0"/>
              <a:ea typeface="Cambria" pitchFamily="34"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Cambria" pitchFamily="34" charset="0"/>
                <a:ea typeface="Cambria" pitchFamily="34" charset="-122"/>
                <a:cs typeface="Cambria" pitchFamily="34" charset="-120"/>
              </a:rPr>
              <a:t>Updated Edition of the book on the ICCS</a:t>
            </a: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lgn="ctr">
              <a:buNone/>
            </a:pPr>
            <a:endParaRPr lang="en-US" sz="2500" dirty="0"/>
          </a:p>
        </p:txBody>
      </p:sp>
      <p:sp>
        <p:nvSpPr>
          <p:cNvPr id="10" name="Text 5"/>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29</a:t>
            </a:r>
            <a:endParaRPr lang="en-US" sz="1000" dirty="0"/>
          </a:p>
        </p:txBody>
      </p:sp>
      <p:sp>
        <p:nvSpPr>
          <p:cNvPr id="11" name="Text 6"/>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9FBFF"/>
        </a:solidFill>
        <a:effectLst/>
      </p:bgPr>
    </p:bg>
    <p:spTree>
      <p:nvGrpSpPr>
        <p:cNvPr id="1" name=""/>
        <p:cNvGrpSpPr/>
        <p:nvPr/>
      </p:nvGrpSpPr>
      <p:grpSpPr>
        <a:xfrm>
          <a:off x="0" y="0"/>
          <a:ext cx="0" cy="0"/>
          <a:chOff x="0" y="0"/>
          <a:chExt cx="0" cy="0"/>
        </a:xfrm>
      </p:grpSpPr>
      <p:pic>
        <p:nvPicPr>
          <p:cNvPr id="2" name="Image 0" descr="assets/iccs_logo.png"/>
          <p:cNvPicPr>
            <a:picLocks noChangeAspect="1"/>
          </p:cNvPicPr>
          <p:nvPr/>
        </p:nvPicPr>
        <p:blipFill>
          <a:blip r:embed="rId3"/>
          <a:stretch>
            <a:fillRect/>
          </a:stretch>
        </p:blipFill>
        <p:spPr>
          <a:xfrm>
            <a:off x="457200" y="292608"/>
            <a:ext cx="685800" cy="684068"/>
          </a:xfrm>
          <a:prstGeom prst="rect">
            <a:avLst/>
          </a:prstGeom>
        </p:spPr>
      </p:pic>
      <p:pic>
        <p:nvPicPr>
          <p:cNvPr id="3" name="Image 1" descr="assets/ciec_logo.png"/>
          <p:cNvPicPr>
            <a:picLocks noChangeAspect="1"/>
          </p:cNvPicPr>
          <p:nvPr/>
        </p:nvPicPr>
        <p:blipFill>
          <a:blip r:embed="rId4"/>
          <a:stretch>
            <a:fillRect/>
          </a:stretch>
        </p:blipFill>
        <p:spPr>
          <a:xfrm>
            <a:off x="1234440" y="292608"/>
            <a:ext cx="685800" cy="685800"/>
          </a:xfrm>
          <a:prstGeom prst="rect">
            <a:avLst/>
          </a:prstGeom>
        </p:spPr>
      </p:pic>
      <p:sp>
        <p:nvSpPr>
          <p:cNvPr id="5" name="Shape 1"/>
          <p:cNvSpPr/>
          <p:nvPr/>
        </p:nvSpPr>
        <p:spPr>
          <a:xfrm>
            <a:off x="640080" y="1371600"/>
            <a:ext cx="3657600" cy="4206240"/>
          </a:xfrm>
          <a:prstGeom prst="roundRect">
            <a:avLst>
              <a:gd name="adj" fmla="val 2500"/>
            </a:avLst>
          </a:prstGeom>
          <a:solidFill>
            <a:srgbClr val="D5E7FD"/>
          </a:solidFill>
          <a:ln/>
        </p:spPr>
      </p:sp>
      <p:sp>
        <p:nvSpPr>
          <p:cNvPr id="6" name="Shape 2"/>
          <p:cNvSpPr/>
          <p:nvPr/>
        </p:nvSpPr>
        <p:spPr>
          <a:xfrm>
            <a:off x="1920240" y="1828800"/>
            <a:ext cx="1097280" cy="1097280"/>
          </a:xfrm>
          <a:prstGeom prst="ellipse">
            <a:avLst/>
          </a:prstGeom>
          <a:solidFill>
            <a:srgbClr val="FFFFFF"/>
          </a:solidFill>
          <a:ln/>
        </p:spPr>
      </p:sp>
      <p:pic>
        <p:nvPicPr>
          <p:cNvPr id="7" name="Image 2" descr="assets/icon_envelope_1C9AD6.png"/>
          <p:cNvPicPr>
            <a:picLocks noChangeAspect="1"/>
          </p:cNvPicPr>
          <p:nvPr/>
        </p:nvPicPr>
        <p:blipFill>
          <a:blip r:embed="rId5"/>
          <a:stretch>
            <a:fillRect/>
          </a:stretch>
        </p:blipFill>
        <p:spPr>
          <a:xfrm>
            <a:off x="2205533" y="2114093"/>
            <a:ext cx="526694" cy="526694"/>
          </a:xfrm>
          <a:prstGeom prst="rect">
            <a:avLst/>
          </a:prstGeom>
        </p:spPr>
      </p:pic>
      <p:sp>
        <p:nvSpPr>
          <p:cNvPr id="8" name="Text 3"/>
          <p:cNvSpPr/>
          <p:nvPr/>
        </p:nvSpPr>
        <p:spPr>
          <a:xfrm>
            <a:off x="822960" y="3200400"/>
            <a:ext cx="3291840" cy="1463040"/>
          </a:xfrm>
          <a:prstGeom prst="rect">
            <a:avLst/>
          </a:prstGeom>
          <a:noFill/>
          <a:ln/>
        </p:spPr>
        <p:txBody>
          <a:bodyPr wrap="square" rtlCol="0" anchor="t"/>
          <a:lstStyle/>
          <a:p>
            <a:pPr marL="0" indent="0" algn="ctr">
              <a:buNone/>
            </a:pPr>
            <a:r>
              <a:rPr lang="en-US" sz="2400" b="1" dirty="0" err="1">
                <a:solidFill>
                  <a:srgbClr val="1F497D"/>
                </a:solidFill>
                <a:latin typeface="Calibri" pitchFamily="34" charset="0"/>
                <a:ea typeface="Calibri" pitchFamily="34" charset="-122"/>
                <a:cs typeface="Calibri" pitchFamily="34" charset="-120"/>
              </a:rPr>
              <a:t>Abonnez-vous</a:t>
            </a:r>
            <a:endParaRPr lang="en-US" sz="2400" b="1" dirty="0">
              <a:solidFill>
                <a:srgbClr val="1F497D"/>
              </a:solidFill>
              <a:latin typeface="Calibri" pitchFamily="34" charset="0"/>
              <a:ea typeface="Calibri" pitchFamily="34" charset="-122"/>
              <a:cs typeface="Calibri" pitchFamily="34" charset="-120"/>
            </a:endParaRPr>
          </a:p>
          <a:p>
            <a:pPr marL="0" indent="0" algn="ctr">
              <a:buNone/>
            </a:pPr>
            <a:endParaRPr lang="en-US" sz="2400" b="1" dirty="0">
              <a:solidFill>
                <a:srgbClr val="1F497D"/>
              </a:solidFill>
              <a:latin typeface="Calibri" pitchFamily="34" charset="0"/>
              <a:ea typeface="Calibri" pitchFamily="34" charset="-122"/>
              <a:cs typeface="Calibri" pitchFamily="34" charset="-120"/>
            </a:endParaRPr>
          </a:p>
          <a:p>
            <a:pPr marL="0" indent="0" algn="ctr">
              <a:buNone/>
            </a:pPr>
            <a:endParaRPr lang="en-US" sz="2400" b="1" dirty="0">
              <a:solidFill>
                <a:srgbClr val="1F497D"/>
              </a:solidFill>
              <a:latin typeface="Calibri" pitchFamily="34" charset="0"/>
              <a:ea typeface="Calibri" pitchFamily="34" charset="-122"/>
              <a:cs typeface="Calibri" pitchFamily="34" charset="-120"/>
            </a:endParaRPr>
          </a:p>
          <a:p>
            <a:pPr marL="0" indent="0" algn="ctr">
              <a:buNone/>
            </a:pPr>
            <a:r>
              <a:rPr lang="en-US" sz="2400" b="1" dirty="0">
                <a:solidFill>
                  <a:srgbClr val="1F497D"/>
                </a:solidFill>
                <a:latin typeface="Calibri" pitchFamily="34" charset="0"/>
                <a:ea typeface="Calibri" pitchFamily="34" charset="-122"/>
                <a:cs typeface="Calibri" pitchFamily="34" charset="-120"/>
              </a:rPr>
              <a:t>Subscribe</a:t>
            </a:r>
            <a:endParaRPr lang="en-US" sz="2400" dirty="0"/>
          </a:p>
        </p:txBody>
      </p:sp>
      <p:sp>
        <p:nvSpPr>
          <p:cNvPr id="9" name="Text 4"/>
          <p:cNvSpPr/>
          <p:nvPr/>
        </p:nvSpPr>
        <p:spPr>
          <a:xfrm>
            <a:off x="4663440" y="1417320"/>
            <a:ext cx="6888175" cy="1188720"/>
          </a:xfrm>
          <a:prstGeom prst="rect">
            <a:avLst/>
          </a:prstGeom>
          <a:noFill/>
          <a:ln/>
        </p:spPr>
        <p:txBody>
          <a:bodyPr wrap="square" rtlCol="0" anchor="ctr"/>
          <a:lstStyle/>
          <a:p>
            <a:pPr marL="0" indent="0" algn="ctr">
              <a:buNone/>
            </a:pPr>
            <a:r>
              <a:rPr lang="en-US" sz="2500" b="1" dirty="0">
                <a:solidFill>
                  <a:srgbClr val="1F497D"/>
                </a:solidFill>
                <a:latin typeface="Cambria" pitchFamily="34" charset="0"/>
                <a:ea typeface="Cambria" pitchFamily="34" charset="-122"/>
                <a:cs typeface="Cambria" pitchFamily="34" charset="-120"/>
              </a:rPr>
              <a:t>Newsletter</a:t>
            </a:r>
            <a:endParaRPr lang="en-US" sz="2500" dirty="0"/>
          </a:p>
        </p:txBody>
      </p:sp>
      <p:sp>
        <p:nvSpPr>
          <p:cNvPr id="10" name="Text 5"/>
          <p:cNvSpPr/>
          <p:nvPr/>
        </p:nvSpPr>
        <p:spPr>
          <a:xfrm>
            <a:off x="4663440" y="2743200"/>
            <a:ext cx="6888175" cy="2743200"/>
          </a:xfrm>
          <a:prstGeom prst="rect">
            <a:avLst/>
          </a:prstGeom>
          <a:noFill/>
          <a:ln/>
        </p:spPr>
        <p:txBody>
          <a:bodyPr wrap="square" rtlCol="0" anchor="ctr"/>
          <a:lstStyle/>
          <a:p>
            <a:pPr marL="0" indent="0" algn="ctr">
              <a:spcAft>
                <a:spcPts val="1000"/>
              </a:spcAft>
              <a:buNone/>
            </a:pPr>
            <a:r>
              <a:rPr lang="en-US" sz="2200" b="1" dirty="0">
                <a:solidFill>
                  <a:srgbClr val="1F497D"/>
                </a:solidFill>
                <a:latin typeface="Calibri" pitchFamily="34" charset="0"/>
                <a:ea typeface="Calibri" pitchFamily="34" charset="-122"/>
                <a:cs typeface="Calibri" pitchFamily="34" charset="-120"/>
              </a:rPr>
              <a:t>ciec-sg@ciec1.org</a:t>
            </a:r>
            <a:endParaRPr lang="en-US" sz="2200" dirty="0"/>
          </a:p>
        </p:txBody>
      </p:sp>
      <p:sp>
        <p:nvSpPr>
          <p:cNvPr id="11"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30</a:t>
            </a:r>
            <a:endParaRPr lang="en-US" sz="1000" dirty="0"/>
          </a:p>
        </p:txBody>
      </p:sp>
      <p:sp>
        <p:nvSpPr>
          <p:cNvPr id="12"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9FB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D5E7FD"/>
          </a:solidFill>
          <a:ln/>
        </p:spPr>
      </p:sp>
      <p:sp>
        <p:nvSpPr>
          <p:cNvPr id="3" name="Text 1"/>
          <p:cNvSpPr/>
          <p:nvPr/>
        </p:nvSpPr>
        <p:spPr>
          <a:xfrm>
            <a:off x="365760" y="3063240"/>
            <a:ext cx="3474720" cy="731520"/>
          </a:xfrm>
          <a:prstGeom prst="rect">
            <a:avLst/>
          </a:prstGeom>
          <a:noFill/>
          <a:ln/>
        </p:spPr>
        <p:txBody>
          <a:bodyPr wrap="square" rtlCol="0" anchor="ctr"/>
          <a:lstStyle/>
          <a:p>
            <a:pPr marL="0" indent="0" algn="ctr">
              <a:buNone/>
            </a:pPr>
            <a:r>
              <a:rPr lang="en-US" sz="3000" b="1" dirty="0">
                <a:solidFill>
                  <a:srgbClr val="1F497D"/>
                </a:solidFill>
                <a:latin typeface="Cambria" pitchFamily="34" charset="0"/>
                <a:ea typeface="Cambria" pitchFamily="34" charset="-122"/>
                <a:cs typeface="Cambria" pitchFamily="34" charset="-120"/>
              </a:rPr>
              <a:t>CONTACT</a:t>
            </a:r>
            <a:endParaRPr lang="en-US" sz="3000" dirty="0"/>
          </a:p>
        </p:txBody>
      </p:sp>
      <p:pic>
        <p:nvPicPr>
          <p:cNvPr id="4" name="Image 0" descr="assets/iccs_logo.png"/>
          <p:cNvPicPr>
            <a:picLocks noChangeAspect="1"/>
          </p:cNvPicPr>
          <p:nvPr/>
        </p:nvPicPr>
        <p:blipFill>
          <a:blip r:embed="rId3"/>
          <a:stretch>
            <a:fillRect/>
          </a:stretch>
        </p:blipFill>
        <p:spPr>
          <a:xfrm>
            <a:off x="4937760" y="502920"/>
            <a:ext cx="1554480" cy="1558415"/>
          </a:xfrm>
          <a:prstGeom prst="rect">
            <a:avLst/>
          </a:prstGeom>
        </p:spPr>
      </p:pic>
      <p:pic>
        <p:nvPicPr>
          <p:cNvPr id="5" name="Image 1" descr="assets/ciec_logo.png"/>
          <p:cNvPicPr>
            <a:picLocks noChangeAspect="1"/>
          </p:cNvPicPr>
          <p:nvPr/>
        </p:nvPicPr>
        <p:blipFill>
          <a:blip r:embed="rId4"/>
          <a:stretch>
            <a:fillRect/>
          </a:stretch>
        </p:blipFill>
        <p:spPr>
          <a:xfrm>
            <a:off x="9905695" y="502920"/>
            <a:ext cx="1554480" cy="1554480"/>
          </a:xfrm>
          <a:prstGeom prst="rect">
            <a:avLst/>
          </a:prstGeom>
        </p:spPr>
      </p:pic>
      <p:pic>
        <p:nvPicPr>
          <p:cNvPr id="6" name="Image 2" descr="assets/linkedin_icon.png"/>
          <p:cNvPicPr>
            <a:picLocks noChangeAspect="1"/>
          </p:cNvPicPr>
          <p:nvPr/>
        </p:nvPicPr>
        <p:blipFill>
          <a:blip r:embed="rId5"/>
          <a:stretch>
            <a:fillRect/>
          </a:stretch>
        </p:blipFill>
        <p:spPr>
          <a:xfrm>
            <a:off x="4983480" y="2487168"/>
            <a:ext cx="365760" cy="365760"/>
          </a:xfrm>
          <a:prstGeom prst="rect">
            <a:avLst/>
          </a:prstGeom>
        </p:spPr>
      </p:pic>
      <p:sp>
        <p:nvSpPr>
          <p:cNvPr id="7" name="Text 2"/>
          <p:cNvSpPr/>
          <p:nvPr/>
        </p:nvSpPr>
        <p:spPr>
          <a:xfrm>
            <a:off x="5532120" y="2468880"/>
            <a:ext cx="6156655" cy="457200"/>
          </a:xfrm>
          <a:prstGeom prst="rect">
            <a:avLst/>
          </a:prstGeom>
          <a:noFill/>
          <a:ln/>
        </p:spPr>
        <p:txBody>
          <a:bodyPr wrap="square" rtlCol="0" anchor="ctr"/>
          <a:lstStyle/>
          <a:p>
            <a:pPr marL="0" indent="0" algn="l">
              <a:buNone/>
            </a:pPr>
            <a:r>
              <a:rPr lang="en-US" sz="1500" dirty="0">
                <a:solidFill>
                  <a:srgbClr val="44546A"/>
                </a:solidFill>
                <a:latin typeface="Calibri" pitchFamily="34" charset="0"/>
                <a:ea typeface="Calibri" pitchFamily="34" charset="-122"/>
                <a:cs typeface="Calibri" pitchFamily="34" charset="-120"/>
              </a:rPr>
              <a:t>Secretariat General of the ICCS</a:t>
            </a:r>
            <a:endParaRPr lang="en-US" sz="1500" dirty="0"/>
          </a:p>
        </p:txBody>
      </p:sp>
      <p:pic>
        <p:nvPicPr>
          <p:cNvPr id="8" name="Image 3" descr="assets/icon_globe_1C9AD6.png"/>
          <p:cNvPicPr>
            <a:picLocks noChangeAspect="1"/>
          </p:cNvPicPr>
          <p:nvPr/>
        </p:nvPicPr>
        <p:blipFill>
          <a:blip r:embed="rId6"/>
          <a:stretch>
            <a:fillRect/>
          </a:stretch>
        </p:blipFill>
        <p:spPr>
          <a:xfrm>
            <a:off x="4983480" y="3081528"/>
            <a:ext cx="365760" cy="365760"/>
          </a:xfrm>
          <a:prstGeom prst="rect">
            <a:avLst/>
          </a:prstGeom>
        </p:spPr>
      </p:pic>
      <p:sp>
        <p:nvSpPr>
          <p:cNvPr id="9" name="Text 3"/>
          <p:cNvSpPr/>
          <p:nvPr/>
        </p:nvSpPr>
        <p:spPr>
          <a:xfrm>
            <a:off x="5532120" y="3063240"/>
            <a:ext cx="6156655" cy="457200"/>
          </a:xfrm>
          <a:prstGeom prst="rect">
            <a:avLst/>
          </a:prstGeom>
          <a:noFill/>
          <a:ln/>
        </p:spPr>
        <p:txBody>
          <a:bodyPr wrap="square" rtlCol="0" anchor="ctr"/>
          <a:lstStyle/>
          <a:p>
            <a:pPr marL="0" indent="0" algn="l">
              <a:buNone/>
            </a:pPr>
            <a:r>
              <a:rPr lang="en-US" sz="1500" dirty="0">
                <a:solidFill>
                  <a:srgbClr val="44546A"/>
                </a:solidFill>
                <a:latin typeface="Calibri" pitchFamily="34" charset="0"/>
                <a:ea typeface="Calibri" pitchFamily="34" charset="-122"/>
                <a:cs typeface="Calibri" pitchFamily="34" charset="-120"/>
              </a:rPr>
              <a:t>www.ciec1.org</a:t>
            </a:r>
            <a:endParaRPr lang="en-US" sz="1500" dirty="0"/>
          </a:p>
        </p:txBody>
      </p:sp>
      <p:pic>
        <p:nvPicPr>
          <p:cNvPr id="10" name="Image 4" descr="assets/icon_envelope_1C9AD6.png"/>
          <p:cNvPicPr>
            <a:picLocks noChangeAspect="1"/>
          </p:cNvPicPr>
          <p:nvPr/>
        </p:nvPicPr>
        <p:blipFill>
          <a:blip r:embed="rId7"/>
          <a:stretch>
            <a:fillRect/>
          </a:stretch>
        </p:blipFill>
        <p:spPr>
          <a:xfrm>
            <a:off x="4983480" y="3675888"/>
            <a:ext cx="365760" cy="365760"/>
          </a:xfrm>
          <a:prstGeom prst="rect">
            <a:avLst/>
          </a:prstGeom>
        </p:spPr>
      </p:pic>
      <p:sp>
        <p:nvSpPr>
          <p:cNvPr id="11" name="Text 4"/>
          <p:cNvSpPr/>
          <p:nvPr/>
        </p:nvSpPr>
        <p:spPr>
          <a:xfrm>
            <a:off x="5532120" y="3657600"/>
            <a:ext cx="6156655" cy="457200"/>
          </a:xfrm>
          <a:prstGeom prst="rect">
            <a:avLst/>
          </a:prstGeom>
          <a:noFill/>
          <a:ln/>
        </p:spPr>
        <p:txBody>
          <a:bodyPr wrap="square" rtlCol="0" anchor="ctr"/>
          <a:lstStyle/>
          <a:p>
            <a:pPr marL="0" indent="0" algn="l">
              <a:buNone/>
            </a:pPr>
            <a:r>
              <a:rPr lang="en-US" sz="1500" dirty="0">
                <a:solidFill>
                  <a:srgbClr val="44546A"/>
                </a:solidFill>
                <a:latin typeface="Calibri" pitchFamily="34" charset="0"/>
                <a:ea typeface="Calibri" pitchFamily="34" charset="-122"/>
                <a:cs typeface="Calibri" pitchFamily="34" charset="-120"/>
              </a:rPr>
              <a:t>ciec-sg@ciec1.org</a:t>
            </a:r>
            <a:endParaRPr lang="en-US" sz="1500" dirty="0"/>
          </a:p>
        </p:txBody>
      </p:sp>
      <p:pic>
        <p:nvPicPr>
          <p:cNvPr id="12" name="Image 5" descr="assets/icon_envelope_1C9AD6.png"/>
          <p:cNvPicPr>
            <a:picLocks noChangeAspect="1"/>
          </p:cNvPicPr>
          <p:nvPr/>
        </p:nvPicPr>
        <p:blipFill>
          <a:blip r:embed="rId7"/>
          <a:stretch>
            <a:fillRect/>
          </a:stretch>
        </p:blipFill>
        <p:spPr>
          <a:xfrm>
            <a:off x="4983480" y="4270248"/>
            <a:ext cx="365760" cy="365760"/>
          </a:xfrm>
          <a:prstGeom prst="rect">
            <a:avLst/>
          </a:prstGeom>
        </p:spPr>
      </p:pic>
      <p:sp>
        <p:nvSpPr>
          <p:cNvPr id="13" name="Text 5"/>
          <p:cNvSpPr/>
          <p:nvPr/>
        </p:nvSpPr>
        <p:spPr>
          <a:xfrm>
            <a:off x="5532120" y="4251960"/>
            <a:ext cx="6156655" cy="457200"/>
          </a:xfrm>
          <a:prstGeom prst="rect">
            <a:avLst/>
          </a:prstGeom>
          <a:noFill/>
          <a:ln/>
        </p:spPr>
        <p:txBody>
          <a:bodyPr wrap="square" rtlCol="0" anchor="ctr"/>
          <a:lstStyle/>
          <a:p>
            <a:pPr marL="0" indent="0" algn="l">
              <a:buNone/>
            </a:pPr>
            <a:r>
              <a:rPr lang="en-US" sz="1500" dirty="0">
                <a:solidFill>
                  <a:srgbClr val="44546A"/>
                </a:solidFill>
                <a:latin typeface="Calibri" pitchFamily="34" charset="0"/>
                <a:ea typeface="Calibri" pitchFamily="34" charset="-122"/>
                <a:cs typeface="Calibri" pitchFamily="34" charset="-120"/>
              </a:rPr>
              <a:t>nicolas.nord@ciec1.org</a:t>
            </a:r>
            <a:endParaRPr lang="en-US" sz="1500" dirty="0"/>
          </a:p>
        </p:txBody>
      </p:sp>
      <p:sp>
        <p:nvSpPr>
          <p:cNvPr id="14" name="Text 6"/>
          <p:cNvSpPr/>
          <p:nvPr/>
        </p:nvSpPr>
        <p:spPr>
          <a:xfrm>
            <a:off x="11277295" y="6355080"/>
            <a:ext cx="548640" cy="320040"/>
          </a:xfrm>
          <a:prstGeom prst="rect">
            <a:avLst/>
          </a:prstGeom>
          <a:noFill/>
          <a:ln/>
        </p:spPr>
        <p:txBody>
          <a:bodyPr wrap="square" rtlCol="0" anchor="ctr"/>
          <a:lstStyle/>
          <a:p>
            <a:pPr marL="0" indent="0" algn="r">
              <a:buNone/>
            </a:pPr>
            <a:r>
              <a:rPr lang="en-US" sz="1000" dirty="0">
                <a:solidFill>
                  <a:srgbClr val="44546A"/>
                </a:solidFill>
                <a:latin typeface="Calibri" pitchFamily="34" charset="0"/>
                <a:ea typeface="Calibri" pitchFamily="34" charset="-122"/>
                <a:cs typeface="Calibri" pitchFamily="34" charset="-120"/>
              </a:rPr>
              <a:t>31</a:t>
            </a:r>
            <a:endParaRPr lang="en-US" sz="1000" dirty="0"/>
          </a:p>
        </p:txBody>
      </p:sp>
      <p:sp>
        <p:nvSpPr>
          <p:cNvPr id="15" name="Text 7"/>
          <p:cNvSpPr/>
          <p:nvPr/>
        </p:nvSpPr>
        <p:spPr>
          <a:xfrm>
            <a:off x="457200" y="6355080"/>
            <a:ext cx="6400800" cy="320040"/>
          </a:xfrm>
          <a:prstGeom prst="rect">
            <a:avLst/>
          </a:prstGeom>
          <a:noFill/>
          <a:ln/>
        </p:spPr>
        <p:txBody>
          <a:bodyPr wrap="square" rtlCol="0" anchor="ctr"/>
          <a:lstStyle/>
          <a:p>
            <a:pPr marL="0" indent="0" algn="l">
              <a:buNone/>
            </a:pPr>
            <a:r>
              <a:rPr lang="en-US" sz="900" dirty="0">
                <a:solidFill>
                  <a:srgbClr val="44546A"/>
                </a:solidFill>
                <a:latin typeface="Calibri" pitchFamily="34" charset="0"/>
                <a:ea typeface="Calibri" pitchFamily="34" charset="-122"/>
                <a:cs typeface="Calibri" pitchFamily="34" charset="-120"/>
              </a:rPr>
              <a:t>ICCS / CIEC — Rapport d’activité du Secrétariat Général</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solidFill>
          <a:srgbClr val="15325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5325C"/>
          </a:solidFill>
          <a:ln/>
        </p:spPr>
      </p:sp>
      <p:sp>
        <p:nvSpPr>
          <p:cNvPr id="3" name="Shape 1"/>
          <p:cNvSpPr/>
          <p:nvPr/>
        </p:nvSpPr>
        <p:spPr>
          <a:xfrm>
            <a:off x="3535528" y="1005840"/>
            <a:ext cx="5120640" cy="1965960"/>
          </a:xfrm>
          <a:prstGeom prst="roundRect">
            <a:avLst>
              <a:gd name="adj" fmla="val 5581"/>
            </a:avLst>
          </a:prstGeom>
          <a:solidFill>
            <a:srgbClr val="FFFFFF"/>
          </a:solidFill>
          <a:ln/>
          <a:effectLst>
            <a:outerShdw blurRad="152400" dist="50800" dir="5400000" algn="bl" rotWithShape="0">
              <a:srgbClr val="000000">
                <a:alpha val="25000"/>
              </a:srgbClr>
            </a:outerShdw>
          </a:effectLst>
        </p:spPr>
      </p:sp>
      <p:pic>
        <p:nvPicPr>
          <p:cNvPr id="4" name="Image 0" descr="assets/iccs_logo.png"/>
          <p:cNvPicPr>
            <a:picLocks noChangeAspect="1"/>
          </p:cNvPicPr>
          <p:nvPr/>
        </p:nvPicPr>
        <p:blipFill>
          <a:blip r:embed="rId3"/>
          <a:stretch>
            <a:fillRect/>
          </a:stretch>
        </p:blipFill>
        <p:spPr>
          <a:xfrm>
            <a:off x="4587088" y="1307592"/>
            <a:ext cx="1371600" cy="1375072"/>
          </a:xfrm>
          <a:prstGeom prst="rect">
            <a:avLst/>
          </a:prstGeom>
        </p:spPr>
      </p:pic>
      <p:pic>
        <p:nvPicPr>
          <p:cNvPr id="5" name="Image 1" descr="assets/ciec_logo.png"/>
          <p:cNvPicPr>
            <a:picLocks noChangeAspect="1"/>
          </p:cNvPicPr>
          <p:nvPr/>
        </p:nvPicPr>
        <p:blipFill>
          <a:blip r:embed="rId4"/>
          <a:stretch>
            <a:fillRect/>
          </a:stretch>
        </p:blipFill>
        <p:spPr>
          <a:xfrm>
            <a:off x="6233008" y="1307592"/>
            <a:ext cx="1371600" cy="1371600"/>
          </a:xfrm>
          <a:prstGeom prst="rect">
            <a:avLst/>
          </a:prstGeom>
        </p:spPr>
      </p:pic>
      <p:sp>
        <p:nvSpPr>
          <p:cNvPr id="6" name="Text 2"/>
          <p:cNvSpPr/>
          <p:nvPr/>
        </p:nvSpPr>
        <p:spPr>
          <a:xfrm>
            <a:off x="914400" y="3520440"/>
            <a:ext cx="10362895" cy="146304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Merci pour </a:t>
            </a:r>
            <a:r>
              <a:rPr lang="en-US" sz="3400" b="1" dirty="0" err="1">
                <a:solidFill>
                  <a:srgbClr val="FFFFFF"/>
                </a:solidFill>
                <a:latin typeface="Cambria" pitchFamily="34" charset="0"/>
                <a:ea typeface="Cambria" pitchFamily="34" charset="-122"/>
                <a:cs typeface="Cambria" pitchFamily="34" charset="-120"/>
              </a:rPr>
              <a:t>votre</a:t>
            </a:r>
            <a:r>
              <a:rPr lang="en-US" sz="3400" b="1" dirty="0">
                <a:solidFill>
                  <a:srgbClr val="FFFFFF"/>
                </a:solidFill>
                <a:latin typeface="Cambria" pitchFamily="34" charset="0"/>
                <a:ea typeface="Cambria" pitchFamily="34" charset="-122"/>
                <a:cs typeface="Cambria" pitchFamily="34" charset="-120"/>
              </a:rPr>
              <a:t> </a:t>
            </a:r>
            <a:r>
              <a:rPr lang="en-US" sz="3400" b="1">
                <a:solidFill>
                  <a:srgbClr val="FFFFFF"/>
                </a:solidFill>
                <a:latin typeface="Cambria" pitchFamily="34" charset="0"/>
                <a:ea typeface="Cambria" pitchFamily="34" charset="-122"/>
                <a:cs typeface="Cambria" pitchFamily="34" charset="-120"/>
              </a:rPr>
              <a:t>attention!</a:t>
            </a:r>
          </a:p>
          <a:p>
            <a:pPr marL="0" indent="0" algn="ctr">
              <a:buNone/>
            </a:pPr>
            <a:r>
              <a:rPr lang="en-US" sz="3400" b="1">
                <a:solidFill>
                  <a:srgbClr val="FFFFFF"/>
                </a:solidFill>
                <a:latin typeface="Cambria" pitchFamily="34" charset="0"/>
                <a:ea typeface="Cambria" pitchFamily="34" charset="-122"/>
                <a:cs typeface="Cambria" pitchFamily="34" charset="-120"/>
              </a:rPr>
              <a:t>Thank </a:t>
            </a:r>
            <a:r>
              <a:rPr lang="en-US" sz="3400" b="1" dirty="0">
                <a:solidFill>
                  <a:srgbClr val="FFFFFF"/>
                </a:solidFill>
                <a:latin typeface="Cambria" pitchFamily="34" charset="0"/>
                <a:ea typeface="Cambria" pitchFamily="34" charset="-122"/>
                <a:cs typeface="Cambria" pitchFamily="34" charset="-120"/>
              </a:rPr>
              <a:t>you for your attention!</a:t>
            </a:r>
            <a:endParaRPr lang="en-US" sz="3400" dirty="0"/>
          </a:p>
        </p:txBody>
      </p:sp>
      <p:sp>
        <p:nvSpPr>
          <p:cNvPr id="7" name="Shape 3"/>
          <p:cNvSpPr/>
          <p:nvPr/>
        </p:nvSpPr>
        <p:spPr>
          <a:xfrm>
            <a:off x="5730088" y="5715000"/>
            <a:ext cx="731520" cy="731520"/>
          </a:xfrm>
          <a:prstGeom prst="ellipse">
            <a:avLst/>
          </a:prstGeom>
          <a:solidFill>
            <a:srgbClr val="2A5C99"/>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1025</Words>
  <Application>Microsoft Office PowerPoint</Application>
  <PresentationFormat>Grand écran</PresentationFormat>
  <Paragraphs>257</Paragraphs>
  <Slides>33</Slides>
  <Notes>33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33</vt:i4>
      </vt:variant>
    </vt:vector>
  </HeadingPairs>
  <TitlesOfParts>
    <vt:vector size="37" baseType="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Carlotta Lopresti</cp:lastModifiedBy>
  <cp:revision>7</cp:revision>
  <dcterms:created xsi:type="dcterms:W3CDTF">2026-09-19T10:14:35Z</dcterms:created>
  <dcterms:modified xsi:type="dcterms:W3CDTF">2026-09-30T10:04:56Z</dcterms:modified>
</cp:coreProperties>
</file>