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9"/>
  </p:notesMasterIdLst>
  <p:sldIdLst>
    <p:sldId id="256" r:id="rId2"/>
    <p:sldId id="257" r:id="rId3"/>
    <p:sldId id="269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72" d="100"/>
          <a:sy n="72" d="100"/>
        </p:scale>
        <p:origin x="8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1B299-7F2E-431F-8E47-62EEEB0D7A49}" type="datetimeFigureOut">
              <a:rPr lang="fr-FR" smtClean="0"/>
              <a:t>02/07/2026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1F3E2-F88E-4BA3-A9A0-28DD2450AA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83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25/06/2026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Webinaire 25 juin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51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25/06/2026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Webinaire 25 juin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94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25/06/2026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Webinaire 25 juin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40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25/06/2026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Webinaire 25 juin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029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25/06/2026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Webinaire 25 juin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40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25/06/2026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Webinaire 25 juin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5832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25/06/2026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Webinaire 25 juin 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454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25/06/2026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Webinaire 25 juin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774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25/06/2026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/>
              <a:t>Webinaire 25 juin 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54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/>
              <a:t>25/06/2026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Webinaire 25 juin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803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25/06/2026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Webinaire 25 juin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991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fr-FR"/>
              <a:t>25/06/2026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Webinaire 25 juin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1DA27E8-2BEE-4F96-8774-49C5C8B2C8B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717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F3233A-B56F-9260-0FAD-5A920BD56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8400" y="607568"/>
            <a:ext cx="7315200" cy="3255264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LE CONTENTIEUX DE L’</a:t>
            </a:r>
            <a:r>
              <a:rPr lang="fr-FR" b="1" dirty="0">
                <a:solidFill>
                  <a:srgbClr val="00B0F0"/>
                </a:solidFill>
              </a:rPr>
              <a:t>ÉTAT</a:t>
            </a:r>
            <a:r>
              <a:rPr lang="fr-FR" b="1" dirty="0">
                <a:solidFill>
                  <a:schemeClr val="accent1"/>
                </a:solidFill>
              </a:rPr>
              <a:t> CIVIL ITALIEN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97F47B9-8E0E-F29F-708D-393FDF301C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fr-FR" sz="4400" dirty="0"/>
              <a:t>CARLOTTA LOPRESTI</a:t>
            </a:r>
            <a:endParaRPr lang="fr-FR" dirty="0"/>
          </a:p>
          <a:p>
            <a:pPr algn="ctr"/>
            <a:r>
              <a:rPr lang="fr-FR" sz="2600" dirty="0"/>
              <a:t>COMMISSION INTERNATIONALE DE L’ÉTAT CIVIL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98EFEB9-E176-3000-0996-B084E0B35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5571" y="4735432"/>
            <a:ext cx="1455978" cy="1455978"/>
          </a:xfrm>
          <a:prstGeom prst="rect">
            <a:avLst/>
          </a:prstGeom>
        </p:spPr>
      </p:pic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264C4D-7B1B-FCC4-C7FE-F70B229B1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67438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7806F0-BE0D-7245-2DCC-77FD5C19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1. LES UNIONS CIVILES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C9E8F8-63CD-92D5-0AB6-C914F1949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sz="2800" b="1" dirty="0">
                <a:solidFill>
                  <a:srgbClr val="00B0F0"/>
                </a:solidFill>
              </a:rPr>
              <a:t>LOI N° 76/2016 (« LOI CIRINNÀ ») </a:t>
            </a:r>
            <a:r>
              <a:rPr lang="fr-FR" sz="2800" b="1" dirty="0">
                <a:solidFill>
                  <a:schemeClr val="tx1"/>
                </a:solidFill>
              </a:rPr>
              <a:t>– 29 juillet 2016</a:t>
            </a:r>
          </a:p>
          <a:p>
            <a:pPr algn="ctr"/>
            <a:endParaRPr lang="fr-FR" sz="2800" b="1" dirty="0">
              <a:solidFill>
                <a:srgbClr val="00B0F0"/>
              </a:solidFill>
            </a:endParaRPr>
          </a:p>
          <a:p>
            <a:r>
              <a:rPr lang="fr-FR" sz="2400" dirty="0"/>
              <a:t>-&gt; formation sociale spécifique </a:t>
            </a:r>
            <a:r>
              <a:rPr lang="fr-FR" sz="2400" b="1" dirty="0">
                <a:solidFill>
                  <a:srgbClr val="00B0F0"/>
                </a:solidFill>
              </a:rPr>
              <a:t>hors du cadre </a:t>
            </a:r>
            <a:r>
              <a:rPr lang="fr-FR" sz="2400" dirty="0">
                <a:solidFill>
                  <a:schemeClr val="tx1"/>
                </a:solidFill>
              </a:rPr>
              <a:t>de l’art</a:t>
            </a:r>
            <a:r>
              <a:rPr lang="fr-FR" sz="2400" dirty="0"/>
              <a:t>. 29 Cost. : mariage</a:t>
            </a:r>
          </a:p>
          <a:p>
            <a:r>
              <a:rPr lang="fr-FR" sz="2400" dirty="0"/>
              <a:t>-&gt; création 5</a:t>
            </a:r>
            <a:r>
              <a:rPr lang="fr-FR" sz="2400" baseline="30000" dirty="0"/>
              <a:t>ème</a:t>
            </a:r>
            <a:r>
              <a:rPr lang="fr-FR" sz="2400" dirty="0"/>
              <a:t> registre </a:t>
            </a:r>
          </a:p>
          <a:p>
            <a:r>
              <a:rPr lang="fr-FR" sz="2400" dirty="0"/>
              <a:t>-&gt; problème transcription mariages à l’étranger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E6C2C4-AFA9-B04C-3AAB-36DD391F2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1818552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7250BB-98EF-6EB3-DC89-1B2EE0A9E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62000"/>
            <a:ext cx="9784080" cy="97536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00B0F0"/>
                </a:solidFill>
              </a:rPr>
              <a:t>L’impact de la jurisprudence européenne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32BBD9-81D9-7080-9B1C-12416B25A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sz="2400" dirty="0">
              <a:solidFill>
                <a:srgbClr val="00B0F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B0F0"/>
                </a:solidFill>
              </a:rPr>
              <a:t> </a:t>
            </a:r>
            <a:r>
              <a:rPr lang="fr-FR" sz="2400" b="1" dirty="0" err="1">
                <a:solidFill>
                  <a:srgbClr val="00B0F0"/>
                </a:solidFill>
              </a:rPr>
              <a:t>Oliari</a:t>
            </a:r>
            <a:r>
              <a:rPr lang="fr-FR" sz="2400" b="1" dirty="0">
                <a:solidFill>
                  <a:srgbClr val="00B0F0"/>
                </a:solidFill>
              </a:rPr>
              <a:t> et autres c. Italie (CEDH, 2015)</a:t>
            </a:r>
            <a:r>
              <a:rPr lang="fr-FR" sz="2400" dirty="0">
                <a:solidFill>
                  <a:srgbClr val="00B0F0"/>
                </a:solidFill>
              </a:rPr>
              <a:t> -&gt; </a:t>
            </a:r>
            <a:r>
              <a:rPr lang="fr-FR" sz="2400" dirty="0">
                <a:solidFill>
                  <a:schemeClr val="tx1"/>
                </a:solidFill>
              </a:rPr>
              <a:t>accélération loi 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400" dirty="0">
              <a:solidFill>
                <a:srgbClr val="00B0F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B0F0"/>
                </a:solidFill>
              </a:rPr>
              <a:t> </a:t>
            </a:r>
            <a:r>
              <a:rPr lang="fr-FR" sz="2400" b="1" dirty="0">
                <a:solidFill>
                  <a:srgbClr val="00B0F0"/>
                </a:solidFill>
              </a:rPr>
              <a:t>Orlandi et autres c. Italie (CEDH, 2017)</a:t>
            </a:r>
            <a:r>
              <a:rPr lang="fr-FR" sz="2400" dirty="0">
                <a:solidFill>
                  <a:srgbClr val="00B0F0"/>
                </a:solidFill>
              </a:rPr>
              <a:t> </a:t>
            </a:r>
            <a:r>
              <a:rPr lang="fr-FR" sz="2800" dirty="0">
                <a:solidFill>
                  <a:srgbClr val="00B0F0"/>
                </a:solidFill>
              </a:rPr>
              <a:t>: </a:t>
            </a:r>
            <a:r>
              <a:rPr lang="fr-FR" sz="2400" dirty="0"/>
              <a:t>la Cour a limité la violation à la période antérieure à la loi 76/2016 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400" dirty="0">
              <a:solidFill>
                <a:srgbClr val="00B0F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B0F0"/>
                </a:solidFill>
              </a:rPr>
              <a:t> Coman (CJUE, 2018) -&gt; </a:t>
            </a:r>
            <a:r>
              <a:rPr lang="fr-FR" sz="2400" b="1" dirty="0" err="1">
                <a:solidFill>
                  <a:srgbClr val="00B0F0"/>
                </a:solidFill>
              </a:rPr>
              <a:t>Pancharevo</a:t>
            </a:r>
            <a:r>
              <a:rPr lang="fr-FR" sz="2400" b="1" dirty="0">
                <a:solidFill>
                  <a:srgbClr val="00B0F0"/>
                </a:solidFill>
              </a:rPr>
              <a:t> (CJUE, 2021) -&gt; Cupriak-Trojan (CJUE, 2025) </a:t>
            </a:r>
            <a:r>
              <a:rPr lang="fr-FR" sz="2400" dirty="0">
                <a:solidFill>
                  <a:srgbClr val="00B0F0"/>
                </a:solidFill>
              </a:rPr>
              <a:t>: </a:t>
            </a:r>
            <a:r>
              <a:rPr lang="fr-FR" sz="2400" dirty="0">
                <a:solidFill>
                  <a:schemeClr val="tx1"/>
                </a:solidFill>
              </a:rPr>
              <a:t>reconnaissance acte de mariage entre personnes de même sexe </a:t>
            </a:r>
          </a:p>
          <a:p>
            <a:pPr marL="0" indent="0" algn="ctr">
              <a:buNone/>
            </a:pPr>
            <a:r>
              <a:rPr lang="fr-FR" sz="2400" i="1" dirty="0">
                <a:solidFill>
                  <a:schemeClr val="tx1"/>
                </a:solidFill>
              </a:rPr>
              <a:t>Unions civiles = discrimination?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4B0451-860F-6FCC-413A-C49F98085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1701968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6B3769-D46F-6E33-FEC5-EB78D7A74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2. LE NOM DE FAMILLE DES ENFANTS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7E19D4-846B-FE5B-CB38-9C0098197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b="1" dirty="0">
                <a:solidFill>
                  <a:srgbClr val="00B0F0"/>
                </a:solidFill>
              </a:rPr>
              <a:t>Cour Constitutionnelle n° 131/2022 </a:t>
            </a:r>
            <a:r>
              <a:rPr lang="fr-FR" sz="2800" b="1" dirty="0">
                <a:solidFill>
                  <a:schemeClr val="tx1"/>
                </a:solidFill>
              </a:rPr>
              <a:t>(27 avril 2022)</a:t>
            </a:r>
          </a:p>
          <a:p>
            <a:pPr marL="0" indent="0" algn="ctr">
              <a:buNone/>
            </a:pPr>
            <a:endParaRPr lang="fr-FR" sz="2800" b="1" dirty="0">
              <a:solidFill>
                <a:srgbClr val="00B0F0"/>
              </a:solidFill>
            </a:endParaRPr>
          </a:p>
          <a:p>
            <a:r>
              <a:rPr lang="fr-FR" sz="2400" dirty="0">
                <a:solidFill>
                  <a:schemeClr val="tx1"/>
                </a:solidFill>
              </a:rPr>
              <a:t>« </a:t>
            </a:r>
            <a:r>
              <a:rPr lang="fr-FR" sz="2400" i="1" dirty="0">
                <a:solidFill>
                  <a:schemeClr val="tx1"/>
                </a:solidFill>
              </a:rPr>
              <a:t>Sentence additive </a:t>
            </a:r>
            <a:r>
              <a:rPr lang="fr-FR" sz="2400" dirty="0">
                <a:solidFill>
                  <a:schemeClr val="tx1"/>
                </a:solidFill>
              </a:rPr>
              <a:t>» </a:t>
            </a:r>
          </a:p>
          <a:p>
            <a:r>
              <a:rPr lang="fr-FR" sz="2400" dirty="0">
                <a:solidFill>
                  <a:schemeClr val="tx1"/>
                </a:solidFill>
              </a:rPr>
              <a:t>-&gt; incompatibilité avec les principes constitutionnels d’égalité et dignité égale</a:t>
            </a:r>
          </a:p>
          <a:p>
            <a:endParaRPr lang="fr-FR" sz="2400" dirty="0">
              <a:solidFill>
                <a:schemeClr val="tx1"/>
              </a:solidFill>
            </a:endParaRPr>
          </a:p>
          <a:p>
            <a:r>
              <a:rPr lang="fr-FR" sz="2400" dirty="0">
                <a:solidFill>
                  <a:schemeClr val="tx1"/>
                </a:solidFill>
              </a:rPr>
              <a:t>-&gt; l’enfant acquiert automatiquement le nom des deux parents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4B426F-610A-6567-BBF1-1C8164A23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2394383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3C5EB1-DA6B-D3B7-C66E-BD3E54FA9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3. LA GESTATION POUR AUTRUI (GPA)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351AFF-1A08-B199-F4A0-FA8749515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solidFill>
                  <a:schemeClr val="tx1"/>
                </a:solidFill>
              </a:rPr>
              <a:t>Cadre législatif: </a:t>
            </a:r>
            <a:r>
              <a:rPr lang="fr-FR" sz="2400" b="1" u="sng" dirty="0">
                <a:solidFill>
                  <a:schemeClr val="tx1"/>
                </a:solidFill>
              </a:rPr>
              <a:t>Loi 40/2004 </a:t>
            </a:r>
            <a:r>
              <a:rPr lang="fr-FR" sz="2400" dirty="0">
                <a:solidFill>
                  <a:schemeClr val="tx1"/>
                </a:solidFill>
              </a:rPr>
              <a:t>sur la procréation médicalement assistée (interdiction pour couples de même sexe et femmes seules)</a:t>
            </a:r>
          </a:p>
          <a:p>
            <a:pPr marL="0" indent="0">
              <a:buNone/>
            </a:pPr>
            <a:endParaRPr lang="fr-FR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sz="2400" b="1" dirty="0">
                <a:solidFill>
                  <a:schemeClr val="tx1"/>
                </a:solidFill>
              </a:rPr>
              <a:t>3 décembre 2024 </a:t>
            </a:r>
            <a:r>
              <a:rPr lang="fr-FR" sz="2400" b="1" dirty="0">
                <a:solidFill>
                  <a:srgbClr val="00B0F0"/>
                </a:solidFill>
              </a:rPr>
              <a:t>-&gt; LOI N° 169/2024 (« LOI VARCHI »):</a:t>
            </a:r>
            <a:endParaRPr lang="fr-FR" sz="2400" dirty="0">
              <a:solidFill>
                <a:schemeClr val="tx1"/>
              </a:solidFill>
            </a:endParaRPr>
          </a:p>
          <a:p>
            <a:r>
              <a:rPr lang="fr-FR" sz="2400" dirty="0">
                <a:solidFill>
                  <a:schemeClr val="tx1"/>
                </a:solidFill>
              </a:rPr>
              <a:t>GPA comme </a:t>
            </a:r>
            <a:r>
              <a:rPr lang="fr-FR" sz="2400" b="1" dirty="0">
                <a:solidFill>
                  <a:schemeClr val="tx1"/>
                </a:solidFill>
              </a:rPr>
              <a:t>crime universel -&gt; </a:t>
            </a:r>
            <a:r>
              <a:rPr lang="fr-FR" sz="2400" dirty="0">
                <a:solidFill>
                  <a:schemeClr val="tx1"/>
                </a:solidFill>
              </a:rPr>
              <a:t>modification</a:t>
            </a:r>
            <a:r>
              <a:rPr lang="fr-FR" sz="2800" b="1" dirty="0">
                <a:solidFill>
                  <a:schemeClr val="tx1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de l’art. 12, al. 6: </a:t>
            </a:r>
            <a:endParaRPr lang="fr-FR" sz="2800" b="1" dirty="0">
              <a:solidFill>
                <a:schemeClr val="tx1"/>
              </a:solidFill>
            </a:endParaRPr>
          </a:p>
          <a:p>
            <a:pPr algn="ctr"/>
            <a:r>
              <a:rPr lang="fr-FR" sz="2400" i="1" dirty="0">
                <a:solidFill>
                  <a:schemeClr val="tx1"/>
                </a:solidFill>
              </a:rPr>
              <a:t>« Si les faits visés à la phrase précédente, en ce qui concerne la gestation pour autrui, sont commis à l’étranger, le citoyen italien est puni conformément à la loi italienne. »</a:t>
            </a:r>
            <a:endParaRPr lang="fr-FR" sz="2400" dirty="0">
              <a:solidFill>
                <a:schemeClr val="tx1"/>
              </a:solidFill>
            </a:endParaRPr>
          </a:p>
          <a:p>
            <a:r>
              <a:rPr lang="fr-FR" sz="2400" dirty="0">
                <a:solidFill>
                  <a:schemeClr val="tx1"/>
                </a:solidFill>
              </a:rPr>
              <a:t>-&gt; objections de proportionnalité + risque apatridie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AB2A5E-911A-0AF4-AF9D-C0A643269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2663385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244D6B-FB76-34EE-4EA3-DDE45AAB3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317480" cy="4023360"/>
          </a:xfrm>
        </p:spPr>
        <p:txBody>
          <a:bodyPr/>
          <a:lstStyle/>
          <a:p>
            <a:pPr marL="0" indent="0">
              <a:buNone/>
            </a:pPr>
            <a:r>
              <a:rPr lang="fr-FR" sz="2800" b="1" dirty="0">
                <a:solidFill>
                  <a:schemeClr val="accent1"/>
                </a:solidFill>
              </a:rPr>
              <a:t>L’affaire de l’enfant des Pouilles (Puglia)</a:t>
            </a:r>
            <a:r>
              <a:rPr lang="fr-FR" sz="2800" dirty="0">
                <a:solidFill>
                  <a:schemeClr val="accent1"/>
                </a:solidFill>
              </a:rPr>
              <a:t> – 2020:</a:t>
            </a:r>
            <a:endParaRPr lang="fr-FR" sz="2800" dirty="0"/>
          </a:p>
          <a:p>
            <a:pPr marL="0" indent="0">
              <a:buNone/>
            </a:pPr>
            <a:r>
              <a:rPr lang="fr-FR" sz="2400" b="1" dirty="0">
                <a:solidFill>
                  <a:schemeClr val="accent1"/>
                </a:solidFill>
              </a:rPr>
              <a:t>arrêt Cass. SS. UU. n° 38162/2022</a:t>
            </a:r>
            <a:r>
              <a:rPr lang="fr-FR" sz="2800" dirty="0">
                <a:solidFill>
                  <a:schemeClr val="tx1"/>
                </a:solidFill>
              </a:rPr>
              <a:t>: </a:t>
            </a:r>
            <a:r>
              <a:rPr lang="fr-FR" sz="2400" dirty="0">
                <a:solidFill>
                  <a:schemeClr val="tx1"/>
                </a:solidFill>
              </a:rPr>
              <a:t>reconnaissance lien biologique, </a:t>
            </a:r>
            <a:r>
              <a:rPr lang="fr-FR" sz="2400" u="sng" dirty="0">
                <a:solidFill>
                  <a:schemeClr val="tx1"/>
                </a:solidFill>
              </a:rPr>
              <a:t>non</a:t>
            </a:r>
            <a:r>
              <a:rPr lang="fr-FR" sz="2400" dirty="0">
                <a:solidFill>
                  <a:schemeClr val="tx1"/>
                </a:solidFill>
              </a:rPr>
              <a:t> lien de filiation entre l’enfant né à l’étranger par GPA et le parent d’intention -&gt; adoption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>
                <a:solidFill>
                  <a:schemeClr val="tx1"/>
                </a:solidFill>
              </a:rPr>
              <a:t>Affaire renvoyée aux SS.UU.</a:t>
            </a:r>
          </a:p>
          <a:p>
            <a:pPr>
              <a:buFont typeface="Wingdings" panose="05000000000000000000" pitchFamily="2" charset="2"/>
              <a:buChar char="è"/>
            </a:pPr>
            <a:endParaRPr lang="fr-FR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è"/>
            </a:pPr>
            <a:endParaRPr lang="fr-FR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>
                <a:solidFill>
                  <a:schemeClr val="tx1"/>
                </a:solidFill>
              </a:rPr>
              <a:t> principe du « </a:t>
            </a:r>
            <a:r>
              <a:rPr lang="fr-FR" sz="2400" b="1" i="1" dirty="0">
                <a:solidFill>
                  <a:schemeClr val="tx1"/>
                </a:solidFill>
              </a:rPr>
              <a:t>best </a:t>
            </a:r>
            <a:r>
              <a:rPr lang="fr-FR" sz="2400" b="1" i="1" dirty="0" err="1">
                <a:solidFill>
                  <a:schemeClr val="tx1"/>
                </a:solidFill>
              </a:rPr>
              <a:t>interest</a:t>
            </a:r>
            <a:r>
              <a:rPr lang="fr-FR" sz="2400" b="1" i="1" dirty="0">
                <a:solidFill>
                  <a:schemeClr val="tx1"/>
                </a:solidFill>
              </a:rPr>
              <a:t> of the </a:t>
            </a:r>
            <a:r>
              <a:rPr lang="fr-FR" sz="2400" b="1" i="1" dirty="0" err="1">
                <a:solidFill>
                  <a:schemeClr val="tx1"/>
                </a:solidFill>
              </a:rPr>
              <a:t>child</a:t>
            </a:r>
            <a:r>
              <a:rPr lang="fr-FR" sz="2400" b="1" i="1" dirty="0">
                <a:solidFill>
                  <a:schemeClr val="tx1"/>
                </a:solidFill>
              </a:rPr>
              <a:t> </a:t>
            </a:r>
            <a:r>
              <a:rPr lang="fr-FR" sz="2400" dirty="0">
                <a:solidFill>
                  <a:schemeClr val="tx1"/>
                </a:solidFill>
              </a:rPr>
              <a:t>» (</a:t>
            </a:r>
            <a:r>
              <a:rPr lang="fr-FR" sz="2400" b="1" dirty="0">
                <a:solidFill>
                  <a:srgbClr val="00B0F0"/>
                </a:solidFill>
              </a:rPr>
              <a:t>CEDH, C. c. Italie, 2023</a:t>
            </a:r>
            <a:r>
              <a:rPr lang="fr-FR" sz="2400" dirty="0">
                <a:solidFill>
                  <a:schemeClr val="tx1"/>
                </a:solidFill>
              </a:rPr>
              <a:t>)</a:t>
            </a:r>
            <a:endParaRPr lang="fr-FR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sz="24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fr-FR" sz="2800" dirty="0">
              <a:solidFill>
                <a:schemeClr val="accent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5534FB-1CDB-2F03-9BA0-454EBDDF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810598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9899C5-BB27-0133-3034-81882D3A3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4. RÉFORME DE LA CITOYENNETÉ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AFCD84-FD9D-6D32-C1B3-5A06C937A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chemeClr val="tx1"/>
                </a:solidFill>
              </a:rPr>
              <a:t>Loi 91/1992 -&gt; </a:t>
            </a:r>
            <a:r>
              <a:rPr lang="fr-FR" sz="2400" b="1" i="1" dirty="0" err="1">
                <a:solidFill>
                  <a:schemeClr val="tx1"/>
                </a:solidFill>
              </a:rPr>
              <a:t>ius</a:t>
            </a:r>
            <a:r>
              <a:rPr lang="fr-FR" sz="2400" b="1" i="1" dirty="0">
                <a:solidFill>
                  <a:schemeClr val="tx1"/>
                </a:solidFill>
              </a:rPr>
              <a:t> sanguinis </a:t>
            </a:r>
          </a:p>
          <a:p>
            <a:pPr marL="0" indent="0">
              <a:buNone/>
            </a:pPr>
            <a:endParaRPr lang="fr-FR" sz="2400" b="1" i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>
                <a:solidFill>
                  <a:srgbClr val="00B0F0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situation traitée comme urgence : </a:t>
            </a:r>
            <a:r>
              <a:rPr lang="fr-FR" sz="2400" b="1" dirty="0">
                <a:solidFill>
                  <a:srgbClr val="00B0F0"/>
                </a:solidFill>
              </a:rPr>
              <a:t>DL 36/2025 -&gt; </a:t>
            </a:r>
            <a:r>
              <a:rPr lang="fr-FR" sz="2400" b="1" dirty="0">
                <a:solidFill>
                  <a:schemeClr val="tx1"/>
                </a:solidFill>
              </a:rPr>
              <a:t>27 mars 2025: </a:t>
            </a:r>
            <a:r>
              <a:rPr lang="fr-FR" sz="2400" b="1" dirty="0">
                <a:solidFill>
                  <a:srgbClr val="00B0F0"/>
                </a:solidFill>
              </a:rPr>
              <a:t>Loi 74/2025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>
                <a:solidFill>
                  <a:schemeClr val="tx1"/>
                </a:solidFill>
              </a:rPr>
              <a:t>Reconnaissance automatique jusqu’à la </a:t>
            </a:r>
            <a:r>
              <a:rPr lang="fr-FR" sz="2400" i="1" dirty="0">
                <a:solidFill>
                  <a:schemeClr val="tx1"/>
                </a:solidFill>
              </a:rPr>
              <a:t>deuxième</a:t>
            </a:r>
            <a:r>
              <a:rPr lang="fr-FR" sz="2400" dirty="0">
                <a:solidFill>
                  <a:schemeClr val="tx1"/>
                </a:solidFill>
              </a:rPr>
              <a:t> génération 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>
                <a:solidFill>
                  <a:schemeClr val="tx1"/>
                </a:solidFill>
              </a:rPr>
              <a:t> Application </a:t>
            </a:r>
            <a:r>
              <a:rPr lang="fr-FR" sz="2400" i="1" dirty="0">
                <a:solidFill>
                  <a:schemeClr val="tx1"/>
                </a:solidFill>
              </a:rPr>
              <a:t>rétroactive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endParaRPr lang="fr-FR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i="1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rgbClr val="00B0F0"/>
                </a:solidFill>
              </a:rPr>
              <a:t>Cour </a:t>
            </a:r>
            <a:r>
              <a:rPr lang="fr-FR" sz="2400" b="1" dirty="0" err="1">
                <a:solidFill>
                  <a:srgbClr val="00B0F0"/>
                </a:solidFill>
              </a:rPr>
              <a:t>Const</a:t>
            </a:r>
            <a:r>
              <a:rPr lang="fr-FR" sz="2400" b="1" dirty="0">
                <a:solidFill>
                  <a:srgbClr val="00B0F0"/>
                </a:solidFill>
              </a:rPr>
              <a:t>. n° 63 – 30/04/2026: </a:t>
            </a:r>
            <a:r>
              <a:rPr lang="fr-FR" sz="2400" dirty="0">
                <a:solidFill>
                  <a:schemeClr val="tx1"/>
                </a:solidFill>
              </a:rPr>
              <a:t>inconstitutionnalité non fondée; théorie du « lien effectif » avec l’Italie 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5CA349-5D64-6E76-915A-96BD748BD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1040086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BD0DA3-6E4A-8ED2-3683-C23509559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REMARQUES FINALES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88D977-07D1-14ED-B4A5-9C39F23A0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tx1"/>
                </a:solidFill>
              </a:rPr>
              <a:t> évolution du droit de l’état civil principalement par voie juridictionnelle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tx1"/>
                </a:solidFill>
              </a:rPr>
              <a:t>le nœud irrésolu : libre circulation vs souveraineté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tx1"/>
                </a:solidFill>
              </a:rPr>
              <a:t>pluralité de centres décisionnels -&gt; incertitude officier état civil (fonctionnaire</a:t>
            </a:r>
            <a:r>
              <a:rPr lang="fr-FR" sz="24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0" indent="0" algn="ctr">
              <a:buNone/>
            </a:pPr>
            <a:r>
              <a:rPr lang="fr-FR" sz="2400" i="1" dirty="0">
                <a:solidFill>
                  <a:schemeClr val="tx1"/>
                </a:solidFill>
              </a:rPr>
              <a:t>L’état civil est souvent considéré comme une matière technique, bureaucratique, alors qu’il touche les droits subjectifs des individus. </a:t>
            </a: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3A83E3-676B-36BC-DABE-412239D2D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2572454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D3CCD5-9F47-D1DF-42FC-B7EA17F6F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429829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MERCI POUR VOTRE ATTENTION </a:t>
            </a:r>
            <a:br>
              <a:rPr lang="fr-FR" b="1" dirty="0">
                <a:solidFill>
                  <a:srgbClr val="00B0F0"/>
                </a:solidFill>
              </a:rPr>
            </a:br>
            <a:br>
              <a:rPr lang="fr-FR" b="1" dirty="0">
                <a:solidFill>
                  <a:srgbClr val="00B0F0"/>
                </a:solidFill>
              </a:rPr>
            </a:br>
            <a:r>
              <a:rPr lang="fr-FR" sz="3600" b="1" dirty="0">
                <a:solidFill>
                  <a:schemeClr val="tx2"/>
                </a:solidFill>
              </a:rPr>
              <a:t>Carlotta Lopresti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A830BEC-3D53-96B3-BBE0-6E2F5618E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239883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0C4FAC-EA9F-3302-39AE-2DB77CB40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L’ÉTAT CIVIL EN ITALIE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71A2A1-3FAD-68F9-3302-C30C4DCB2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320" y="1371599"/>
            <a:ext cx="10058400" cy="50778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base normative: </a:t>
            </a:r>
            <a:r>
              <a:rPr lang="fr-FR" sz="2400" b="1" u="sng" dirty="0"/>
              <a:t>D.P.R. n°396 du 3 novembre 2000 </a:t>
            </a:r>
            <a:r>
              <a:rPr lang="fr-FR" sz="2400" dirty="0"/>
              <a:t>(</a:t>
            </a:r>
            <a:r>
              <a:rPr lang="fr-FR" sz="2400" dirty="0" err="1"/>
              <a:t>eev</a:t>
            </a:r>
            <a:r>
              <a:rPr lang="fr-FR" sz="2400" dirty="0"/>
              <a:t> 30/03/2001)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5 registres: naissances ; mariages ; unions civiles ; citoyenneté ; décès.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Opérations: inscription / annotation / transcription (-&gt; contentieux) 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Structure: </a:t>
            </a:r>
          </a:p>
          <a:p>
            <a:pPr marL="457200" indent="-457200">
              <a:buAutoNum type="arabicPeriod"/>
            </a:pPr>
            <a:r>
              <a:rPr lang="fr-FR" sz="2400" b="1" dirty="0"/>
              <a:t>7900 Communes</a:t>
            </a:r>
            <a:r>
              <a:rPr lang="fr-FR" sz="2400" dirty="0"/>
              <a:t> (maire + délégués ayant suivi cours de formation) / </a:t>
            </a:r>
            <a:r>
              <a:rPr lang="fr-FR" sz="2400" b="1" dirty="0"/>
              <a:t>Consulats</a:t>
            </a:r>
            <a:r>
              <a:rPr lang="fr-FR" sz="2400" dirty="0"/>
              <a:t> -&gt; </a:t>
            </a:r>
            <a:r>
              <a:rPr lang="fr-FR" sz="2400" b="1" i="1" dirty="0"/>
              <a:t>décentralisation opérationnelle </a:t>
            </a:r>
          </a:p>
          <a:p>
            <a:pPr marL="457200" indent="-457200">
              <a:buAutoNum type="arabicPeriod"/>
            </a:pPr>
            <a:r>
              <a:rPr lang="fr-FR" sz="2400" b="1" dirty="0"/>
              <a:t>Préfet</a:t>
            </a:r>
            <a:r>
              <a:rPr lang="fr-FR" sz="2400" dirty="0"/>
              <a:t> (vigilance): séparation nette entre ordre administratif et judiciaire </a:t>
            </a:r>
          </a:p>
          <a:p>
            <a:pPr marL="457200" indent="-457200">
              <a:buAutoNum type="arabicPeriod"/>
            </a:pPr>
            <a:r>
              <a:rPr lang="fr-FR" sz="2400" b="1" dirty="0"/>
              <a:t>Ministère de l’Intérieur </a:t>
            </a:r>
            <a:r>
              <a:rPr lang="fr-FR" sz="2400" dirty="0"/>
              <a:t>(2001)</a:t>
            </a:r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4B678B-42DF-9BC9-5BAA-6190D5BB2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129418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E7468-4D21-FEE4-3A9B-FFEAC6FEA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ANSC : la numérisation de l’état civil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248EB0-D47A-0A3C-1BB1-D466390EE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- dans le cadre du </a:t>
            </a:r>
            <a:r>
              <a:rPr lang="fr-FR" sz="2400" b="1" dirty="0"/>
              <a:t>PNRR</a:t>
            </a:r>
            <a:r>
              <a:rPr lang="fr-FR" sz="2400" dirty="0"/>
              <a:t> -&gt; </a:t>
            </a:r>
            <a:r>
              <a:rPr lang="fr-FR" sz="2400" b="1" dirty="0"/>
              <a:t>30 juin 2025 </a:t>
            </a:r>
            <a:r>
              <a:rPr lang="fr-FR" sz="2400" dirty="0"/>
              <a:t>– adhésion obligatoire avant 31 décembre 2026</a:t>
            </a:r>
          </a:p>
          <a:p>
            <a:endParaRPr lang="fr-FR" sz="2400" dirty="0"/>
          </a:p>
          <a:p>
            <a:r>
              <a:rPr lang="fr-FR" sz="2400" dirty="0"/>
              <a:t>- gestion entièrement numérique des actes -&gt; archive national unique</a:t>
            </a:r>
          </a:p>
          <a:p>
            <a:r>
              <a:rPr lang="fr-FR" sz="2400" dirty="0"/>
              <a:t>-&gt; accès en ligne via SPID / CIE</a:t>
            </a:r>
          </a:p>
          <a:p>
            <a:r>
              <a:rPr lang="fr-FR" sz="2400" dirty="0"/>
              <a:t>-&gt; </a:t>
            </a:r>
            <a:r>
              <a:rPr lang="fr-FR" sz="2400" b="1" dirty="0"/>
              <a:t>signature électronique </a:t>
            </a:r>
            <a:r>
              <a:rPr lang="fr-FR" sz="2400" dirty="0"/>
              <a:t>(règlement </a:t>
            </a:r>
            <a:r>
              <a:rPr lang="fr-FR" sz="2400" dirty="0" err="1"/>
              <a:t>eIDAS</a:t>
            </a:r>
            <a:r>
              <a:rPr lang="fr-FR" sz="2400" dirty="0"/>
              <a:t> UE n° 910/2014)</a:t>
            </a:r>
          </a:p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3D9D6E-19F4-B080-D6C4-AA4C73C3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569965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7BE88E-11AC-585C-8BA0-CEFF62AE5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CIRCULATION DES ACTES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6F0171-4FF4-F8FE-AD48-7A1CFDD03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70306"/>
          </a:xfrm>
        </p:spPr>
        <p:txBody>
          <a:bodyPr>
            <a:normAutofit/>
          </a:bodyPr>
          <a:lstStyle/>
          <a:p>
            <a:endParaRPr lang="fr-FR" sz="2400" dirty="0"/>
          </a:p>
          <a:p>
            <a:r>
              <a:rPr lang="fr-FR" sz="2400" dirty="0"/>
              <a:t>1. </a:t>
            </a:r>
            <a:r>
              <a:rPr lang="fr-FR" sz="2400" u="sng" dirty="0"/>
              <a:t>Traduction</a:t>
            </a:r>
            <a:r>
              <a:rPr lang="fr-FR" sz="2400" dirty="0"/>
              <a:t> assermentée</a:t>
            </a:r>
          </a:p>
          <a:p>
            <a:endParaRPr lang="fr-FR" sz="2400" dirty="0"/>
          </a:p>
          <a:p>
            <a:r>
              <a:rPr lang="fr-FR" sz="2400" dirty="0"/>
              <a:t>2. </a:t>
            </a:r>
            <a:r>
              <a:rPr lang="fr-FR" sz="2400" u="sng" dirty="0"/>
              <a:t>Légalisation</a:t>
            </a:r>
            <a:r>
              <a:rPr lang="fr-FR" sz="2400" dirty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/>
              <a:t>Apostille -&gt; Convention de la Haye 1961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/>
              <a:t>Légalisation consulaire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/>
              <a:t>Exemption totale -&gt; accords bilatéraux / Règlement UE 2016/1991 (« Documents Publics ») / Convention n°2 CIEC 1957</a:t>
            </a:r>
          </a:p>
          <a:p>
            <a:pPr>
              <a:buFont typeface="Wingdings" panose="05000000000000000000" pitchFamily="2" charset="2"/>
              <a:buChar char="v"/>
            </a:pPr>
            <a:endParaRPr lang="fr-FR" sz="24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88B04F-0C3B-8FF4-3C51-B2011819F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379063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295D5-C57F-2C90-D94B-8FEDBC9A6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CONTENTIEUX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3F5A25-0FE3-2498-B642-D2D3493BD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5149426"/>
          </a:xfrm>
        </p:spPr>
        <p:txBody>
          <a:bodyPr>
            <a:normAutofit/>
          </a:bodyPr>
          <a:lstStyle/>
          <a:p>
            <a:pPr algn="ctr"/>
            <a:r>
              <a:rPr lang="fr-FR" sz="2400" dirty="0"/>
              <a:t>Vérification </a:t>
            </a:r>
            <a:r>
              <a:rPr lang="fr-FR" sz="2400" b="1" i="1" dirty="0"/>
              <a:t>préalable</a:t>
            </a:r>
            <a:r>
              <a:rPr lang="fr-FR" sz="2400" dirty="0"/>
              <a:t> à la transcription -&gt; refus en cas de contrariété à </a:t>
            </a:r>
          </a:p>
          <a:p>
            <a:pPr algn="ctr"/>
            <a:r>
              <a:rPr lang="fr-FR" sz="2400" b="1" dirty="0">
                <a:solidFill>
                  <a:srgbClr val="00B0F0"/>
                </a:solidFill>
              </a:rPr>
              <a:t>l’ordre public italien</a:t>
            </a:r>
            <a:endParaRPr lang="fr-FR" sz="2800" dirty="0"/>
          </a:p>
          <a:p>
            <a:pPr algn="ctr"/>
            <a:r>
              <a:rPr lang="fr-FR" sz="2400" dirty="0"/>
              <a:t>= l’ensemble des principes fondamentaux et inaliénables de la Constitution italienne et des Traités </a:t>
            </a:r>
            <a:r>
              <a:rPr lang="fr-FR" sz="2400" u="sng" dirty="0"/>
              <a:t>internationaux</a:t>
            </a:r>
            <a:r>
              <a:rPr lang="fr-FR" sz="2400" dirty="0"/>
              <a:t> </a:t>
            </a:r>
            <a:r>
              <a:rPr lang="fr-FR" sz="2400" b="1" dirty="0"/>
              <a:t>(Cass. SS. UU. n° 16379/2014</a:t>
            </a:r>
            <a:r>
              <a:rPr lang="fr-FR" sz="2400" dirty="0"/>
              <a:t> ):</a:t>
            </a:r>
          </a:p>
          <a:p>
            <a:r>
              <a:rPr lang="fr-FR" sz="2400" dirty="0"/>
              <a:t>- mariage polygamique</a:t>
            </a:r>
          </a:p>
          <a:p>
            <a:r>
              <a:rPr lang="fr-FR" sz="2400" dirty="0"/>
              <a:t>- répudiation</a:t>
            </a:r>
          </a:p>
          <a:p>
            <a:r>
              <a:rPr lang="fr-FR" sz="2400" dirty="0"/>
              <a:t>- conversion religieuse comme condition du mariage</a:t>
            </a:r>
          </a:p>
          <a:p>
            <a:endParaRPr lang="fr-FR" sz="2400" i="1" dirty="0"/>
          </a:p>
          <a:p>
            <a:pPr algn="ctr"/>
            <a:r>
              <a:rPr lang="fr-FR" sz="2400" i="1" dirty="0">
                <a:solidFill>
                  <a:srgbClr val="00B0F0"/>
                </a:solidFill>
              </a:rPr>
              <a:t>Quelle discrétion l’officier a-t-il pour évaluer l’acte étranger ?</a:t>
            </a:r>
          </a:p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30545C-1008-4076-7E62-745EEB9DC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3659569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7B76C6-E75A-800B-E335-F9EF544F7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CONTENTIEUX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ED20D1-CF8D-8499-B671-7962EBDB5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Voie </a:t>
            </a:r>
            <a:r>
              <a:rPr lang="fr-FR" sz="2400" b="1" dirty="0"/>
              <a:t>judiciaire</a:t>
            </a:r>
            <a:r>
              <a:rPr lang="fr-FR" sz="2400" dirty="0"/>
              <a:t> (négation droits subjectifs) : </a:t>
            </a:r>
          </a:p>
          <a:p>
            <a:pPr marL="0" indent="0">
              <a:buNone/>
            </a:pPr>
            <a:r>
              <a:rPr lang="fr-FR" sz="2400" dirty="0"/>
              <a:t>Tribunal ordinaire -&gt; Cour d’appel -&gt; Cour de cassation -&gt; CEDH</a:t>
            </a:r>
          </a:p>
          <a:p>
            <a:pPr marL="0" indent="0">
              <a:buNone/>
            </a:pPr>
            <a:r>
              <a:rPr lang="fr-FR" sz="2400" dirty="0"/>
              <a:t>-&gt; rôle Procureur </a:t>
            </a:r>
            <a:r>
              <a:rPr lang="fr-FR" sz="2400" i="1" dirty="0"/>
              <a:t>pendant</a:t>
            </a:r>
            <a:r>
              <a:rPr lang="fr-FR" sz="2400" dirty="0"/>
              <a:t> le contentieux </a:t>
            </a:r>
          </a:p>
          <a:p>
            <a:pPr marL="0" indent="0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Voie </a:t>
            </a:r>
            <a:r>
              <a:rPr lang="fr-FR" sz="2400" b="1" dirty="0"/>
              <a:t>administrative</a:t>
            </a:r>
            <a:r>
              <a:rPr lang="fr-FR" sz="2400" dirty="0"/>
              <a:t> (acte administratif discrétionnaire):</a:t>
            </a:r>
          </a:p>
          <a:p>
            <a:pPr marL="0" indent="0">
              <a:buNone/>
            </a:pPr>
            <a:r>
              <a:rPr lang="fr-FR" sz="2400" dirty="0"/>
              <a:t>TAR -&gt; Conseil d’État 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EECF4-8390-268D-006C-53D33A88A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1006706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8EA00C-CE23-E8CC-94EE-2FD523716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1"/>
                </a:solidFill>
              </a:rPr>
              <a:t>Les domaines les plus sensibles du contentieux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2FA78D-5AEC-0A5E-3E64-77F6F091D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fr-FR" sz="2400" dirty="0"/>
              <a:t>Transcription d’actes étrangers : actes de naissance avec deux mères / pères; mariage personnes même sexe; gestation pour autrui (GPA)</a:t>
            </a:r>
          </a:p>
          <a:p>
            <a:pPr marL="457200" indent="-457200">
              <a:buFont typeface="+mj-lt"/>
              <a:buAutoNum type="alphaLcParenR"/>
            </a:pPr>
            <a:endParaRPr lang="fr-FR" sz="2400" dirty="0"/>
          </a:p>
          <a:p>
            <a:pPr marL="457200" indent="-457200">
              <a:buFont typeface="+mj-lt"/>
              <a:buAutoNum type="alphaLcParenR"/>
            </a:pPr>
            <a:r>
              <a:rPr lang="fr-FR" sz="2400" dirty="0">
                <a:solidFill>
                  <a:schemeClr val="tx1"/>
                </a:solidFill>
              </a:rPr>
              <a:t>Rectification d’attribution du sexe</a:t>
            </a:r>
          </a:p>
          <a:p>
            <a:pPr marL="457200" indent="-457200">
              <a:buFont typeface="+mj-lt"/>
              <a:buAutoNum type="alphaLcParenR"/>
            </a:pPr>
            <a:endParaRPr lang="fr-FR" sz="24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LcParenR"/>
            </a:pPr>
            <a:r>
              <a:rPr lang="fr-FR" sz="2400" dirty="0">
                <a:solidFill>
                  <a:schemeClr val="tx1"/>
                </a:solidFill>
              </a:rPr>
              <a:t>Reconnaissance de la filiation</a:t>
            </a:r>
          </a:p>
          <a:p>
            <a:pPr marL="457200" indent="-457200">
              <a:buFont typeface="+mj-lt"/>
              <a:buAutoNum type="alphaLcParenR"/>
            </a:pPr>
            <a:endParaRPr lang="fr-FR" sz="24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lphaLcParenR"/>
            </a:pPr>
            <a:r>
              <a:rPr lang="fr-FR" sz="2400" dirty="0">
                <a:solidFill>
                  <a:schemeClr val="tx1"/>
                </a:solidFill>
              </a:rPr>
              <a:t>Actes d’état civil des migrants 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B51EEE-9796-C530-6C55-7CB1F540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1351521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DBBD87-95C2-BB2C-9140-7BF4906C8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0"/>
            <a:ext cx="10058400" cy="1450757"/>
          </a:xfrm>
        </p:spPr>
        <p:txBody>
          <a:bodyPr/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LES COURS EUROPÉENNES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F3BB48-998A-B7D4-2C2B-8D010FA23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67840"/>
            <a:ext cx="10058400" cy="47256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400" dirty="0"/>
              <a:t>Épuisement voies de recours internes -&gt; </a:t>
            </a:r>
            <a:r>
              <a:rPr lang="fr-FR" sz="2400" b="1" u="sng" dirty="0"/>
              <a:t>recours individuel </a:t>
            </a:r>
            <a:r>
              <a:rPr lang="fr-FR" sz="2400" dirty="0"/>
              <a:t>à la Cour européenne des droits de l’homme (</a:t>
            </a:r>
            <a:r>
              <a:rPr lang="fr-FR" sz="2400" b="1" dirty="0">
                <a:solidFill>
                  <a:srgbClr val="00B0F0"/>
                </a:solidFill>
              </a:rPr>
              <a:t>CEDH</a:t>
            </a:r>
            <a:r>
              <a:rPr lang="fr-FR" sz="2400" dirty="0"/>
              <a:t>):</a:t>
            </a:r>
          </a:p>
          <a:p>
            <a:r>
              <a:rPr lang="fr-FR" sz="2400" dirty="0"/>
              <a:t>- </a:t>
            </a:r>
            <a:r>
              <a:rPr lang="fr-FR" sz="2400" b="1" dirty="0"/>
              <a:t>art. 8 </a:t>
            </a:r>
            <a:r>
              <a:rPr lang="fr-FR" sz="2400" dirty="0"/>
              <a:t>(droit à la vie privée et familiale) </a:t>
            </a:r>
          </a:p>
          <a:p>
            <a:r>
              <a:rPr lang="fr-FR" sz="2400" dirty="0"/>
              <a:t>- </a:t>
            </a:r>
            <a:r>
              <a:rPr lang="fr-FR" sz="2400" b="1" dirty="0"/>
              <a:t>art. 14 </a:t>
            </a:r>
            <a:r>
              <a:rPr lang="fr-FR" sz="2400" dirty="0"/>
              <a:t>(interdiction de discrimination)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/>
              <a:t> </a:t>
            </a:r>
            <a:r>
              <a:rPr lang="fr-FR" sz="2400" i="1" dirty="0"/>
              <a:t>mesures générales</a:t>
            </a:r>
          </a:p>
          <a:p>
            <a:pPr>
              <a:buFont typeface="Wingdings" panose="05000000000000000000" pitchFamily="2" charset="2"/>
              <a:buChar char="è"/>
            </a:pPr>
            <a:endParaRPr lang="fr-F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sz="2400" dirty="0"/>
              <a:t> </a:t>
            </a:r>
            <a:r>
              <a:rPr lang="fr-FR" sz="2400" b="1" u="sng" dirty="0"/>
              <a:t>Question préjudicielle </a:t>
            </a:r>
            <a:r>
              <a:rPr lang="fr-FR" sz="2400" dirty="0"/>
              <a:t>du juge national à la Cour de justice de l’Union européenne (</a:t>
            </a:r>
            <a:r>
              <a:rPr lang="fr-FR" sz="2400" b="1" dirty="0">
                <a:solidFill>
                  <a:srgbClr val="00B0F0"/>
                </a:solidFill>
              </a:rPr>
              <a:t>CJUE</a:t>
            </a:r>
            <a:r>
              <a:rPr lang="fr-FR" sz="2400" dirty="0"/>
              <a:t>) : </a:t>
            </a:r>
          </a:p>
          <a:p>
            <a:pPr marL="0" indent="0">
              <a:buNone/>
            </a:pPr>
            <a:r>
              <a:rPr lang="fr-FR" sz="2400" dirty="0"/>
              <a:t>- liberté de circulation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sz="2400" dirty="0"/>
              <a:t>droit UE </a:t>
            </a:r>
            <a:r>
              <a:rPr lang="fr-FR" sz="2400" b="1" dirty="0"/>
              <a:t>&gt;</a:t>
            </a:r>
            <a:r>
              <a:rPr lang="fr-FR" sz="2400" dirty="0"/>
              <a:t> droit national</a:t>
            </a:r>
          </a:p>
          <a:p>
            <a:pPr>
              <a:buFont typeface="Wingdings" panose="05000000000000000000" pitchFamily="2" charset="2"/>
              <a:buChar char="è"/>
            </a:pPr>
            <a:endParaRPr lang="fr-FR" sz="24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7673BB-6939-D49D-F7C6-DC88B3F93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3869577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3A14E-7C3F-BF53-1720-5E13043D30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00B0F0"/>
                </a:solidFill>
              </a:rPr>
              <a:t>RÉFORMES RÉCENTES ET AFFAIRES CLÉS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D8C6B1-B95F-6EE5-651A-8EDC03452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800" dirty="0"/>
              <a:t>Webinaire 25 juin 2026</a:t>
            </a:r>
          </a:p>
        </p:txBody>
      </p:sp>
    </p:spTree>
    <p:extLst>
      <p:ext uri="{BB962C8B-B14F-4D97-AF65-F5344CB8AC3E}">
        <p14:creationId xmlns:p14="http://schemas.microsoft.com/office/powerpoint/2010/main" val="1393812552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2966</TotalTime>
  <Words>941</Words>
  <Application>Microsoft Office PowerPoint</Application>
  <PresentationFormat>Grand écran</PresentationFormat>
  <Paragraphs>130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Wingdings</vt:lpstr>
      <vt:lpstr>Rétrospective</vt:lpstr>
      <vt:lpstr>LE CONTENTIEUX DE L’ÉTAT CIVIL ITALIEN</vt:lpstr>
      <vt:lpstr>L’ÉTAT CIVIL EN ITALIE</vt:lpstr>
      <vt:lpstr>ANSC : la numérisation de l’état civil</vt:lpstr>
      <vt:lpstr>CIRCULATION DES ACTES</vt:lpstr>
      <vt:lpstr>CONTENTIEUX</vt:lpstr>
      <vt:lpstr>CONTENTIEUX</vt:lpstr>
      <vt:lpstr>Les domaines les plus sensibles du contentieux</vt:lpstr>
      <vt:lpstr>LES COURS EUROPÉENNES </vt:lpstr>
      <vt:lpstr>RÉFORMES RÉCENTES ET AFFAIRES CLÉS</vt:lpstr>
      <vt:lpstr>1. LES UNIONS CIVILES </vt:lpstr>
      <vt:lpstr>L’impact de la jurisprudence européenne</vt:lpstr>
      <vt:lpstr>2. LE NOM DE FAMILLE DES ENFANTS</vt:lpstr>
      <vt:lpstr>3. LA GESTATION POUR AUTRUI (GPA)</vt:lpstr>
      <vt:lpstr>Présentation PowerPoint</vt:lpstr>
      <vt:lpstr>4. RÉFORME DE LA CITOYENNETÉ </vt:lpstr>
      <vt:lpstr>REMARQUES FINALES</vt:lpstr>
      <vt:lpstr>MERCI POUR VOTRE ATTENTION   Carlotta Lopresti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Carlotta Lopresti</dc:creator>
  <cp:lastModifiedBy>Secrétariat général Commission internationale de l'état civil</cp:lastModifiedBy>
  <cp:revision>22</cp:revision>
  <dcterms:created xsi:type="dcterms:W3CDTF">2026-06-22T17:00:39Z</dcterms:created>
  <dcterms:modified xsi:type="dcterms:W3CDTF">2026-07-02T08:27:47Z</dcterms:modified>
</cp:coreProperties>
</file>