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83" r:id="rId2"/>
  </p:sldMasterIdLst>
  <p:notesMasterIdLst>
    <p:notesMasterId r:id="rId22"/>
  </p:notesMasterIdLst>
  <p:sldIdLst>
    <p:sldId id="522" r:id="rId3"/>
    <p:sldId id="526" r:id="rId4"/>
    <p:sldId id="527" r:id="rId5"/>
    <p:sldId id="528" r:id="rId6"/>
    <p:sldId id="529" r:id="rId7"/>
    <p:sldId id="531" r:id="rId8"/>
    <p:sldId id="438" r:id="rId9"/>
    <p:sldId id="535" r:id="rId10"/>
    <p:sldId id="302" r:id="rId11"/>
    <p:sldId id="532" r:id="rId12"/>
    <p:sldId id="534" r:id="rId13"/>
    <p:sldId id="265" r:id="rId14"/>
    <p:sldId id="502" r:id="rId15"/>
    <p:sldId id="504" r:id="rId16"/>
    <p:sldId id="507" r:id="rId17"/>
    <p:sldId id="463" r:id="rId18"/>
    <p:sldId id="523" r:id="rId19"/>
    <p:sldId id="271" r:id="rId20"/>
    <p:sldId id="469"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8FF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355" autoAdjust="0"/>
    <p:restoredTop sz="94660"/>
  </p:normalViewPr>
  <p:slideViewPr>
    <p:cSldViewPr snapToGrid="0" showGuides="1">
      <p:cViewPr varScale="1">
        <p:scale>
          <a:sx n="72" d="100"/>
          <a:sy n="72" d="100"/>
        </p:scale>
        <p:origin x="156" y="60"/>
      </p:cViewPr>
      <p:guideLst>
        <p:guide orient="horz" pos="2160"/>
        <p:guide pos="384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3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3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FCE0CC0C-05A6-4F33-9E9F-EF8B2B49B31E}" type="doc">
      <dgm:prSet loTypeId="urn:microsoft.com/office/officeart/2005/8/layout/vList2#32" loCatId="list" qsTypeId="urn:microsoft.com/office/officeart/2005/8/quickstyle/simple3#24" qsCatId="simple" csTypeId="urn:microsoft.com/office/officeart/2005/8/colors/accent1_2#32" csCatId="accent1" phldr="1"/>
      <dgm:spPr/>
      <dgm:t>
        <a:bodyPr/>
        <a:lstStyle/>
        <a:p>
          <a:endParaRPr lang="fr-FR"/>
        </a:p>
      </dgm:t>
    </dgm:pt>
    <dgm:pt modelId="{54F72949-E549-4AF9-A5C9-FB2DA9F81AC6}">
      <dgm:prSet phldr="0" custT="1"/>
      <dgm:spPr/>
      <dgm:t>
        <a:bodyPr vert="horz" wrap="square"/>
        <a:lstStyle/>
        <a:p>
          <a:pPr algn="ctr" rtl="0">
            <a:lnSpc>
              <a:spcPct val="100000"/>
            </a:lnSpc>
            <a:spcBef>
              <a:spcPct val="0"/>
            </a:spcBef>
            <a:spcAft>
              <a:spcPct val="35000"/>
            </a:spcAft>
          </a:pPr>
          <a:r>
            <a:rPr lang="fr-FR" sz="2400" b="1" dirty="0">
              <a:latin typeface="Times New Roman" panose="02020603050405020304" pitchFamily="18" charset="0"/>
              <a:cs typeface="Times New Roman" panose="02020603050405020304" pitchFamily="18" charset="0"/>
            </a:rPr>
            <a:t>LA GESTION DU CONTENTIEUX SUR FOND D’EMPIETEMENT DE COMPETENCES: risques d’empiètement de compétence.</a:t>
          </a:r>
        </a:p>
      </dgm:t>
    </dgm:pt>
    <dgm:pt modelId="{1FFC8898-FEC4-4B57-A64B-2AFB9BCD89D5}" type="parTrans" cxnId="{AA79C960-90C5-49B8-9850-97B2A1D0929E}">
      <dgm:prSet/>
      <dgm:spPr/>
      <dgm:t>
        <a:bodyPr/>
        <a:lstStyle/>
        <a:p>
          <a:endParaRPr lang="fr-FR"/>
        </a:p>
      </dgm:t>
    </dgm:pt>
    <dgm:pt modelId="{7637D65E-A04F-402F-8A45-03DAC46DACC5}" type="sibTrans" cxnId="{AA79C960-90C5-49B8-9850-97B2A1D0929E}">
      <dgm:prSet/>
      <dgm:spPr/>
      <dgm:t>
        <a:bodyPr/>
        <a:lstStyle/>
        <a:p>
          <a:endParaRPr lang="fr-FR"/>
        </a:p>
      </dgm:t>
    </dgm:pt>
    <dgm:pt modelId="{2322DAE6-AD27-488B-8FAD-79082B45D64A}" type="pres">
      <dgm:prSet presAssocID="{FCE0CC0C-05A6-4F33-9E9F-EF8B2B49B31E}" presName="linear" presStyleCnt="0">
        <dgm:presLayoutVars>
          <dgm:animLvl val="lvl"/>
          <dgm:resizeHandles val="exact"/>
        </dgm:presLayoutVars>
      </dgm:prSet>
      <dgm:spPr/>
    </dgm:pt>
    <dgm:pt modelId="{7849B1AB-B424-4C0C-9716-7E8124C94C54}" type="pres">
      <dgm:prSet presAssocID="{54F72949-E549-4AF9-A5C9-FB2DA9F81AC6}" presName="parentText" presStyleLbl="node1" presStyleIdx="0" presStyleCnt="1" custScaleY="269422" custLinFactNeighborX="-7591" custLinFactNeighborY="-84038">
        <dgm:presLayoutVars>
          <dgm:chMax val="0"/>
          <dgm:bulletEnabled val="1"/>
        </dgm:presLayoutVars>
      </dgm:prSet>
      <dgm:spPr/>
    </dgm:pt>
  </dgm:ptLst>
  <dgm:cxnLst>
    <dgm:cxn modelId="{63247521-E34F-4332-BE83-1394BA4EE4AE}" type="presOf" srcId="{FCE0CC0C-05A6-4F33-9E9F-EF8B2B49B31E}" destId="{2322DAE6-AD27-488B-8FAD-79082B45D64A}" srcOrd="0" destOrd="0" presId="urn:microsoft.com/office/officeart/2005/8/layout/vList2#32"/>
    <dgm:cxn modelId="{AA79C960-90C5-49B8-9850-97B2A1D0929E}" srcId="{FCE0CC0C-05A6-4F33-9E9F-EF8B2B49B31E}" destId="{54F72949-E549-4AF9-A5C9-FB2DA9F81AC6}" srcOrd="0" destOrd="0" parTransId="{1FFC8898-FEC4-4B57-A64B-2AFB9BCD89D5}" sibTransId="{7637D65E-A04F-402F-8A45-03DAC46DACC5}"/>
    <dgm:cxn modelId="{ED534786-A75B-45CE-8531-E6172637DCBC}" type="presOf" srcId="{54F72949-E549-4AF9-A5C9-FB2DA9F81AC6}" destId="{7849B1AB-B424-4C0C-9716-7E8124C94C54}" srcOrd="0" destOrd="0" presId="urn:microsoft.com/office/officeart/2005/8/layout/vList2#32"/>
    <dgm:cxn modelId="{D46F4934-D78D-4FFD-8F9C-4017C13A98F7}" type="presParOf" srcId="{2322DAE6-AD27-488B-8FAD-79082B45D64A}" destId="{7849B1AB-B424-4C0C-9716-7E8124C94C54}" srcOrd="0" destOrd="0" presId="urn:microsoft.com/office/officeart/2005/8/layout/vList2#3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E0CC0C-05A6-4F33-9E9F-EF8B2B49B31E}" type="doc">
      <dgm:prSet loTypeId="urn:microsoft.com/office/officeart/2005/8/layout/vList2#32" loCatId="list" qsTypeId="urn:microsoft.com/office/officeart/2005/8/quickstyle/simple3#24" qsCatId="simple" csTypeId="urn:microsoft.com/office/officeart/2005/8/colors/accent1_2#32" csCatId="accent1" phldr="1"/>
      <dgm:spPr/>
      <dgm:t>
        <a:bodyPr/>
        <a:lstStyle/>
        <a:p>
          <a:endParaRPr lang="fr-FR"/>
        </a:p>
      </dgm:t>
    </dgm:pt>
    <dgm:pt modelId="{54F72949-E549-4AF9-A5C9-FB2DA9F81AC6}">
      <dgm:prSet phldr="0" custT="1"/>
      <dgm:spPr/>
      <dgm:t>
        <a:bodyPr vert="horz" wrap="square"/>
        <a:lstStyle/>
        <a:p>
          <a:pPr algn="ctr" rtl="0">
            <a:lnSpc>
              <a:spcPct val="100000"/>
            </a:lnSpc>
            <a:spcBef>
              <a:spcPct val="0"/>
            </a:spcBef>
            <a:spcAft>
              <a:spcPct val="35000"/>
            </a:spcAft>
          </a:pPr>
          <a:r>
            <a:rPr lang="fr-FR" sz="2400" b="1" dirty="0">
              <a:latin typeface="Times New Roman" panose="02020603050405020304" pitchFamily="18" charset="0"/>
              <a:cs typeface="Times New Roman" panose="02020603050405020304" pitchFamily="18" charset="0"/>
            </a:rPr>
            <a:t>Récapitulatif du contentieux de l’état civil au Bénin</a:t>
          </a:r>
        </a:p>
      </dgm:t>
    </dgm:pt>
    <dgm:pt modelId="{1FFC8898-FEC4-4B57-A64B-2AFB9BCD89D5}" type="parTrans" cxnId="{AA79C960-90C5-49B8-9850-97B2A1D0929E}">
      <dgm:prSet/>
      <dgm:spPr/>
      <dgm:t>
        <a:bodyPr/>
        <a:lstStyle/>
        <a:p>
          <a:pPr algn="ctr"/>
          <a:endParaRPr lang="fr-FR"/>
        </a:p>
      </dgm:t>
    </dgm:pt>
    <dgm:pt modelId="{7637D65E-A04F-402F-8A45-03DAC46DACC5}" type="sibTrans" cxnId="{AA79C960-90C5-49B8-9850-97B2A1D0929E}">
      <dgm:prSet/>
      <dgm:spPr/>
      <dgm:t>
        <a:bodyPr/>
        <a:lstStyle/>
        <a:p>
          <a:pPr algn="ctr"/>
          <a:endParaRPr lang="fr-FR"/>
        </a:p>
      </dgm:t>
    </dgm:pt>
    <dgm:pt modelId="{2322DAE6-AD27-488B-8FAD-79082B45D64A}" type="pres">
      <dgm:prSet presAssocID="{FCE0CC0C-05A6-4F33-9E9F-EF8B2B49B31E}" presName="linear" presStyleCnt="0">
        <dgm:presLayoutVars>
          <dgm:animLvl val="lvl"/>
          <dgm:resizeHandles val="exact"/>
        </dgm:presLayoutVars>
      </dgm:prSet>
      <dgm:spPr/>
    </dgm:pt>
    <dgm:pt modelId="{7849B1AB-B424-4C0C-9716-7E8124C94C54}" type="pres">
      <dgm:prSet presAssocID="{54F72949-E549-4AF9-A5C9-FB2DA9F81AC6}" presName="parentText" presStyleLbl="node1" presStyleIdx="0" presStyleCnt="1" custScaleY="269422" custLinFactNeighborX="-1543" custLinFactNeighborY="-19947">
        <dgm:presLayoutVars>
          <dgm:chMax val="0"/>
          <dgm:bulletEnabled val="1"/>
        </dgm:presLayoutVars>
      </dgm:prSet>
      <dgm:spPr/>
    </dgm:pt>
  </dgm:ptLst>
  <dgm:cxnLst>
    <dgm:cxn modelId="{2BC15D09-C6FE-42CE-8D9E-ED65D98A4DF5}" type="presOf" srcId="{FCE0CC0C-05A6-4F33-9E9F-EF8B2B49B31E}" destId="{2322DAE6-AD27-488B-8FAD-79082B45D64A}" srcOrd="0" destOrd="0" presId="urn:microsoft.com/office/officeart/2005/8/layout/vList2#32"/>
    <dgm:cxn modelId="{AA79C960-90C5-49B8-9850-97B2A1D0929E}" srcId="{FCE0CC0C-05A6-4F33-9E9F-EF8B2B49B31E}" destId="{54F72949-E549-4AF9-A5C9-FB2DA9F81AC6}" srcOrd="0" destOrd="0" parTransId="{1FFC8898-FEC4-4B57-A64B-2AFB9BCD89D5}" sibTransId="{7637D65E-A04F-402F-8A45-03DAC46DACC5}"/>
    <dgm:cxn modelId="{E26D25A5-F702-448A-BB01-5B6F77FB4712}" type="presOf" srcId="{54F72949-E549-4AF9-A5C9-FB2DA9F81AC6}" destId="{7849B1AB-B424-4C0C-9716-7E8124C94C54}" srcOrd="0" destOrd="0" presId="urn:microsoft.com/office/officeart/2005/8/layout/vList2#32"/>
    <dgm:cxn modelId="{62FD7A54-31A4-47B9-98A0-C3782D2CC18A}" type="presParOf" srcId="{2322DAE6-AD27-488B-8FAD-79082B45D64A}" destId="{7849B1AB-B424-4C0C-9716-7E8124C94C54}" srcOrd="0" destOrd="0" presId="urn:microsoft.com/office/officeart/2005/8/layout/vList2#3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49B1AB-B424-4C0C-9716-7E8124C94C54}">
      <dsp:nvSpPr>
        <dsp:cNvPr id="0" name=""/>
        <dsp:cNvSpPr/>
      </dsp:nvSpPr>
      <dsp:spPr>
        <a:xfrm>
          <a:off x="0" y="0"/>
          <a:ext cx="10522123" cy="77154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100000"/>
            </a:lnSpc>
            <a:spcBef>
              <a:spcPct val="0"/>
            </a:spcBef>
            <a:spcAft>
              <a:spcPct val="35000"/>
            </a:spcAft>
            <a:buNone/>
          </a:pPr>
          <a:r>
            <a:rPr lang="fr-FR" sz="2400" b="1" kern="1200" dirty="0">
              <a:latin typeface="Times New Roman" panose="02020603050405020304" pitchFamily="18" charset="0"/>
              <a:cs typeface="Times New Roman" panose="02020603050405020304" pitchFamily="18" charset="0"/>
            </a:rPr>
            <a:t>LA GESTION DU CONTENTIEUX SUR FOND D’EMPIETEMENT DE COMPETENCES: risques d’empiètement de compétence.</a:t>
          </a:r>
        </a:p>
      </dsp:txBody>
      <dsp:txXfrm>
        <a:off x="37664" y="37664"/>
        <a:ext cx="10446795" cy="6962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49B1AB-B424-4C0C-9716-7E8124C94C54}">
      <dsp:nvSpPr>
        <dsp:cNvPr id="0" name=""/>
        <dsp:cNvSpPr/>
      </dsp:nvSpPr>
      <dsp:spPr>
        <a:xfrm>
          <a:off x="0" y="0"/>
          <a:ext cx="10522123" cy="631045"/>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rtl="0">
            <a:lnSpc>
              <a:spcPct val="100000"/>
            </a:lnSpc>
            <a:spcBef>
              <a:spcPct val="0"/>
            </a:spcBef>
            <a:spcAft>
              <a:spcPct val="35000"/>
            </a:spcAft>
            <a:buNone/>
          </a:pPr>
          <a:r>
            <a:rPr lang="fr-FR" sz="2400" b="1" kern="1200" dirty="0">
              <a:latin typeface="Times New Roman" panose="02020603050405020304" pitchFamily="18" charset="0"/>
              <a:cs typeface="Times New Roman" panose="02020603050405020304" pitchFamily="18" charset="0"/>
            </a:rPr>
            <a:t>Récapitulatif du contentieux de l’état civil au Bénin</a:t>
          </a:r>
        </a:p>
      </dsp:txBody>
      <dsp:txXfrm>
        <a:off x="30805" y="30805"/>
        <a:ext cx="10460513" cy="569435"/>
      </dsp:txXfrm>
    </dsp:sp>
  </dsp:spTree>
</dsp:drawing>
</file>

<file path=ppt/diagrams/layout1.xml><?xml version="1.0" encoding="utf-8"?>
<dgm:layoutDef xmlns:dgm="http://schemas.openxmlformats.org/drawingml/2006/diagram" xmlns:a="http://schemas.openxmlformats.org/drawingml/2006/main" uniqueId="urn:microsoft.com/office/officeart/2005/8/layout/vList2#3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3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24">
  <dgm:title val=""/>
  <dgm:desc val=""/>
  <dgm:catLst>
    <dgm:cat type="simple" pri="10300"/>
  </dgm:catLst>
  <dgm:scene3d>
    <a:camera prst="orthographicFront"/>
    <a:lightRig rig="threePt" dir="t"/>
  </dgm:scene3d>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24">
  <dgm:title val=""/>
  <dgm:desc val=""/>
  <dgm:catLst>
    <dgm:cat type="simple" pri="10300"/>
  </dgm:catLst>
  <dgm:scene3d>
    <a:camera prst="orthographicFront"/>
    <a:lightRig rig="threePt" dir="t"/>
  </dgm:scene3d>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B480D-F06C-43F7-A4AF-D86ADDC3F5FF}" type="datetimeFigureOut">
              <a:rPr lang="fr-FR" smtClean="0"/>
              <a:t>03/07/2026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14EE6D-0175-4383-8C94-9585C40E59D7}" type="slidenum">
              <a:rPr lang="fr-FR" smtClean="0"/>
              <a:t>‹N°›</a:t>
            </a:fld>
            <a:endParaRPr lang="fr-FR"/>
          </a:p>
        </p:txBody>
      </p:sp>
    </p:spTree>
    <p:extLst>
      <p:ext uri="{BB962C8B-B14F-4D97-AF65-F5344CB8AC3E}">
        <p14:creationId xmlns:p14="http://schemas.microsoft.com/office/powerpoint/2010/main" val="1350490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914EE6D-0175-4383-8C94-9585C40E59D7}" type="slidenum">
              <a:rPr lang="fr-FR" smtClean="0">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2225375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33ED4BFC-3CAF-2C42-8E41-870E12C462CD}" type="slidenum">
              <a:rPr lang="fr-FR" smtClean="0">
                <a:solidFill>
                  <a:prstClr val="black"/>
                </a:solidFill>
                <a:latin typeface="Aptos"/>
              </a:rPr>
              <a:pPr/>
              <a:t>2</a:t>
            </a:fld>
            <a:endParaRPr lang="fr-FR">
              <a:solidFill>
                <a:prstClr val="black"/>
              </a:solidFill>
              <a:latin typeface="Aptos"/>
            </a:endParaRPr>
          </a:p>
        </p:txBody>
      </p:sp>
    </p:spTree>
    <p:extLst>
      <p:ext uri="{BB962C8B-B14F-4D97-AF65-F5344CB8AC3E}">
        <p14:creationId xmlns:p14="http://schemas.microsoft.com/office/powerpoint/2010/main" val="4280687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a:p>
        </p:txBody>
      </p:sp>
      <p:sp>
        <p:nvSpPr>
          <p:cNvPr id="4" name="Espace réservé du numéro de diapositive 3"/>
          <p:cNvSpPr>
            <a:spLocks noGrp="1"/>
          </p:cNvSpPr>
          <p:nvPr>
            <p:ph type="sldNum" sz="quarter" idx="5"/>
          </p:nvPr>
        </p:nvSpPr>
        <p:spPr/>
        <p:txBody>
          <a:bodyPr/>
          <a:lstStyle/>
          <a:p>
            <a:fld id="{33ED4BFC-3CAF-2C42-8E41-870E12C462CD}" type="slidenum">
              <a:rPr lang="fr-FR" smtClean="0">
                <a:solidFill>
                  <a:prstClr val="black"/>
                </a:solidFill>
                <a:latin typeface="Aptos"/>
              </a:rPr>
              <a:pPr/>
              <a:t>3</a:t>
            </a:fld>
            <a:endParaRPr lang="fr-FR">
              <a:solidFill>
                <a:prstClr val="black"/>
              </a:solidFill>
              <a:latin typeface="Aptos"/>
            </a:endParaRPr>
          </a:p>
        </p:txBody>
      </p:sp>
    </p:spTree>
    <p:extLst>
      <p:ext uri="{BB962C8B-B14F-4D97-AF65-F5344CB8AC3E}">
        <p14:creationId xmlns:p14="http://schemas.microsoft.com/office/powerpoint/2010/main" val="2241714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404813" y="1230313"/>
            <a:ext cx="5895975" cy="3317875"/>
          </a:xfrm>
          <a:prstGeom prst="rect">
            <a:avLst/>
          </a:prstGeom>
          <a:noFill/>
          <a:ln w="12700">
            <a:solidFill>
              <a:prstClr val="black"/>
            </a:solidFill>
          </a:ln>
        </p:spPr>
      </p:sp>
      <p:sp>
        <p:nvSpPr>
          <p:cNvPr id="3" name="Espace réservé des notes 2"/>
          <p:cNvSpPr>
            <a:spLocks noGrp="1"/>
          </p:cNvSpPr>
          <p:nvPr>
            <p:ph type="body" idx="1"/>
          </p:nvPr>
        </p:nvSpPr>
        <p:spPr/>
        <p:txBody>
          <a:bodyPr/>
          <a:lstStyle/>
          <a:p>
            <a:pPr algn="l" rtl="0"/>
            <a:endParaRPr lang="fr-FR" dirty="0"/>
          </a:p>
        </p:txBody>
      </p:sp>
      <p:sp>
        <p:nvSpPr>
          <p:cNvPr id="4" name="Espace réservé du numéro de diapositive 3"/>
          <p:cNvSpPr>
            <a:spLocks noGrp="1"/>
          </p:cNvSpPr>
          <p:nvPr>
            <p:ph type="sldNum" sz="quarter" idx="5"/>
          </p:nvPr>
        </p:nvSpPr>
        <p:spPr/>
        <p:txBody>
          <a:bodyPr/>
          <a:lstStyle/>
          <a:p>
            <a:pPr marL="0" marR="0" lvl="0" indent="0" algn="l" defTabSz="904342" rtl="0" eaLnBrk="1" fontAlgn="auto" latinLnBrk="0" hangingPunct="1">
              <a:lnSpc>
                <a:spcPct val="100000"/>
              </a:lnSpc>
              <a:spcBef>
                <a:spcPts val="0"/>
              </a:spcBef>
              <a:spcAft>
                <a:spcPts val="0"/>
              </a:spcAft>
              <a:buClrTx/>
              <a:buSzTx/>
              <a:buFontTx/>
              <a:buNone/>
              <a:tabLst/>
              <a:defRPr/>
            </a:pPr>
            <a:fld id="{ED67F66F-9509-49D6-92F5-4477BE4712F5}" type="slidenum">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04342" rtl="0" eaLnBrk="1" fontAlgn="auto" latinLnBrk="0" hangingPunct="1">
                <a:lnSpc>
                  <a:spcPct val="100000"/>
                </a:lnSpc>
                <a:spcBef>
                  <a:spcPts val="0"/>
                </a:spcBef>
                <a:spcAft>
                  <a:spcPts val="0"/>
                </a:spcAft>
                <a:buClrTx/>
                <a:buSzTx/>
                <a:buFontTx/>
                <a:buNone/>
                <a:tabLst/>
                <a:defRPr/>
              </a:pPr>
              <a:t>12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0358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A8A54-3927-0AA0-8C4C-F54D59BB063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AAF2D85-AC2D-52FD-6CEB-E4B538E6F4EF}"/>
              </a:ext>
            </a:extLst>
          </p:cNvPr>
          <p:cNvSpPr>
            <a:spLocks noGrp="1" noRot="1" noChangeAspect="1"/>
          </p:cNvSpPr>
          <p:nvPr>
            <p:ph type="sldImg"/>
          </p:nvPr>
        </p:nvSpPr>
        <p:spPr>
          <a:xfrm>
            <a:off x="404813" y="1230313"/>
            <a:ext cx="5895975" cy="3317875"/>
          </a:xfrm>
          <a:prstGeom prst="rect">
            <a:avLst/>
          </a:prstGeom>
          <a:noFill/>
          <a:ln w="12700">
            <a:solidFill>
              <a:prstClr val="black"/>
            </a:solidFill>
          </a:ln>
        </p:spPr>
      </p:sp>
      <p:sp>
        <p:nvSpPr>
          <p:cNvPr id="3" name="Espace réservé des notes 2">
            <a:extLst>
              <a:ext uri="{FF2B5EF4-FFF2-40B4-BE49-F238E27FC236}">
                <a16:creationId xmlns:a16="http://schemas.microsoft.com/office/drawing/2014/main" id="{05D09B91-A547-F494-588A-BE1508CB2B42}"/>
              </a:ext>
            </a:extLst>
          </p:cNvPr>
          <p:cNvSpPr>
            <a:spLocks noGrp="1"/>
          </p:cNvSpPr>
          <p:nvPr>
            <p:ph type="body" idx="1"/>
          </p:nvPr>
        </p:nvSpPr>
        <p:spPr/>
        <p:txBody>
          <a:bodyPr/>
          <a:lstStyle/>
          <a:p>
            <a:pPr algn="l" rtl="0"/>
            <a:endParaRPr lang="fr-FR" dirty="0"/>
          </a:p>
        </p:txBody>
      </p:sp>
      <p:sp>
        <p:nvSpPr>
          <p:cNvPr id="4" name="Espace réservé du numéro de diapositive 3">
            <a:extLst>
              <a:ext uri="{FF2B5EF4-FFF2-40B4-BE49-F238E27FC236}">
                <a16:creationId xmlns:a16="http://schemas.microsoft.com/office/drawing/2014/main" id="{EDB8A019-8967-4537-9E2E-221DC7F953D9}"/>
              </a:ext>
            </a:extLst>
          </p:cNvPr>
          <p:cNvSpPr>
            <a:spLocks noGrp="1"/>
          </p:cNvSpPr>
          <p:nvPr>
            <p:ph type="sldNum" sz="quarter" idx="5"/>
          </p:nvPr>
        </p:nvSpPr>
        <p:spPr/>
        <p:txBody>
          <a:bodyPr/>
          <a:lstStyle/>
          <a:p>
            <a:pPr marL="0" marR="0" lvl="0" indent="0" algn="l" defTabSz="904342" rtl="0" eaLnBrk="1" fontAlgn="auto" latinLnBrk="0" hangingPunct="1">
              <a:lnSpc>
                <a:spcPct val="100000"/>
              </a:lnSpc>
              <a:spcBef>
                <a:spcPts val="0"/>
              </a:spcBef>
              <a:spcAft>
                <a:spcPts val="0"/>
              </a:spcAft>
              <a:buClrTx/>
              <a:buSzTx/>
              <a:buFontTx/>
              <a:buNone/>
              <a:tabLst/>
              <a:defRPr/>
            </a:pPr>
            <a:fld id="{ED67F66F-9509-49D6-92F5-4477BE4712F5}" type="slidenum">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04342" rtl="0" eaLnBrk="1" fontAlgn="auto" latinLnBrk="0" hangingPunct="1">
                <a:lnSpc>
                  <a:spcPct val="100000"/>
                </a:lnSpc>
                <a:spcBef>
                  <a:spcPts val="0"/>
                </a:spcBef>
                <a:spcAft>
                  <a:spcPts val="0"/>
                </a:spcAft>
                <a:buClrTx/>
                <a:buSzTx/>
                <a:buFontTx/>
                <a:buNone/>
                <a:tabLst/>
                <a:defRPr/>
              </a:pPr>
              <a:t>13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6356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A4B1B-E706-F0FB-C62A-7C92A459DEE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02E6402-FCC1-D6F6-279D-F2CE63A812E5}"/>
              </a:ext>
            </a:extLst>
          </p:cNvPr>
          <p:cNvSpPr>
            <a:spLocks noGrp="1" noRot="1" noChangeAspect="1"/>
          </p:cNvSpPr>
          <p:nvPr>
            <p:ph type="sldImg"/>
          </p:nvPr>
        </p:nvSpPr>
        <p:spPr>
          <a:xfrm>
            <a:off x="404813" y="1230313"/>
            <a:ext cx="5895975" cy="3317875"/>
          </a:xfrm>
          <a:prstGeom prst="rect">
            <a:avLst/>
          </a:prstGeom>
          <a:noFill/>
          <a:ln w="12700">
            <a:solidFill>
              <a:prstClr val="black"/>
            </a:solidFill>
          </a:ln>
        </p:spPr>
      </p:sp>
      <p:sp>
        <p:nvSpPr>
          <p:cNvPr id="3" name="Espace réservé des notes 2">
            <a:extLst>
              <a:ext uri="{FF2B5EF4-FFF2-40B4-BE49-F238E27FC236}">
                <a16:creationId xmlns:a16="http://schemas.microsoft.com/office/drawing/2014/main" id="{6F639B32-748D-D0B0-8EA2-FE30A26236A4}"/>
              </a:ext>
            </a:extLst>
          </p:cNvPr>
          <p:cNvSpPr>
            <a:spLocks noGrp="1"/>
          </p:cNvSpPr>
          <p:nvPr>
            <p:ph type="body" idx="1"/>
          </p:nvPr>
        </p:nvSpPr>
        <p:spPr/>
        <p:txBody>
          <a:bodyPr/>
          <a:lstStyle/>
          <a:p>
            <a:pPr algn="l" rtl="0"/>
            <a:endParaRPr lang="fr-FR" dirty="0"/>
          </a:p>
        </p:txBody>
      </p:sp>
      <p:sp>
        <p:nvSpPr>
          <p:cNvPr id="4" name="Espace réservé du numéro de diapositive 3">
            <a:extLst>
              <a:ext uri="{FF2B5EF4-FFF2-40B4-BE49-F238E27FC236}">
                <a16:creationId xmlns:a16="http://schemas.microsoft.com/office/drawing/2014/main" id="{A376E174-98DB-3F59-8D78-CB4762BB153E}"/>
              </a:ext>
            </a:extLst>
          </p:cNvPr>
          <p:cNvSpPr>
            <a:spLocks noGrp="1"/>
          </p:cNvSpPr>
          <p:nvPr>
            <p:ph type="sldNum" sz="quarter" idx="5"/>
          </p:nvPr>
        </p:nvSpPr>
        <p:spPr/>
        <p:txBody>
          <a:bodyPr/>
          <a:lstStyle/>
          <a:p>
            <a:pPr marL="0" marR="0" lvl="0" indent="0" algn="l" defTabSz="904342" rtl="0" eaLnBrk="1" fontAlgn="auto" latinLnBrk="0" hangingPunct="1">
              <a:lnSpc>
                <a:spcPct val="100000"/>
              </a:lnSpc>
              <a:spcBef>
                <a:spcPts val="0"/>
              </a:spcBef>
              <a:spcAft>
                <a:spcPts val="0"/>
              </a:spcAft>
              <a:buClrTx/>
              <a:buSzTx/>
              <a:buFontTx/>
              <a:buNone/>
              <a:tabLst/>
              <a:defRPr/>
            </a:pPr>
            <a:fld id="{ED67F66F-9509-49D6-92F5-4477BE4712F5}" type="slidenum">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04342" rtl="0" eaLnBrk="1" fontAlgn="auto" latinLnBrk="0" hangingPunct="1">
                <a:lnSpc>
                  <a:spcPct val="100000"/>
                </a:lnSpc>
                <a:spcBef>
                  <a:spcPts val="0"/>
                </a:spcBef>
                <a:spcAft>
                  <a:spcPts val="0"/>
                </a:spcAft>
                <a:buClrTx/>
                <a:buSzTx/>
                <a:buFontTx/>
                <a:buNone/>
                <a:tabLst/>
                <a:defRPr/>
              </a:pPr>
              <a:t>14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8892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EA193-AAF3-ADE9-F848-2B970FE0009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88839BB-83F2-A993-D783-3131DD9B1070}"/>
              </a:ext>
            </a:extLst>
          </p:cNvPr>
          <p:cNvSpPr>
            <a:spLocks noGrp="1" noRot="1" noChangeAspect="1"/>
          </p:cNvSpPr>
          <p:nvPr>
            <p:ph type="sldImg"/>
          </p:nvPr>
        </p:nvSpPr>
        <p:spPr>
          <a:xfrm>
            <a:off x="404813" y="1230313"/>
            <a:ext cx="5895975" cy="3317875"/>
          </a:xfrm>
          <a:prstGeom prst="rect">
            <a:avLst/>
          </a:prstGeom>
          <a:noFill/>
          <a:ln w="12700">
            <a:solidFill>
              <a:prstClr val="black"/>
            </a:solidFill>
          </a:ln>
        </p:spPr>
      </p:sp>
      <p:sp>
        <p:nvSpPr>
          <p:cNvPr id="3" name="Espace réservé des notes 2">
            <a:extLst>
              <a:ext uri="{FF2B5EF4-FFF2-40B4-BE49-F238E27FC236}">
                <a16:creationId xmlns:a16="http://schemas.microsoft.com/office/drawing/2014/main" id="{F2880F5B-5523-1109-342B-7580ED9244D9}"/>
              </a:ext>
            </a:extLst>
          </p:cNvPr>
          <p:cNvSpPr>
            <a:spLocks noGrp="1"/>
          </p:cNvSpPr>
          <p:nvPr>
            <p:ph type="body" idx="1"/>
          </p:nvPr>
        </p:nvSpPr>
        <p:spPr/>
        <p:txBody>
          <a:bodyPr/>
          <a:lstStyle/>
          <a:p>
            <a:pPr algn="l" rtl="0"/>
            <a:endParaRPr lang="fr-FR"/>
          </a:p>
        </p:txBody>
      </p:sp>
      <p:sp>
        <p:nvSpPr>
          <p:cNvPr id="4" name="Espace réservé du numéro de diapositive 3">
            <a:extLst>
              <a:ext uri="{FF2B5EF4-FFF2-40B4-BE49-F238E27FC236}">
                <a16:creationId xmlns:a16="http://schemas.microsoft.com/office/drawing/2014/main" id="{96A084B7-E1D6-DA89-B6E1-6B40DE72ECC1}"/>
              </a:ext>
            </a:extLst>
          </p:cNvPr>
          <p:cNvSpPr>
            <a:spLocks noGrp="1"/>
          </p:cNvSpPr>
          <p:nvPr>
            <p:ph type="sldNum" sz="quarter" idx="5"/>
          </p:nvPr>
        </p:nvSpPr>
        <p:spPr/>
        <p:txBody>
          <a:bodyPr/>
          <a:lstStyle/>
          <a:p>
            <a:pPr marL="0" marR="0" lvl="0" indent="0" algn="l" defTabSz="904342" rtl="0" eaLnBrk="1" fontAlgn="auto" latinLnBrk="0" hangingPunct="1">
              <a:lnSpc>
                <a:spcPct val="100000"/>
              </a:lnSpc>
              <a:spcBef>
                <a:spcPts val="0"/>
              </a:spcBef>
              <a:spcAft>
                <a:spcPts val="0"/>
              </a:spcAft>
              <a:buClrTx/>
              <a:buSzTx/>
              <a:buFontTx/>
              <a:buNone/>
              <a:tabLst/>
              <a:defRPr/>
            </a:pPr>
            <a:fld id="{ED67F66F-9509-49D6-92F5-4477BE4712F5}" type="slidenum">
              <a:rPr kumimoji="0" 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l" defTabSz="904342"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8581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914EE6D-0175-4383-8C94-9585C40E59D7}" type="slidenum">
              <a:rPr lang="fr-FR" smtClean="0">
                <a:solidFill>
                  <a:prstClr val="black"/>
                </a:solidFill>
              </a:rPr>
              <a:pPr/>
              <a:t>16</a:t>
            </a:fld>
            <a:endParaRPr lang="fr-FR">
              <a:solidFill>
                <a:prstClr val="black"/>
              </a:solidFill>
            </a:endParaRPr>
          </a:p>
        </p:txBody>
      </p:sp>
    </p:spTree>
    <p:extLst>
      <p:ext uri="{BB962C8B-B14F-4D97-AF65-F5344CB8AC3E}">
        <p14:creationId xmlns:p14="http://schemas.microsoft.com/office/powerpoint/2010/main" val="1328124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914EE6D-0175-4383-8C94-9585C40E59D7}" type="slidenum">
              <a:rPr lang="fr-FR" smtClean="0">
                <a:solidFill>
                  <a:prstClr val="black"/>
                </a:solidFill>
              </a:rPr>
              <a:pPr/>
              <a:t>17</a:t>
            </a:fld>
            <a:endParaRPr lang="fr-FR">
              <a:solidFill>
                <a:prstClr val="black"/>
              </a:solidFill>
            </a:endParaRPr>
          </a:p>
        </p:txBody>
      </p:sp>
    </p:spTree>
    <p:extLst>
      <p:ext uri="{BB962C8B-B14F-4D97-AF65-F5344CB8AC3E}">
        <p14:creationId xmlns:p14="http://schemas.microsoft.com/office/powerpoint/2010/main" val="487197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fr-FR"/>
              <a:t>Modifiez le style du titre</a:t>
            </a:r>
            <a:endParaRPr lang="en-US" dirty="0"/>
          </a:p>
        </p:txBody>
      </p:sp>
      <p:sp>
        <p:nvSpPr>
          <p:cNvPr id="3" name="Subtitle 2"/>
          <p:cNvSpPr>
            <a:spLocks noGrp="1"/>
          </p:cNvSpPr>
          <p:nvPr>
            <p:ph type="subTitle" idx="1" hasCustomPrompt="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98A545E9-7A57-4F9C-A1DF-A773E41724F7}" type="datetime1">
              <a:rPr lang="fr-FR" smtClean="0"/>
              <a:t>03/07/2026</a:t>
            </a:fld>
            <a:endParaRPr lang="fr-F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fr-F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51EEB69-646D-48CA-9E29-1E242A51041D}"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Vertical Text Placeholder 2"/>
          <p:cNvSpPr>
            <a:spLocks noGrp="1"/>
          </p:cNvSpPr>
          <p:nvPr>
            <p:ph type="body" orient="vert" idx="1" hasCustomPrompt="1"/>
          </p:nvPr>
        </p:nvSpPr>
        <p:spPr/>
        <p:txBody>
          <a:bodyPr vert="eaVert" anchor="t"/>
          <a:lstStyle>
            <a:lvl1pPr algn="l">
              <a:defRPr/>
            </a:lvl1pPr>
            <a:lvl2pPr algn="l">
              <a:defRPr/>
            </a:lvl2pPr>
            <a:lvl3pPr algn="l">
              <a:defRPr/>
            </a:lvl3pPr>
            <a:lvl4pPr algn="l">
              <a:defRPr/>
            </a:lvl4pPr>
            <a:lvl5pPr algn="l">
              <a:defRPr/>
            </a:lvl5pPr>
          </a:lstStyle>
          <a:p>
            <a:pPr lvl="0"/>
            <a:r>
              <a:rPr lang="fr-FR"/>
              <a:t>Modifiez les styles du texte du masque</a:t>
            </a:r>
          </a:p>
        </p:txBody>
      </p:sp>
      <p:sp>
        <p:nvSpPr>
          <p:cNvPr id="4" name="Date Placeholder 3"/>
          <p:cNvSpPr>
            <a:spLocks noGrp="1"/>
          </p:cNvSpPr>
          <p:nvPr>
            <p:ph type="dt" sz="half" idx="10"/>
          </p:nvPr>
        </p:nvSpPr>
        <p:spPr/>
        <p:txBody>
          <a:bodyPr/>
          <a:lstStyle/>
          <a:p>
            <a:fld id="{48102E69-F77F-42C1-B421-B1D8B0F8D5F2}" type="datetime1">
              <a:rPr lang="fr-FR" smtClean="0"/>
              <a:t>03/07/2026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51EEB69-646D-48CA-9E29-1E242A51041D}"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fr-FR"/>
              <a:t>Modifiez le style du titre</a:t>
            </a:r>
            <a:endParaRPr lang="en-US" dirty="0"/>
          </a:p>
        </p:txBody>
      </p:sp>
      <p:sp>
        <p:nvSpPr>
          <p:cNvPr id="3" name="Vertical Text Placeholder 2"/>
          <p:cNvSpPr>
            <a:spLocks noGrp="1"/>
          </p:cNvSpPr>
          <p:nvPr>
            <p:ph type="body" orient="vert" idx="1" hasCustomPrompt="1"/>
          </p:nvPr>
        </p:nvSpPr>
        <p:spPr>
          <a:xfrm>
            <a:off x="774923" y="675726"/>
            <a:ext cx="7896279" cy="5183073"/>
          </a:xfrm>
        </p:spPr>
        <p:txBody>
          <a:bodyPr vert="eaVert" anchor="t"/>
          <a:lstStyle/>
          <a:p>
            <a:pPr lvl="0"/>
            <a:r>
              <a:rPr lang="fr-FR"/>
              <a:t>Modifiez les styles du texte du masque</a:t>
            </a:r>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400BBA78-D9FA-4591-9C89-C521E8860BE5}" type="datetime1">
              <a:rPr lang="fr-FR" smtClean="0"/>
              <a:t>03/07/2026</a:t>
            </a:fld>
            <a:endParaRPr lang="fr-FR"/>
          </a:p>
        </p:txBody>
      </p:sp>
      <p:sp>
        <p:nvSpPr>
          <p:cNvPr id="5" name="Footer Placeholder 4"/>
          <p:cNvSpPr>
            <a:spLocks noGrp="1"/>
          </p:cNvSpPr>
          <p:nvPr>
            <p:ph type="ftr" sz="quarter" idx="11"/>
          </p:nvPr>
        </p:nvSpPr>
        <p:spPr>
          <a:xfrm>
            <a:off x="774923" y="5951811"/>
            <a:ext cx="7896279" cy="365125"/>
          </a:xfrm>
        </p:spPr>
        <p:txBody>
          <a:bodyPr/>
          <a:lstStyle/>
          <a:p>
            <a:endParaRPr lang="fr-F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51EEB69-646D-48CA-9E29-1E242A51041D}" type="slidenum">
              <a:rPr lang="fr-FR" smtClean="0"/>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re seul">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4726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82000"/>
                </a:prstClr>
              </a:solidFill>
            </a:endParaRPr>
          </a:p>
        </p:txBody>
      </p:sp>
      <p:sp>
        <p:nvSpPr>
          <p:cNvPr id="6" name="Espace réservé du numéro de diapositive 5"/>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32262920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hasCustomPrompt="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82000"/>
                </a:prstClr>
              </a:solidFill>
            </a:endParaRPr>
          </a:p>
        </p:txBody>
      </p:sp>
      <p:sp>
        <p:nvSpPr>
          <p:cNvPr id="6" name="Espace réservé du numéro de diapositive 5"/>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1917069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hasCustomPrompt="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82000"/>
                </a:prstClr>
              </a:solidFill>
            </a:endParaRPr>
          </a:p>
        </p:txBody>
      </p:sp>
      <p:sp>
        <p:nvSpPr>
          <p:cNvPr id="6" name="Espace réservé du numéro de diapositive 5"/>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20003731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hasCustomPrompt="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hasCustomPrompt="1"/>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82000"/>
                </a:prstClr>
              </a:solidFill>
            </a:endParaRPr>
          </a:p>
        </p:txBody>
      </p:sp>
      <p:sp>
        <p:nvSpPr>
          <p:cNvPr id="7" name="Espace réservé du numéro de diapositive 6"/>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20775397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hasCustomPrompt="1"/>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hasCustomPrompt="1"/>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82000"/>
                </a:prstClr>
              </a:solidFill>
            </a:endParaRPr>
          </a:p>
        </p:txBody>
      </p:sp>
      <p:sp>
        <p:nvSpPr>
          <p:cNvPr id="9" name="Espace réservé du numéro de diapositive 8"/>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20803172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82000"/>
                </a:prstClr>
              </a:solidFill>
            </a:endParaRPr>
          </a:p>
        </p:txBody>
      </p:sp>
      <p:sp>
        <p:nvSpPr>
          <p:cNvPr id="5" name="Espace réservé du numéro de diapositive 4"/>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12460743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82000"/>
                </a:prstClr>
              </a:solidFill>
            </a:endParaRPr>
          </a:p>
        </p:txBody>
      </p:sp>
      <p:sp>
        <p:nvSpPr>
          <p:cNvPr id="4" name="Espace réservé du numéro de diapositive 3"/>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332831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Content Placeholder 2"/>
          <p:cNvSpPr>
            <a:spLocks noGrp="1"/>
          </p:cNvSpPr>
          <p:nvPr>
            <p:ph idx="1" hasCustomPrompt="1"/>
          </p:nvPr>
        </p:nvSpPr>
        <p:spPr>
          <a:xfrm>
            <a:off x="581192" y="2180496"/>
            <a:ext cx="11029615" cy="3678303"/>
          </a:xfrm>
        </p:spPr>
        <p:txBody>
          <a:bodyPr/>
          <a:lstStyle/>
          <a:p>
            <a:pPr lvl="0"/>
            <a:r>
              <a:rPr lang="fr-FR"/>
              <a:t>Modifiez les styles du texte du masque</a:t>
            </a:r>
          </a:p>
        </p:txBody>
      </p:sp>
      <p:sp>
        <p:nvSpPr>
          <p:cNvPr id="4" name="Date Placeholder 3"/>
          <p:cNvSpPr>
            <a:spLocks noGrp="1"/>
          </p:cNvSpPr>
          <p:nvPr>
            <p:ph type="dt" sz="half" idx="10"/>
          </p:nvPr>
        </p:nvSpPr>
        <p:spPr/>
        <p:txBody>
          <a:bodyPr/>
          <a:lstStyle/>
          <a:p>
            <a:fld id="{C668CFEC-25EE-4EF0-A3C9-EAB636702BC1}" type="datetime1">
              <a:rPr lang="fr-FR" smtClean="0"/>
              <a:t>03/07/2026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10558300" y="5956137"/>
            <a:ext cx="1052508" cy="365125"/>
          </a:xfrm>
        </p:spPr>
        <p:txBody>
          <a:bodyPr/>
          <a:lstStyle/>
          <a:p>
            <a:fld id="{451EEB69-646D-48CA-9E29-1E242A51041D}" type="slidenum">
              <a:rPr lang="fr-FR" smtClean="0"/>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82000"/>
                </a:prstClr>
              </a:solidFill>
            </a:endParaRPr>
          </a:p>
        </p:txBody>
      </p:sp>
      <p:sp>
        <p:nvSpPr>
          <p:cNvPr id="7" name="Espace réservé du numéro de diapositive 6"/>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33856639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82000"/>
                </a:prstClr>
              </a:solidFill>
            </a:endParaRPr>
          </a:p>
        </p:txBody>
      </p:sp>
      <p:sp>
        <p:nvSpPr>
          <p:cNvPr id="7" name="Espace réservé du numéro de diapositive 6"/>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9050491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hasCustomPrompt="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82000"/>
                </a:prstClr>
              </a:solidFill>
            </a:endParaRPr>
          </a:p>
        </p:txBody>
      </p:sp>
      <p:sp>
        <p:nvSpPr>
          <p:cNvPr id="6" name="Espace réservé du numéro de diapositive 5"/>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21001422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hasCustomPrompt="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82000"/>
                </a:prstClr>
              </a:solidFill>
            </a:endParaRPr>
          </a:p>
        </p:txBody>
      </p:sp>
      <p:sp>
        <p:nvSpPr>
          <p:cNvPr id="6" name="Espace réservé du numéro de diapositive 5"/>
          <p:cNvSpPr>
            <a:spLocks noGrp="1"/>
          </p:cNvSpPr>
          <p:nvPr>
            <p:ph type="sldNum" sz="quarter" idx="12"/>
          </p:nvPr>
        </p:nvSpPr>
        <p:spPr/>
        <p:txBody>
          <a:body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142059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fr-FR"/>
              <a:t>Modifiez le style du titre</a:t>
            </a:r>
            <a:endParaRPr lang="en-US" dirty="0"/>
          </a:p>
        </p:txBody>
      </p:sp>
      <p:sp>
        <p:nvSpPr>
          <p:cNvPr id="3" name="Text Placeholder 2"/>
          <p:cNvSpPr>
            <a:spLocks noGrp="1"/>
          </p:cNvSpPr>
          <p:nvPr>
            <p:ph type="body" idx="1" hasCustomPrompt="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08188D0-0CA4-42FC-ADE7-A5EBB7494C14}" type="datetime1">
              <a:rPr lang="fr-FR" smtClean="0"/>
              <a:t>03/07/2026</a:t>
            </a:fld>
            <a:endParaRPr lang="fr-F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51EEB69-646D-48CA-9E29-1E242A51041D}"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Content Placeholder 2"/>
          <p:cNvSpPr>
            <a:spLocks noGrp="1"/>
          </p:cNvSpPr>
          <p:nvPr>
            <p:ph sz="half" idx="1" hasCustomPrompt="1"/>
          </p:nvPr>
        </p:nvSpPr>
        <p:spPr>
          <a:xfrm>
            <a:off x="581193" y="2228003"/>
            <a:ext cx="5422390" cy="3633047"/>
          </a:xfrm>
        </p:spPr>
        <p:txBody>
          <a:bodyPr>
            <a:normAutofit/>
          </a:bodyPr>
          <a:lstStyle/>
          <a:p>
            <a:pPr lvl="0"/>
            <a:r>
              <a:rPr lang="fr-FR"/>
              <a:t>Modifiez les styles du texte du masque</a:t>
            </a:r>
          </a:p>
        </p:txBody>
      </p:sp>
      <p:sp>
        <p:nvSpPr>
          <p:cNvPr id="4" name="Content Placeholder 3"/>
          <p:cNvSpPr>
            <a:spLocks noGrp="1"/>
          </p:cNvSpPr>
          <p:nvPr>
            <p:ph sz="half" idx="2" hasCustomPrompt="1"/>
          </p:nvPr>
        </p:nvSpPr>
        <p:spPr>
          <a:xfrm>
            <a:off x="6188417" y="2228003"/>
            <a:ext cx="5422392" cy="3633047"/>
          </a:xfrm>
        </p:spPr>
        <p:txBody>
          <a:bodyPr>
            <a:normAutofit/>
          </a:bodyPr>
          <a:lstStyle/>
          <a:p>
            <a:pPr lvl="0"/>
            <a:r>
              <a:rPr lang="fr-FR"/>
              <a:t>Modifiez les styles du texte du masque</a:t>
            </a:r>
          </a:p>
        </p:txBody>
      </p:sp>
      <p:sp>
        <p:nvSpPr>
          <p:cNvPr id="5" name="Date Placeholder 4"/>
          <p:cNvSpPr>
            <a:spLocks noGrp="1"/>
          </p:cNvSpPr>
          <p:nvPr>
            <p:ph type="dt" sz="half" idx="10"/>
          </p:nvPr>
        </p:nvSpPr>
        <p:spPr/>
        <p:txBody>
          <a:bodyPr/>
          <a:lstStyle/>
          <a:p>
            <a:fld id="{BA29DB29-15AF-4974-A015-6C2DD00EBF46}" type="datetime1">
              <a:rPr lang="fr-FR" smtClean="0"/>
              <a:t>03/07/2026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51EEB69-646D-48CA-9E29-1E242A51041D}"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Text Placeholder 2"/>
          <p:cNvSpPr>
            <a:spLocks noGrp="1"/>
          </p:cNvSpPr>
          <p:nvPr>
            <p:ph type="body" idx="1" hasCustomPrompt="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hasCustomPrompt="1"/>
          </p:nvPr>
        </p:nvSpPr>
        <p:spPr>
          <a:xfrm>
            <a:off x="581194" y="2926052"/>
            <a:ext cx="5393100" cy="2934999"/>
          </a:xfrm>
        </p:spPr>
        <p:txBody>
          <a:bodyPr anchor="t">
            <a:normAutofit/>
          </a:bodyPr>
          <a:lstStyle/>
          <a:p>
            <a:pPr lvl="0"/>
            <a:r>
              <a:rPr lang="fr-FR"/>
              <a:t>Modifiez les styles du texte du masque</a:t>
            </a:r>
          </a:p>
        </p:txBody>
      </p:sp>
      <p:sp>
        <p:nvSpPr>
          <p:cNvPr id="5" name="Text Placeholder 4"/>
          <p:cNvSpPr>
            <a:spLocks noGrp="1"/>
          </p:cNvSpPr>
          <p:nvPr>
            <p:ph type="body" sz="quarter" idx="3" hasCustomPrompt="1"/>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hasCustomPrompt="1"/>
          </p:nvPr>
        </p:nvSpPr>
        <p:spPr>
          <a:xfrm>
            <a:off x="6217709" y="2926052"/>
            <a:ext cx="5393100" cy="2934999"/>
          </a:xfrm>
        </p:spPr>
        <p:txBody>
          <a:bodyPr anchor="t">
            <a:normAutofit/>
          </a:bodyPr>
          <a:lstStyle/>
          <a:p>
            <a:pPr lvl="0"/>
            <a:r>
              <a:rPr lang="fr-FR"/>
              <a:t>Modifiez les styles du texte du masque</a:t>
            </a:r>
          </a:p>
        </p:txBody>
      </p:sp>
      <p:sp>
        <p:nvSpPr>
          <p:cNvPr id="7" name="Date Placeholder 6"/>
          <p:cNvSpPr>
            <a:spLocks noGrp="1"/>
          </p:cNvSpPr>
          <p:nvPr>
            <p:ph type="dt" sz="half" idx="10"/>
          </p:nvPr>
        </p:nvSpPr>
        <p:spPr/>
        <p:txBody>
          <a:bodyPr/>
          <a:lstStyle/>
          <a:p>
            <a:fld id="{B81139F6-5A49-4B4E-98F3-EB63AEAB8D44}" type="datetime1">
              <a:rPr lang="fr-FR" smtClean="0"/>
              <a:t>03/07/2026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51EEB69-646D-48CA-9E29-1E242A51041D}"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9D19B1E-C7DF-40CA-95F0-1AB8E1995BA8}" type="datetime1">
              <a:rPr lang="fr-FR" smtClean="0"/>
              <a:t>03/07/2026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51EEB69-646D-48CA-9E29-1E242A51041D}"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929C4-602C-4992-9EBC-1853EFC9E4EF}" type="datetime1">
              <a:rPr lang="fr-FR" smtClean="0"/>
              <a:t>03/07/2026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51EEB69-646D-48CA-9E29-1E242A51041D}"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fr-FR"/>
              <a:t>Modifiez le style du titre</a:t>
            </a:r>
            <a:endParaRPr lang="en-US" dirty="0"/>
          </a:p>
        </p:txBody>
      </p:sp>
      <p:sp>
        <p:nvSpPr>
          <p:cNvPr id="3" name="Content Placeholder 2"/>
          <p:cNvSpPr>
            <a:spLocks noGrp="1"/>
          </p:cNvSpPr>
          <p:nvPr>
            <p:ph idx="1" hasCustomPrompt="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fr-FR"/>
              <a:t>Modifiez les styles du texte du masque</a:t>
            </a:r>
          </a:p>
        </p:txBody>
      </p:sp>
      <p:sp>
        <p:nvSpPr>
          <p:cNvPr id="4" name="Text Placeholder 3"/>
          <p:cNvSpPr>
            <a:spLocks noGrp="1"/>
          </p:cNvSpPr>
          <p:nvPr>
            <p:ph type="body" sz="half" idx="2" hasCustomPrompt="1"/>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D72FC1AA-92DE-4405-A99D-2CA18863F694}" type="datetime1">
              <a:rPr lang="fr-FR" smtClean="0"/>
              <a:t>03/07/2026</a:t>
            </a:fld>
            <a:endParaRPr lang="fr-F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51EEB69-646D-48CA-9E29-1E242A51041D}"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hasCustomPrompt="1"/>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E394AE70-AB55-4F5A-BA67-0F1154958B1C}" type="datetime1">
              <a:rPr lang="fr-FR" smtClean="0"/>
              <a:t>03/07/2026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51EEB69-646D-48CA-9E29-1E242A51041D}"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2000">
              <a:schemeClr val="tx1"/>
            </a:gs>
            <a:gs pos="33000">
              <a:schemeClr val="tx1"/>
            </a:gs>
            <a:gs pos="0">
              <a:schemeClr val="bg2">
                <a:tint val="90000"/>
                <a:lumMod val="110000"/>
              </a:schemeClr>
            </a:gs>
            <a:gs pos="0">
              <a:schemeClr val="tx1"/>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C6428F3-D526-46B8-982A-992704784579}" type="datetime1">
              <a:rPr lang="fr-FR" smtClean="0"/>
              <a:t>03/07/2026</a:t>
            </a:fld>
            <a:endParaRPr lang="fr-F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fr-F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51EEB69-646D-48CA-9E29-1E242A51041D}" type="slidenum">
              <a:rPr lang="fr-FR" smtClean="0"/>
              <a:t>‹N°›</a:t>
            </a:fld>
            <a:endParaRPr lang="fr-F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1" r:id="rId12"/>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70" indent="-30607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29920" indent="-30607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899795" indent="-269875"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60" indent="-234315"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105" indent="-234315"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89992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275"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499995"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799715"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7B8BA8-EDB4-F94A-88F8-E4ADE46CCBB6}" type="datetimeFigureOut">
              <a:rPr lang="fr-FR" smtClean="0">
                <a:solidFill>
                  <a:prstClr val="black">
                    <a:tint val="82000"/>
                  </a:prstClr>
                </a:solidFill>
              </a:rPr>
              <a:pPr/>
              <a:t>03/07/2026</a:t>
            </a:fld>
            <a:endParaRPr lang="fr-FR">
              <a:solidFill>
                <a:prstClr val="black">
                  <a:tint val="82000"/>
                </a:prstClr>
              </a:solidFill>
            </a:endParaRP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solidFill>
                <a:prstClr val="black">
                  <a:tint val="82000"/>
                </a:prstClr>
              </a:solidFill>
            </a:endParaRP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68E7496-A998-514F-B840-D55028F83138}" type="slidenum">
              <a:rPr lang="fr-FR" smtClean="0">
                <a:solidFill>
                  <a:prstClr val="black">
                    <a:tint val="82000"/>
                  </a:prstClr>
                </a:solidFill>
              </a:rPr>
              <a:pPr/>
              <a:t>‹N°›</a:t>
            </a:fld>
            <a:endParaRPr lang="fr-FR">
              <a:solidFill>
                <a:prstClr val="black">
                  <a:tint val="82000"/>
                </a:prstClr>
              </a:solidFill>
            </a:endParaRPr>
          </a:p>
        </p:txBody>
      </p:sp>
    </p:spTree>
    <p:extLst>
      <p:ext uri="{BB962C8B-B14F-4D97-AF65-F5344CB8AC3E}">
        <p14:creationId xmlns:p14="http://schemas.microsoft.com/office/powerpoint/2010/main" val="2694814719"/>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4.xml"/><Relationship Id="rId5" Type="http://schemas.openxmlformats.org/officeDocument/2006/relationships/image" Target="../media/image3.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e 11"/>
          <p:cNvGrpSpPr/>
          <p:nvPr/>
        </p:nvGrpSpPr>
        <p:grpSpPr>
          <a:xfrm>
            <a:off x="980494" y="2054414"/>
            <a:ext cx="10031506" cy="2368601"/>
            <a:chOff x="0" y="440239"/>
            <a:chExt cx="8694058" cy="1635303"/>
          </a:xfrm>
        </p:grpSpPr>
        <p:sp>
          <p:nvSpPr>
            <p:cNvPr id="13" name="Rectangle à coins arrondis 12"/>
            <p:cNvSpPr/>
            <p:nvPr/>
          </p:nvSpPr>
          <p:spPr>
            <a:xfrm>
              <a:off x="0" y="440239"/>
              <a:ext cx="8694058" cy="1635303"/>
            </a:xfrm>
            <a:prstGeom prst="roundRect">
              <a:avLst/>
            </a:prstGeom>
            <a:noFill/>
            <a:ln w="47625" cap="flat" cmpd="dbl" algn="ctr">
              <a:solidFill>
                <a:schemeClr val="accent1"/>
              </a:solidFill>
              <a:prstDash val="solid"/>
            </a:ln>
            <a:effectLst>
              <a:outerShdw blurRad="38100" dist="30000" dir="5400000" rotWithShape="0">
                <a:srgbClr val="000000">
                  <a:alpha val="45000"/>
                </a:srgbClr>
              </a:outerShdw>
            </a:effectLst>
          </p:spPr>
        </p:sp>
        <p:sp>
          <p:nvSpPr>
            <p:cNvPr id="14" name="Rectangle 13"/>
            <p:cNvSpPr/>
            <p:nvPr/>
          </p:nvSpPr>
          <p:spPr>
            <a:xfrm>
              <a:off x="79829" y="520068"/>
              <a:ext cx="8534400" cy="1475645"/>
            </a:xfrm>
            <a:prstGeom prst="rect">
              <a:avLst/>
            </a:prstGeom>
            <a:noFill/>
            <a:ln>
              <a:solidFill>
                <a:schemeClr val="accent1"/>
              </a:solidFill>
            </a:ln>
            <a:effectLst/>
          </p:spPr>
          <p:txBody>
            <a:bodyPr spcFirstLastPara="0" vert="horz" wrap="square" lIns="106680" tIns="106680" rIns="106680" bIns="106680" numCol="1" spcCol="1270" anchor="ctr" anchorCtr="0">
              <a:noAutofit/>
            </a:bodyPr>
            <a:lstStyle/>
            <a:p>
              <a:pPr algn="ctr" defTabSz="1244600">
                <a:lnSpc>
                  <a:spcPct val="150000"/>
                </a:lnSpc>
                <a:spcBef>
                  <a:spcPct val="0"/>
                </a:spcBef>
                <a:spcAft>
                  <a:spcPct val="35000"/>
                </a:spcAft>
                <a:defRPr/>
              </a:pPr>
              <a:endParaRPr lang="fr-FR" sz="2400" dirty="0">
                <a:solidFill>
                  <a:srgbClr val="00B050"/>
                </a:solidFill>
              </a:endParaRPr>
            </a:p>
          </p:txBody>
        </p:sp>
      </p:grpSp>
      <p:sp>
        <p:nvSpPr>
          <p:cNvPr id="2" name="Rectangle 1"/>
          <p:cNvSpPr/>
          <p:nvPr/>
        </p:nvSpPr>
        <p:spPr>
          <a:xfrm>
            <a:off x="1175722" y="2137565"/>
            <a:ext cx="9472095" cy="2169825"/>
          </a:xfrm>
          <a:prstGeom prst="rect">
            <a:avLst/>
          </a:prstGeom>
        </p:spPr>
        <p:txBody>
          <a:bodyPr wrap="square">
            <a:spAutoFit/>
          </a:bodyPr>
          <a:lstStyle/>
          <a:p>
            <a:pPr algn="ctr">
              <a:lnSpc>
                <a:spcPct val="150000"/>
              </a:lnSpc>
            </a:pPr>
            <a:r>
              <a:rPr lang="fr-FR" sz="3000" cap="all">
                <a:solidFill>
                  <a:schemeClr val="accent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WEBINAIRE INTERNATIONAL DU </a:t>
            </a:r>
            <a:r>
              <a:rPr lang="fr-FR" sz="3000" cap="all" dirty="0">
                <a:solidFill>
                  <a:schemeClr val="accent6"/>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25 JUIN 2026</a:t>
            </a:r>
          </a:p>
          <a:p>
            <a:pPr algn="ctr">
              <a:lnSpc>
                <a:spcPct val="150000"/>
              </a:lnSpc>
            </a:pPr>
            <a:r>
              <a:rPr lang="fr-FR" sz="3000" b="1" cap="all"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Thème</a:t>
            </a:r>
          </a:p>
          <a:p>
            <a:pPr algn="ctr">
              <a:lnSpc>
                <a:spcPct val="150000"/>
              </a:lnSpc>
            </a:pPr>
            <a:r>
              <a:rPr lang="fr-FR" sz="3000" b="1" cap="all"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CONTENTIEUX DE L’ETAT CIVIL</a:t>
            </a:r>
            <a:endParaRPr lang="fr-FR" sz="3000" cap="all"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ZoneTexte 2"/>
          <p:cNvSpPr txBox="1"/>
          <p:nvPr/>
        </p:nvSpPr>
        <p:spPr>
          <a:xfrm>
            <a:off x="1872321" y="5032155"/>
            <a:ext cx="8247846" cy="1631216"/>
          </a:xfrm>
          <a:prstGeom prst="rect">
            <a:avLst/>
          </a:prstGeom>
          <a:noFill/>
        </p:spPr>
        <p:txBody>
          <a:bodyPr wrap="square" rtlCol="0">
            <a:spAutoFit/>
          </a:bodyPr>
          <a:lstStyle/>
          <a:p>
            <a:pPr algn="ctr"/>
            <a:r>
              <a:rPr lang="fr-FR" sz="2000" b="1" dirty="0">
                <a:solidFill>
                  <a:prstClr val="black"/>
                </a:solidFill>
                <a:latin typeface="Times New Roman" panose="02020603050405020304" pitchFamily="18" charset="0"/>
                <a:cs typeface="Times New Roman" panose="02020603050405020304" pitchFamily="18" charset="0"/>
              </a:rPr>
              <a:t>Présenté par:</a:t>
            </a:r>
          </a:p>
          <a:p>
            <a:pPr algn="ctr"/>
            <a:r>
              <a:rPr lang="fr-FR" sz="2000" b="1" dirty="0">
                <a:solidFill>
                  <a:prstClr val="black"/>
                </a:solidFill>
                <a:latin typeface="Times New Roman" panose="02020603050405020304" pitchFamily="18" charset="0"/>
                <a:cs typeface="Times New Roman" panose="02020603050405020304" pitchFamily="18" charset="0"/>
              </a:rPr>
              <a:t>M. Pamphile ADADJA, </a:t>
            </a:r>
          </a:p>
          <a:p>
            <a:pPr algn="ctr"/>
            <a:r>
              <a:rPr lang="fr-FR" sz="2000" dirty="0">
                <a:solidFill>
                  <a:prstClr val="black"/>
                </a:solidFill>
                <a:latin typeface="Times New Roman" panose="02020603050405020304" pitchFamily="18" charset="0"/>
                <a:cs typeface="Times New Roman" panose="02020603050405020304" pitchFamily="18" charset="0"/>
              </a:rPr>
              <a:t>Doctorant en droit </a:t>
            </a:r>
          </a:p>
          <a:p>
            <a:pPr algn="ctr"/>
            <a:r>
              <a:rPr lang="fr-FR" sz="2000" dirty="0">
                <a:solidFill>
                  <a:prstClr val="black"/>
                </a:solidFill>
                <a:latin typeface="Times New Roman" panose="02020603050405020304" pitchFamily="18" charset="0"/>
                <a:cs typeface="Times New Roman" panose="02020603050405020304" pitchFamily="18" charset="0"/>
              </a:rPr>
              <a:t>Contact: 0022997875456</a:t>
            </a:r>
          </a:p>
          <a:p>
            <a:pPr algn="ctr"/>
            <a:r>
              <a:rPr lang="fr-FR" sz="2000" dirty="0">
                <a:solidFill>
                  <a:prstClr val="black"/>
                </a:solidFill>
                <a:latin typeface="Times New Roman" panose="02020603050405020304" pitchFamily="18" charset="0"/>
                <a:cs typeface="Times New Roman" panose="02020603050405020304" pitchFamily="18" charset="0"/>
              </a:rPr>
              <a:t>Mail: adadjapamphile@gmail.com </a:t>
            </a:r>
            <a:endParaRPr lang="fr-FR" i="1" dirty="0">
              <a:solidFill>
                <a:prstClr val="black"/>
              </a:solidFill>
              <a:latin typeface="Times New Roman" panose="02020603050405020304" pitchFamily="18" charset="0"/>
              <a:cs typeface="Times New Roman" panose="02020603050405020304" pitchFamily="18" charset="0"/>
            </a:endParaRPr>
          </a:p>
        </p:txBody>
      </p:sp>
      <p:pic>
        <p:nvPicPr>
          <p:cNvPr id="7" name="Image 6"/>
          <p:cNvPicPr/>
          <p:nvPr/>
        </p:nvPicPr>
        <p:blipFill>
          <a:blip r:embed="rId3">
            <a:extLst>
              <a:ext uri="{28A0092B-C50C-407E-A947-70E740481C1C}">
                <a14:useLocalDpi xmlns:a14="http://schemas.microsoft.com/office/drawing/2010/main" val="0"/>
              </a:ext>
            </a:extLst>
          </a:blip>
          <a:srcRect l="-81" t="-98" r="-81" b="-98"/>
          <a:stretch>
            <a:fillRect/>
          </a:stretch>
        </p:blipFill>
        <p:spPr bwMode="auto">
          <a:xfrm>
            <a:off x="352708" y="873695"/>
            <a:ext cx="2362954" cy="967981"/>
          </a:xfrm>
          <a:prstGeom prst="rect">
            <a:avLst/>
          </a:prstGeom>
          <a:solidFill>
            <a:srgbClr val="FFFFFF">
              <a:alpha val="0"/>
            </a:srgbClr>
          </a:solidFill>
          <a:ln>
            <a:noFill/>
          </a:ln>
        </p:spPr>
      </p:pic>
      <p:pic>
        <p:nvPicPr>
          <p:cNvPr id="8" name="Image 7"/>
          <p:cNvPicPr/>
          <p:nvPr/>
        </p:nvPicPr>
        <p:blipFill>
          <a:blip r:embed="rId4" cstate="print">
            <a:extLst>
              <a:ext uri="{28A0092B-C50C-407E-A947-70E740481C1C}">
                <a14:useLocalDpi xmlns:a14="http://schemas.microsoft.com/office/drawing/2010/main" val="0"/>
              </a:ext>
            </a:extLst>
          </a:blip>
          <a:stretch>
            <a:fillRect/>
          </a:stretch>
        </p:blipFill>
        <p:spPr>
          <a:xfrm>
            <a:off x="9765105" y="633843"/>
            <a:ext cx="1765425" cy="1092207"/>
          </a:xfrm>
          <a:prstGeom prst="rect">
            <a:avLst/>
          </a:prstGeom>
        </p:spPr>
      </p:pic>
      <p:pic>
        <p:nvPicPr>
          <p:cNvPr id="9" name="Image 8"/>
          <p:cNvPicPr>
            <a:picLocks noChangeAspect="1"/>
          </p:cNvPicPr>
          <p:nvPr/>
        </p:nvPicPr>
        <p:blipFill>
          <a:blip r:embed="rId5"/>
          <a:stretch>
            <a:fillRect/>
          </a:stretch>
        </p:blipFill>
        <p:spPr>
          <a:xfrm>
            <a:off x="10904454" y="5032155"/>
            <a:ext cx="1252151" cy="1358041"/>
          </a:xfrm>
          <a:prstGeom prst="rect">
            <a:avLst/>
          </a:prstGeom>
        </p:spPr>
      </p:pic>
      <p:pic>
        <p:nvPicPr>
          <p:cNvPr id="10" name="Image 9"/>
          <p:cNvPicPr>
            <a:picLocks noChangeAspect="1"/>
          </p:cNvPicPr>
          <p:nvPr/>
        </p:nvPicPr>
        <p:blipFill>
          <a:blip r:embed="rId6"/>
          <a:stretch>
            <a:fillRect/>
          </a:stretch>
        </p:blipFill>
        <p:spPr>
          <a:xfrm>
            <a:off x="117695" y="5292643"/>
            <a:ext cx="1738265" cy="1292464"/>
          </a:xfrm>
          <a:prstGeom prst="rect">
            <a:avLst/>
          </a:prstGeom>
        </p:spPr>
      </p:pic>
    </p:spTree>
    <p:extLst>
      <p:ext uri="{BB962C8B-B14F-4D97-AF65-F5344CB8AC3E}">
        <p14:creationId xmlns:p14="http://schemas.microsoft.com/office/powerpoint/2010/main" val="1387192497"/>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945236" y="726223"/>
            <a:ext cx="8340696" cy="1015663"/>
          </a:xfrm>
          <a:prstGeom prst="rect">
            <a:avLst/>
          </a:prstGeom>
          <a:noFill/>
        </p:spPr>
        <p:txBody>
          <a:bodyPr wrap="square" rtlCol="0">
            <a:spAutoFit/>
          </a:bodyPr>
          <a:lstStyle/>
          <a:p>
            <a:pPr algn="ctr"/>
            <a:r>
              <a:rPr lang="fr-FR" sz="3000" b="1" dirty="0">
                <a:latin typeface="Times New Roman" panose="02020603050405020304" pitchFamily="18" charset="0"/>
                <a:cs typeface="Times New Roman" panose="02020603050405020304" pitchFamily="18" charset="0"/>
              </a:rPr>
              <a:t>LES SOURCES ORDINAIRES DU CONTENTIEUX DE L’ETAT CIVIL</a:t>
            </a:r>
            <a:endParaRPr lang="fr-FR" sz="3400" dirty="0">
              <a:latin typeface="Times New Roman" panose="02020603050405020304" pitchFamily="18" charset="0"/>
              <a:cs typeface="Times New Roman" panose="02020603050405020304" pitchFamily="18" charset="0"/>
            </a:endParaRPr>
          </a:p>
        </p:txBody>
      </p:sp>
      <p:pic>
        <p:nvPicPr>
          <p:cNvPr id="15" name="Imag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17" y="726223"/>
            <a:ext cx="1077912" cy="991679"/>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numéro de diapositive 2"/>
          <p:cNvSpPr>
            <a:spLocks noGrp="1"/>
          </p:cNvSpPr>
          <p:nvPr>
            <p:ph type="sldNum" sz="quarter" idx="12"/>
          </p:nvPr>
        </p:nvSpPr>
        <p:spPr/>
        <p:txBody>
          <a:bodyPr/>
          <a:lstStyle/>
          <a:p>
            <a:fld id="{451EEB69-646D-48CA-9E29-1E242A51041D}" type="slidenum">
              <a:rPr lang="fr-FR" sz="1400" smtClean="0">
                <a:solidFill>
                  <a:schemeClr val="bg1"/>
                </a:solidFill>
              </a:rPr>
              <a:t>10</a:t>
            </a:fld>
            <a:endParaRPr lang="fr-FR" sz="1400" dirty="0">
              <a:solidFill>
                <a:schemeClr val="bg1"/>
              </a:solidFill>
            </a:endParaRPr>
          </a:p>
        </p:txBody>
      </p:sp>
      <p:sp>
        <p:nvSpPr>
          <p:cNvPr id="10" name="Rectangle 9"/>
          <p:cNvSpPr/>
          <p:nvPr/>
        </p:nvSpPr>
        <p:spPr>
          <a:xfrm>
            <a:off x="193348" y="1856652"/>
            <a:ext cx="11844471" cy="5693866"/>
          </a:xfrm>
          <a:prstGeom prst="rect">
            <a:avLst/>
          </a:prstGeom>
        </p:spPr>
        <p:txBody>
          <a:bodyPr wrap="square">
            <a:spAutoFit/>
          </a:bodyPr>
          <a:lstStyle/>
          <a:p>
            <a:pPr algn="just"/>
            <a:r>
              <a:rPr lang="fr-FR" sz="2400" b="1" dirty="0" err="1">
                <a:solidFill>
                  <a:prstClr val="black"/>
                </a:solidFill>
                <a:latin typeface="Times New Roman" panose="02020603050405020304" pitchFamily="18" charset="0"/>
                <a:cs typeface="Times New Roman" panose="02020603050405020304" pitchFamily="18" charset="0"/>
              </a:rPr>
              <a:t>A-Le</a:t>
            </a:r>
            <a:r>
              <a:rPr lang="fr-FR" sz="2400" b="1" dirty="0">
                <a:solidFill>
                  <a:prstClr val="black"/>
                </a:solidFill>
                <a:latin typeface="Times New Roman" panose="02020603050405020304" pitchFamily="18" charset="0"/>
                <a:cs typeface="Times New Roman" panose="02020603050405020304" pitchFamily="18" charset="0"/>
              </a:rPr>
              <a:t> contentieux de l’établissement:</a:t>
            </a:r>
          </a:p>
          <a:p>
            <a:pPr algn="just"/>
            <a:r>
              <a:rPr lang="fr-FR" sz="2400" dirty="0">
                <a:solidFill>
                  <a:prstClr val="black"/>
                </a:solidFill>
                <a:latin typeface="Times New Roman" panose="02020603050405020304" pitchFamily="18" charset="0"/>
                <a:cs typeface="Times New Roman" panose="02020603050405020304" pitchFamily="18" charset="0"/>
              </a:rPr>
              <a:t>C’est quand l’acte n’a jamais existé. L’individu est juridiquement invisible. Il s’agit généralement de:</a:t>
            </a:r>
          </a:p>
          <a:p>
            <a:pPr algn="just"/>
            <a:r>
              <a:rPr lang="fr-FR" sz="2400" dirty="0">
                <a:solidFill>
                  <a:prstClr val="black"/>
                </a:solidFill>
                <a:latin typeface="Times New Roman" panose="02020603050405020304" pitchFamily="18" charset="0"/>
                <a:cs typeface="Times New Roman" panose="02020603050405020304" pitchFamily="18" charset="0"/>
              </a:rPr>
              <a:t>-Défaut de déclaration à la naissance;</a:t>
            </a:r>
          </a:p>
          <a:p>
            <a:pPr algn="just"/>
            <a:r>
              <a:rPr lang="fr-FR" sz="2400" dirty="0">
                <a:solidFill>
                  <a:prstClr val="black"/>
                </a:solidFill>
                <a:latin typeface="Times New Roman" panose="02020603050405020304" pitchFamily="18" charset="0"/>
                <a:cs typeface="Times New Roman" panose="02020603050405020304" pitchFamily="18" charset="0"/>
              </a:rPr>
              <a:t>-Perte ou destructions des registres;</a:t>
            </a:r>
          </a:p>
          <a:p>
            <a:pPr algn="just"/>
            <a:r>
              <a:rPr lang="fr-FR" sz="2400" dirty="0">
                <a:solidFill>
                  <a:prstClr val="black"/>
                </a:solidFill>
                <a:latin typeface="Times New Roman" panose="02020603050405020304" pitchFamily="18" charset="0"/>
                <a:cs typeface="Times New Roman" panose="02020603050405020304" pitchFamily="18" charset="0"/>
              </a:rPr>
              <a:t>-Naissance hors formation sanitaire.</a:t>
            </a:r>
          </a:p>
          <a:p>
            <a:pPr lvl="0" algn="just"/>
            <a:r>
              <a:rPr lang="fr-FR" sz="2400" b="1" dirty="0">
                <a:solidFill>
                  <a:prstClr val="black"/>
                </a:solidFill>
                <a:latin typeface="Times New Roman" panose="02020603050405020304" pitchFamily="18" charset="0"/>
                <a:cs typeface="Times New Roman" panose="02020603050405020304" pitchFamily="18" charset="0"/>
              </a:rPr>
              <a:t>B- Le contentieux de la rectification:</a:t>
            </a:r>
          </a:p>
          <a:p>
            <a:pPr lvl="0" algn="just"/>
            <a:r>
              <a:rPr lang="fr-FR" sz="2400" dirty="0">
                <a:solidFill>
                  <a:prstClr val="black"/>
                </a:solidFill>
                <a:latin typeface="Times New Roman" panose="02020603050405020304" pitchFamily="18" charset="0"/>
                <a:cs typeface="Times New Roman" panose="02020603050405020304" pitchFamily="18" charset="0"/>
              </a:rPr>
              <a:t>L’acte existe mais il est erroné, il ne reflète pas la réalité. C’est le contentieux le plus fréquent devant les tribunaux. Il s’agit de:</a:t>
            </a:r>
          </a:p>
          <a:p>
            <a:pPr lvl="0" algn="just"/>
            <a:r>
              <a:rPr lang="fr-FR" sz="2400" dirty="0">
                <a:solidFill>
                  <a:prstClr val="black"/>
                </a:solidFill>
                <a:latin typeface="Times New Roman" panose="02020603050405020304" pitchFamily="18" charset="0"/>
                <a:cs typeface="Times New Roman" panose="02020603050405020304" pitchFamily="18" charset="0"/>
              </a:rPr>
              <a:t>-Erreurs matérielles et de transcription;</a:t>
            </a:r>
          </a:p>
          <a:p>
            <a:pPr lvl="0" algn="just"/>
            <a:endParaRPr lang="fr-FR" sz="1000" dirty="0">
              <a:solidFill>
                <a:prstClr val="black"/>
              </a:solidFill>
              <a:latin typeface="Times New Roman" panose="02020603050405020304" pitchFamily="18" charset="0"/>
              <a:cs typeface="Times New Roman" panose="02020603050405020304" pitchFamily="18" charset="0"/>
            </a:endParaRPr>
          </a:p>
          <a:p>
            <a:pPr lvl="0" algn="just"/>
            <a:r>
              <a:rPr lang="fr-FR" sz="2400" dirty="0">
                <a:solidFill>
                  <a:prstClr val="black"/>
                </a:solidFill>
                <a:latin typeface="Times New Roman" panose="02020603050405020304" pitchFamily="18" charset="0"/>
                <a:cs typeface="Times New Roman" panose="02020603050405020304" pitchFamily="18" charset="0"/>
              </a:rPr>
              <a:t>-Erreurs sur la filiation;</a:t>
            </a:r>
            <a:endParaRPr lang="fr-FR" sz="1000" dirty="0">
              <a:solidFill>
                <a:prstClr val="black"/>
              </a:solidFill>
              <a:latin typeface="Times New Roman" panose="02020603050405020304" pitchFamily="18" charset="0"/>
              <a:cs typeface="Times New Roman" panose="02020603050405020304" pitchFamily="18" charset="0"/>
            </a:endParaRPr>
          </a:p>
          <a:p>
            <a:pPr lvl="0" algn="just"/>
            <a:r>
              <a:rPr lang="fr-FR" sz="2400" dirty="0">
                <a:solidFill>
                  <a:prstClr val="black"/>
                </a:solidFill>
                <a:latin typeface="Times New Roman" panose="02020603050405020304" pitchFamily="18" charset="0"/>
                <a:cs typeface="Times New Roman" panose="02020603050405020304" pitchFamily="18" charset="0"/>
              </a:rPr>
              <a:t>-Fraudes et fausses déclarations;</a:t>
            </a:r>
          </a:p>
          <a:p>
            <a:pPr lvl="0" algn="just"/>
            <a:endParaRPr lang="fr-FR" sz="800" dirty="0">
              <a:solidFill>
                <a:prstClr val="black"/>
              </a:solidFill>
              <a:latin typeface="Times New Roman" panose="02020603050405020304" pitchFamily="18" charset="0"/>
              <a:cs typeface="Times New Roman" panose="02020603050405020304" pitchFamily="18" charset="0"/>
            </a:endParaRPr>
          </a:p>
          <a:p>
            <a:pPr lvl="0" algn="just"/>
            <a:r>
              <a:rPr lang="fr-FR" sz="2400" dirty="0">
                <a:solidFill>
                  <a:prstClr val="black"/>
                </a:solidFill>
                <a:latin typeface="Times New Roman" panose="02020603050405020304" pitchFamily="18" charset="0"/>
                <a:cs typeface="Times New Roman" panose="02020603050405020304" pitchFamily="18" charset="0"/>
              </a:rPr>
              <a:t>-Actes établis en violation de la loi.</a:t>
            </a:r>
          </a:p>
          <a:p>
            <a:pPr algn="just"/>
            <a:endParaRPr lang="fr-FR" sz="2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94474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10"/>
                                        </p:tgtEl>
                                        <p:attrNameLst>
                                          <p:attrName>r</p:attrName>
                                        </p:attrNameLst>
                                      </p:cBhvr>
                                    </p:animRot>
                                    <p:animRot by="-240000">
                                      <p:cBhvr>
                                        <p:cTn id="7" dur="200" fill="hold">
                                          <p:stCondLst>
                                            <p:cond delay="200"/>
                                          </p:stCondLst>
                                        </p:cTn>
                                        <p:tgtEl>
                                          <p:spTgt spid="10"/>
                                        </p:tgtEl>
                                        <p:attrNameLst>
                                          <p:attrName>r</p:attrName>
                                        </p:attrNameLst>
                                      </p:cBhvr>
                                    </p:animRot>
                                    <p:animRot by="240000">
                                      <p:cBhvr>
                                        <p:cTn id="8" dur="200" fill="hold">
                                          <p:stCondLst>
                                            <p:cond delay="400"/>
                                          </p:stCondLst>
                                        </p:cTn>
                                        <p:tgtEl>
                                          <p:spTgt spid="10"/>
                                        </p:tgtEl>
                                        <p:attrNameLst>
                                          <p:attrName>r</p:attrName>
                                        </p:attrNameLst>
                                      </p:cBhvr>
                                    </p:animRot>
                                    <p:animRot by="-240000">
                                      <p:cBhvr>
                                        <p:cTn id="9" dur="200" fill="hold">
                                          <p:stCondLst>
                                            <p:cond delay="600"/>
                                          </p:stCondLst>
                                        </p:cTn>
                                        <p:tgtEl>
                                          <p:spTgt spid="10"/>
                                        </p:tgtEl>
                                        <p:attrNameLst>
                                          <p:attrName>r</p:attrName>
                                        </p:attrNameLst>
                                      </p:cBhvr>
                                    </p:animRot>
                                    <p:animRot by="120000">
                                      <p:cBhvr>
                                        <p:cTn id="10" dur="200" fill="hold">
                                          <p:stCondLst>
                                            <p:cond delay="800"/>
                                          </p:stCondLst>
                                        </p:cTn>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476375" y="726223"/>
            <a:ext cx="10134433" cy="954107"/>
          </a:xfrm>
          <a:prstGeom prst="rect">
            <a:avLst/>
          </a:prstGeom>
          <a:noFill/>
        </p:spPr>
        <p:txBody>
          <a:bodyPr wrap="square" rtlCol="0">
            <a:spAutoFit/>
          </a:bodyPr>
          <a:lstStyle/>
          <a:p>
            <a:pPr algn="ctr"/>
            <a:r>
              <a:rPr lang="fr-FR" sz="2800" b="1" dirty="0">
                <a:latin typeface="Times New Roman" panose="02020603050405020304" pitchFamily="18" charset="0"/>
                <a:cs typeface="Times New Roman" panose="02020603050405020304" pitchFamily="18" charset="0"/>
              </a:rPr>
              <a:t>LES SOURCES NOUVELLES: LE CONTENTIEUX TRANSNATIONAL ET CONTEMPORAIN  DE L’ETAT CIVIL</a:t>
            </a:r>
            <a:endParaRPr lang="fr-FR" sz="3200" dirty="0">
              <a:latin typeface="Times New Roman" panose="02020603050405020304" pitchFamily="18" charset="0"/>
              <a:cs typeface="Times New Roman" panose="02020603050405020304" pitchFamily="18" charset="0"/>
            </a:endParaRPr>
          </a:p>
        </p:txBody>
      </p:sp>
      <p:pic>
        <p:nvPicPr>
          <p:cNvPr id="15" name="Imag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17" y="726223"/>
            <a:ext cx="1077912" cy="991679"/>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numéro de diapositive 2"/>
          <p:cNvSpPr>
            <a:spLocks noGrp="1"/>
          </p:cNvSpPr>
          <p:nvPr>
            <p:ph type="sldNum" sz="quarter" idx="12"/>
          </p:nvPr>
        </p:nvSpPr>
        <p:spPr/>
        <p:txBody>
          <a:bodyPr/>
          <a:lstStyle/>
          <a:p>
            <a:fld id="{451EEB69-646D-48CA-9E29-1E242A51041D}" type="slidenum">
              <a:rPr lang="fr-FR" sz="1400" smtClean="0">
                <a:solidFill>
                  <a:schemeClr val="bg1"/>
                </a:solidFill>
              </a:rPr>
              <a:t>11</a:t>
            </a:fld>
            <a:endParaRPr lang="fr-FR" sz="1400" dirty="0">
              <a:solidFill>
                <a:schemeClr val="bg1"/>
              </a:solidFill>
            </a:endParaRPr>
          </a:p>
        </p:txBody>
      </p:sp>
      <p:sp>
        <p:nvSpPr>
          <p:cNvPr id="10" name="Rectangle 9"/>
          <p:cNvSpPr/>
          <p:nvPr/>
        </p:nvSpPr>
        <p:spPr>
          <a:xfrm>
            <a:off x="193348" y="1717902"/>
            <a:ext cx="11844471" cy="5262979"/>
          </a:xfrm>
          <a:prstGeom prst="rect">
            <a:avLst/>
          </a:prstGeom>
        </p:spPr>
        <p:txBody>
          <a:bodyPr wrap="square">
            <a:spAutoFit/>
          </a:bodyPr>
          <a:lstStyle/>
          <a:p>
            <a:pPr algn="just"/>
            <a:r>
              <a:rPr lang="fr-FR" sz="2400" dirty="0">
                <a:solidFill>
                  <a:prstClr val="black"/>
                </a:solidFill>
                <a:latin typeface="Times New Roman" panose="02020603050405020304" pitchFamily="18" charset="0"/>
                <a:cs typeface="Times New Roman" panose="02020603050405020304" pitchFamily="18" charset="0"/>
              </a:rPr>
              <a:t>-Numérisation des actes d’état civil.</a:t>
            </a:r>
          </a:p>
          <a:p>
            <a:pPr algn="just"/>
            <a:r>
              <a:rPr lang="fr-FR" sz="2400" dirty="0">
                <a:solidFill>
                  <a:prstClr val="black"/>
                </a:solidFill>
                <a:latin typeface="Times New Roman" panose="02020603050405020304" pitchFamily="18" charset="0"/>
                <a:cs typeface="Times New Roman" panose="02020603050405020304" pitchFamily="18" charset="0"/>
              </a:rPr>
              <a:t>-Le contentieux de l’apatridie et des migrations forcées: enfants nés de parents réfugiés/déplacés ou acte de naissance établit à l’étranger mais la rectification est sollicitée dans son pays d’origine.</a:t>
            </a:r>
          </a:p>
          <a:p>
            <a:pPr lvl="0" algn="just"/>
            <a:r>
              <a:rPr lang="fr-FR" sz="2400" b="1" dirty="0">
                <a:solidFill>
                  <a:prstClr val="black"/>
                </a:solidFill>
                <a:latin typeface="Times New Roman" panose="02020603050405020304" pitchFamily="18" charset="0"/>
                <a:cs typeface="Times New Roman" panose="02020603050405020304" pitchFamily="18" charset="0"/>
              </a:rPr>
              <a:t>-</a:t>
            </a:r>
            <a:r>
              <a:rPr lang="fr-FR" sz="2400" dirty="0">
                <a:solidFill>
                  <a:prstClr val="black"/>
                </a:solidFill>
                <a:latin typeface="Times New Roman" panose="02020603050405020304" pitchFamily="18" charset="0"/>
                <a:cs typeface="Times New Roman" panose="02020603050405020304" pitchFamily="18" charset="0"/>
              </a:rPr>
              <a:t>Personnes déplacés interne.</a:t>
            </a:r>
          </a:p>
          <a:p>
            <a:pPr lvl="0" algn="just"/>
            <a:r>
              <a:rPr lang="fr-FR" sz="2400" dirty="0">
                <a:solidFill>
                  <a:prstClr val="black"/>
                </a:solidFill>
                <a:latin typeface="Times New Roman" panose="02020603050405020304" pitchFamily="18" charset="0"/>
                <a:cs typeface="Times New Roman" panose="02020603050405020304" pitchFamily="18" charset="0"/>
              </a:rPr>
              <a:t>-Mariages transfrontaliers non transcrits.</a:t>
            </a:r>
          </a:p>
          <a:p>
            <a:pPr lvl="0" algn="just"/>
            <a:r>
              <a:rPr lang="fr-FR" sz="2400" dirty="0">
                <a:solidFill>
                  <a:prstClr val="black"/>
                </a:solidFill>
                <a:latin typeface="Times New Roman" panose="02020603050405020304" pitchFamily="18" charset="0"/>
                <a:cs typeface="Times New Roman" panose="02020603050405020304" pitchFamily="18" charset="0"/>
              </a:rPr>
              <a:t>-Le contentieux du numérique et de la biométrie.</a:t>
            </a:r>
          </a:p>
          <a:p>
            <a:pPr lvl="0" algn="just"/>
            <a:r>
              <a:rPr lang="fr-FR" sz="2400" dirty="0">
                <a:solidFill>
                  <a:prstClr val="black"/>
                </a:solidFill>
                <a:latin typeface="Times New Roman" panose="02020603050405020304" pitchFamily="18" charset="0"/>
                <a:cs typeface="Times New Roman" panose="02020603050405020304" pitchFamily="18" charset="0"/>
              </a:rPr>
              <a:t>-Doublons et conflits de données.</a:t>
            </a:r>
          </a:p>
          <a:p>
            <a:pPr lvl="0" algn="just"/>
            <a:r>
              <a:rPr lang="fr-FR" sz="2400" dirty="0">
                <a:solidFill>
                  <a:prstClr val="black"/>
                </a:solidFill>
                <a:latin typeface="Times New Roman" panose="02020603050405020304" pitchFamily="18" charset="0"/>
                <a:cs typeface="Times New Roman" panose="02020603050405020304" pitchFamily="18" charset="0"/>
              </a:rPr>
              <a:t>-Erreur d’enrôlement biométrique.</a:t>
            </a:r>
          </a:p>
          <a:p>
            <a:pPr lvl="0" algn="just"/>
            <a:r>
              <a:rPr lang="fr-FR" sz="2400" dirty="0">
                <a:solidFill>
                  <a:prstClr val="black"/>
                </a:solidFill>
                <a:latin typeface="Times New Roman" panose="02020603050405020304" pitchFamily="18" charset="0"/>
                <a:cs typeface="Times New Roman" panose="02020603050405020304" pitchFamily="18" charset="0"/>
              </a:rPr>
              <a:t>-Contentieux de la GPA à l’étranger.</a:t>
            </a:r>
            <a:endParaRPr lang="fr-FR" sz="1100" dirty="0">
              <a:solidFill>
                <a:prstClr val="black"/>
              </a:solidFill>
              <a:latin typeface="Times New Roman" panose="02020603050405020304" pitchFamily="18" charset="0"/>
              <a:cs typeface="Times New Roman" panose="02020603050405020304" pitchFamily="18" charset="0"/>
            </a:endParaRPr>
          </a:p>
          <a:p>
            <a:pPr lvl="0" algn="just"/>
            <a:r>
              <a:rPr lang="fr-FR" sz="2400" dirty="0">
                <a:solidFill>
                  <a:prstClr val="black"/>
                </a:solidFill>
                <a:latin typeface="Times New Roman" panose="02020603050405020304" pitchFamily="18" charset="0"/>
                <a:cs typeface="Times New Roman" panose="02020603050405020304" pitchFamily="18" charset="0"/>
              </a:rPr>
              <a:t>-Changement de prénom et d’identité genre:</a:t>
            </a:r>
            <a:endParaRPr lang="fr-FR" sz="1200" dirty="0">
              <a:solidFill>
                <a:prstClr val="black"/>
              </a:solidFill>
              <a:latin typeface="Times New Roman" panose="02020603050405020304" pitchFamily="18" charset="0"/>
              <a:cs typeface="Times New Roman" panose="02020603050405020304" pitchFamily="18" charset="0"/>
            </a:endParaRPr>
          </a:p>
          <a:p>
            <a:pPr lvl="0" algn="just"/>
            <a:r>
              <a:rPr lang="fr-FR" sz="2400" dirty="0">
                <a:solidFill>
                  <a:prstClr val="black"/>
                </a:solidFill>
                <a:latin typeface="Times New Roman" panose="02020603050405020304" pitchFamily="18" charset="0"/>
                <a:cs typeface="Times New Roman" panose="02020603050405020304" pitchFamily="18" charset="0"/>
              </a:rPr>
              <a:t>-Filiation hors mariage et reconnaissance.</a:t>
            </a:r>
          </a:p>
          <a:p>
            <a:pPr lvl="0" algn="just"/>
            <a:r>
              <a:rPr lang="fr-FR" sz="2400" dirty="0">
                <a:solidFill>
                  <a:prstClr val="black"/>
                </a:solidFill>
                <a:latin typeface="Times New Roman" panose="02020603050405020304" pitchFamily="18" charset="0"/>
                <a:cs typeface="Times New Roman" panose="02020603050405020304" pitchFamily="18" charset="0"/>
              </a:rPr>
              <a:t>-Enfants nés en situation de crise humanitaire:</a:t>
            </a:r>
          </a:p>
          <a:p>
            <a:pPr algn="just"/>
            <a:endParaRPr lang="fr-FR" sz="2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5790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10"/>
                                        </p:tgtEl>
                                        <p:attrNameLst>
                                          <p:attrName>r</p:attrName>
                                        </p:attrNameLst>
                                      </p:cBhvr>
                                    </p:animRot>
                                    <p:animRot by="-240000">
                                      <p:cBhvr>
                                        <p:cTn id="7" dur="200" fill="hold">
                                          <p:stCondLst>
                                            <p:cond delay="200"/>
                                          </p:stCondLst>
                                        </p:cTn>
                                        <p:tgtEl>
                                          <p:spTgt spid="10"/>
                                        </p:tgtEl>
                                        <p:attrNameLst>
                                          <p:attrName>r</p:attrName>
                                        </p:attrNameLst>
                                      </p:cBhvr>
                                    </p:animRot>
                                    <p:animRot by="240000">
                                      <p:cBhvr>
                                        <p:cTn id="8" dur="200" fill="hold">
                                          <p:stCondLst>
                                            <p:cond delay="400"/>
                                          </p:stCondLst>
                                        </p:cTn>
                                        <p:tgtEl>
                                          <p:spTgt spid="10"/>
                                        </p:tgtEl>
                                        <p:attrNameLst>
                                          <p:attrName>r</p:attrName>
                                        </p:attrNameLst>
                                      </p:cBhvr>
                                    </p:animRot>
                                    <p:animRot by="-240000">
                                      <p:cBhvr>
                                        <p:cTn id="9" dur="200" fill="hold">
                                          <p:stCondLst>
                                            <p:cond delay="600"/>
                                          </p:stCondLst>
                                        </p:cTn>
                                        <p:tgtEl>
                                          <p:spTgt spid="10"/>
                                        </p:tgtEl>
                                        <p:attrNameLst>
                                          <p:attrName>r</p:attrName>
                                        </p:attrNameLst>
                                      </p:cBhvr>
                                    </p:animRot>
                                    <p:animRot by="120000">
                                      <p:cBhvr>
                                        <p:cTn id="10" dur="200" fill="hold">
                                          <p:stCondLst>
                                            <p:cond delay="800"/>
                                          </p:stCondLst>
                                        </p:cTn>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a:extLst>
              <a:ext uri="{FF2B5EF4-FFF2-40B4-BE49-F238E27FC236}">
                <a16:creationId xmlns:a16="http://schemas.microsoft.com/office/drawing/2014/main" id="{867F39F0-A2C0-4A02-8565-E17F2D1B939F}"/>
              </a:ext>
            </a:extLst>
          </p:cNvPr>
          <p:cNvSpPr txBox="1">
            <a:spLocks/>
          </p:cNvSpPr>
          <p:nvPr/>
        </p:nvSpPr>
        <p:spPr>
          <a:xfrm>
            <a:off x="11722499" y="6536347"/>
            <a:ext cx="458214" cy="277000"/>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856A4438-FE04-46E7-9621-7E72D1BA1994}" type="slidenum">
              <a:rPr kumimoji="0" lang="fr-FR" sz="1200" b="0" i="0" u="none" strike="noStrike" kern="1200" cap="none" spc="0" normalizeH="0" baseline="0" noProof="0" smtClean="0">
                <a:ln>
                  <a:noFill/>
                </a:ln>
                <a:solidFill>
                  <a:prstClr val="black">
                    <a:tint val="75000"/>
                  </a:prstClr>
                </a:solidFill>
                <a:effectLst/>
                <a:uLnTx/>
                <a:uFillTx/>
                <a:latin typeface="Corbel" panose="020B05030202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fr-FR" sz="1200" b="0" i="0" u="none" strike="noStrike" kern="1200" cap="none" spc="0" normalizeH="0" baseline="0" noProof="0" dirty="0">
              <a:ln>
                <a:noFill/>
              </a:ln>
              <a:solidFill>
                <a:prstClr val="black">
                  <a:tint val="75000"/>
                </a:prstClr>
              </a:solidFill>
              <a:effectLst/>
              <a:uLnTx/>
              <a:uFillTx/>
              <a:latin typeface="Corbel" panose="020B0503020204020204" pitchFamily="34" charset="0"/>
              <a:ea typeface="+mn-ea"/>
              <a:cs typeface="+mn-cs"/>
            </a:endParaRPr>
          </a:p>
        </p:txBody>
      </p:sp>
      <p:sp>
        <p:nvSpPr>
          <p:cNvPr id="35" name="Shape">
            <a:extLst>
              <a:ext uri="{FF2B5EF4-FFF2-40B4-BE49-F238E27FC236}">
                <a16:creationId xmlns:a16="http://schemas.microsoft.com/office/drawing/2014/main" id="{F276D361-7C5A-34E9-F2E2-C2C5764B6C6B}"/>
              </a:ext>
            </a:extLst>
          </p:cNvPr>
          <p:cNvSpPr/>
          <p:nvPr/>
        </p:nvSpPr>
        <p:spPr>
          <a:xfrm>
            <a:off x="3596127" y="539134"/>
            <a:ext cx="8126372" cy="489566"/>
          </a:xfrm>
          <a:custGeom>
            <a:avLst/>
            <a:gdLst/>
            <a:ahLst/>
            <a:cxnLst>
              <a:cxn ang="0">
                <a:pos x="wd2" y="hd2"/>
              </a:cxn>
              <a:cxn ang="5400000">
                <a:pos x="wd2" y="hd2"/>
              </a:cxn>
              <a:cxn ang="10800000">
                <a:pos x="wd2" y="hd2"/>
              </a:cxn>
              <a:cxn ang="16200000">
                <a:pos x="wd2" y="hd2"/>
              </a:cxn>
            </a:cxnLst>
            <a:rect l="0" t="0" r="r" b="b"/>
            <a:pathLst>
              <a:path w="21600" h="21600" extrusionOk="0">
                <a:moveTo>
                  <a:pt x="18260" y="0"/>
                </a:moveTo>
                <a:lnTo>
                  <a:pt x="3340" y="0"/>
                </a:lnTo>
                <a:cubicBezTo>
                  <a:pt x="1501" y="0"/>
                  <a:pt x="0" y="4855"/>
                  <a:pt x="0" y="10800"/>
                </a:cubicBezTo>
                <a:cubicBezTo>
                  <a:pt x="0" y="16745"/>
                  <a:pt x="1501" y="21600"/>
                  <a:pt x="3340" y="21600"/>
                </a:cubicBezTo>
                <a:lnTo>
                  <a:pt x="18260" y="21600"/>
                </a:lnTo>
                <a:cubicBezTo>
                  <a:pt x="20099" y="21600"/>
                  <a:pt x="21600" y="16745"/>
                  <a:pt x="21600" y="10800"/>
                </a:cubicBezTo>
                <a:cubicBezTo>
                  <a:pt x="21600" y="4855"/>
                  <a:pt x="20099" y="0"/>
                  <a:pt x="18260" y="0"/>
                </a:cubicBezTo>
                <a:close/>
              </a:path>
            </a:pathLst>
          </a:custGeom>
          <a:solidFill>
            <a:schemeClr val="accent1">
              <a:lumMod val="40000"/>
              <a:lumOff val="60000"/>
            </a:schemeClr>
          </a:solidFill>
          <a:ln w="12700">
            <a:miter lim="400000"/>
          </a:ln>
          <a:effectLst/>
        </p:spPr>
        <p:txBody>
          <a:bodyPr lIns="2160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fr-FR" sz="2400" b="1" i="1" dirty="0">
                <a:solidFill>
                  <a:schemeClr val="bg1"/>
                </a:solidFill>
              </a:rPr>
              <a:t>Attributions du ministère public</a:t>
            </a:r>
          </a:p>
        </p:txBody>
      </p:sp>
      <p:sp>
        <p:nvSpPr>
          <p:cNvPr id="43" name="Shape">
            <a:extLst>
              <a:ext uri="{FF2B5EF4-FFF2-40B4-BE49-F238E27FC236}">
                <a16:creationId xmlns:a16="http://schemas.microsoft.com/office/drawing/2014/main" id="{B57955F5-EDD4-185D-51D8-559956A75000}"/>
              </a:ext>
            </a:extLst>
          </p:cNvPr>
          <p:cNvSpPr/>
          <p:nvPr/>
        </p:nvSpPr>
        <p:spPr>
          <a:xfrm>
            <a:off x="2139678" y="673100"/>
            <a:ext cx="1721122" cy="3053502"/>
          </a:xfrm>
          <a:custGeom>
            <a:avLst/>
            <a:gdLst/>
            <a:ahLst/>
            <a:cxnLst>
              <a:cxn ang="0">
                <a:pos x="wd2" y="hd2"/>
              </a:cxn>
              <a:cxn ang="5400000">
                <a:pos x="wd2" y="hd2"/>
              </a:cxn>
              <a:cxn ang="10800000">
                <a:pos x="wd2" y="hd2"/>
              </a:cxn>
              <a:cxn ang="16200000">
                <a:pos x="wd2" y="hd2"/>
              </a:cxn>
            </a:cxnLst>
            <a:rect l="0" t="0" r="r" b="b"/>
            <a:pathLst>
              <a:path w="21600" h="21600" extrusionOk="0">
                <a:moveTo>
                  <a:pt x="4794" y="21600"/>
                </a:moveTo>
                <a:lnTo>
                  <a:pt x="1128" y="21600"/>
                </a:lnTo>
                <a:cubicBezTo>
                  <a:pt x="508" y="21600"/>
                  <a:pt x="0" y="21200"/>
                  <a:pt x="0" y="20711"/>
                </a:cubicBezTo>
                <a:cubicBezTo>
                  <a:pt x="0" y="20222"/>
                  <a:pt x="508" y="19822"/>
                  <a:pt x="1128" y="19822"/>
                </a:cubicBezTo>
                <a:lnTo>
                  <a:pt x="4794" y="19822"/>
                </a:lnTo>
                <a:cubicBezTo>
                  <a:pt x="8516" y="19822"/>
                  <a:pt x="11505" y="17467"/>
                  <a:pt x="11505" y="14533"/>
                </a:cubicBezTo>
                <a:lnTo>
                  <a:pt x="11505" y="7067"/>
                </a:lnTo>
                <a:cubicBezTo>
                  <a:pt x="11505" y="3156"/>
                  <a:pt x="15509" y="0"/>
                  <a:pt x="20472" y="0"/>
                </a:cubicBezTo>
                <a:cubicBezTo>
                  <a:pt x="21092" y="0"/>
                  <a:pt x="21600" y="400"/>
                  <a:pt x="21600" y="889"/>
                </a:cubicBezTo>
                <a:cubicBezTo>
                  <a:pt x="21600" y="1378"/>
                  <a:pt x="21092" y="1778"/>
                  <a:pt x="20472" y="1778"/>
                </a:cubicBezTo>
                <a:cubicBezTo>
                  <a:pt x="16750" y="1778"/>
                  <a:pt x="13761" y="4133"/>
                  <a:pt x="13761" y="7067"/>
                </a:cubicBezTo>
                <a:lnTo>
                  <a:pt x="13761" y="14533"/>
                </a:lnTo>
                <a:cubicBezTo>
                  <a:pt x="13704" y="18444"/>
                  <a:pt x="9700" y="21600"/>
                  <a:pt x="4794" y="21600"/>
                </a:cubicBezTo>
                <a:close/>
              </a:path>
            </a:pathLst>
          </a:custGeom>
          <a:solidFill>
            <a:schemeClr val="accent1">
              <a:lumMod val="40000"/>
              <a:lumOff val="60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defRPr>
            </a:pPr>
            <a:endParaRPr kumimoji="0" lang="en-US" sz="3000" b="0" i="0" u="none" strike="noStrike" kern="1200" cap="none" spc="0" normalizeH="0" baseline="0" noProof="0" dirty="0">
              <a:ln>
                <a:noFill/>
              </a:ln>
              <a:solidFill>
                <a:srgbClr val="FFFFFF"/>
              </a:solidFill>
              <a:effectLst>
                <a:outerShdw blurRad="38100" dist="12700" dir="5400000" rotWithShape="0">
                  <a:srgbClr val="000000">
                    <a:alpha val="50000"/>
                  </a:srgbClr>
                </a:outerShdw>
              </a:effectLst>
              <a:uLnTx/>
              <a:uFillTx/>
              <a:latin typeface="Calibri" panose="020F0502020204030204"/>
              <a:ea typeface="+mn-ea"/>
              <a:cs typeface="+mn-cs"/>
            </a:endParaRPr>
          </a:p>
        </p:txBody>
      </p:sp>
      <p:sp>
        <p:nvSpPr>
          <p:cNvPr id="49" name="Circle">
            <a:extLst>
              <a:ext uri="{FF2B5EF4-FFF2-40B4-BE49-F238E27FC236}">
                <a16:creationId xmlns:a16="http://schemas.microsoft.com/office/drawing/2014/main" id="{F6B41137-D44A-4A49-67C1-F4C9CFD1F203}"/>
              </a:ext>
            </a:extLst>
          </p:cNvPr>
          <p:cNvSpPr/>
          <p:nvPr/>
        </p:nvSpPr>
        <p:spPr>
          <a:xfrm>
            <a:off x="80824" y="2294004"/>
            <a:ext cx="2114440" cy="2446079"/>
          </a:xfrm>
          <a:prstGeom prst="ellipse">
            <a:avLst/>
          </a:prstGeom>
          <a:solidFill>
            <a:schemeClr val="accent1">
              <a:lumMod val="40000"/>
              <a:lumOff val="60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defRPr>
            </a:pPr>
            <a:endParaRPr kumimoji="0" lang="en-US" sz="3000" b="0" i="0" u="none" strike="noStrike" kern="1200" cap="none" spc="0" normalizeH="0" baseline="0" noProof="0" dirty="0">
              <a:ln>
                <a:noFill/>
              </a:ln>
              <a:solidFill>
                <a:srgbClr val="FFFFFF"/>
              </a:solidFill>
              <a:effectLst>
                <a:outerShdw blurRad="38100" dist="12700" dir="5400000" rotWithShape="0">
                  <a:srgbClr val="000000">
                    <a:alpha val="50000"/>
                  </a:srgbClr>
                </a:outerShdw>
              </a:effectLst>
              <a:uLnTx/>
              <a:uFillTx/>
              <a:latin typeface="Calibri" panose="020F0502020204030204"/>
              <a:ea typeface="+mn-ea"/>
              <a:cs typeface="+mn-cs"/>
            </a:endParaRPr>
          </a:p>
        </p:txBody>
      </p:sp>
      <p:sp>
        <p:nvSpPr>
          <p:cNvPr id="55" name="TextBox 67">
            <a:extLst>
              <a:ext uri="{FF2B5EF4-FFF2-40B4-BE49-F238E27FC236}">
                <a16:creationId xmlns:a16="http://schemas.microsoft.com/office/drawing/2014/main" id="{FB8E6CC8-9E12-23F0-56A6-E3535E85667C}"/>
              </a:ext>
            </a:extLst>
          </p:cNvPr>
          <p:cNvSpPr txBox="1"/>
          <p:nvPr/>
        </p:nvSpPr>
        <p:spPr>
          <a:xfrm>
            <a:off x="238445" y="2447519"/>
            <a:ext cx="1901233" cy="2139047"/>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fr-FR" sz="1900" b="1" cap="all" dirty="0">
                <a:solidFill>
                  <a:prstClr val="black"/>
                </a:solidFill>
                <a:latin typeface="Times New Roman" panose="02020603050405020304" pitchFamily="18" charset="0"/>
                <a:cs typeface="Times New Roman" panose="02020603050405020304" pitchFamily="18" charset="0"/>
              </a:rPr>
              <a:t>LA GESTION DU CONTENTIEUX DE L’</a:t>
            </a:r>
            <a:r>
              <a:rPr lang="fr-FR" sz="1900" b="1" cap="all" dirty="0" err="1">
                <a:solidFill>
                  <a:prstClr val="black"/>
                </a:solidFill>
                <a:latin typeface="Times New Roman" panose="02020603050405020304" pitchFamily="18" charset="0"/>
                <a:cs typeface="Times New Roman" panose="02020603050405020304" pitchFamily="18" charset="0"/>
              </a:rPr>
              <a:t>etat</a:t>
            </a:r>
            <a:r>
              <a:rPr lang="fr-FR" sz="1900" b="1" cap="all" dirty="0">
                <a:solidFill>
                  <a:prstClr val="black"/>
                </a:solidFill>
                <a:latin typeface="Times New Roman" panose="02020603050405020304" pitchFamily="18" charset="0"/>
                <a:cs typeface="Times New Roman" panose="02020603050405020304" pitchFamily="18" charset="0"/>
              </a:rPr>
              <a:t> civil SUR FOND DE PARTAGE DE COMPETENCE</a:t>
            </a:r>
            <a:endParaRPr lang="fr-FR" sz="3400" dirty="0">
              <a:solidFill>
                <a:prstClr val="white"/>
              </a:solidFill>
              <a:latin typeface="Times New Roman" panose="02020603050405020304" pitchFamily="18" charset="0"/>
              <a:cs typeface="Times New Roman" panose="02020603050405020304" pitchFamily="18" charset="0"/>
            </a:endParaRPr>
          </a:p>
        </p:txBody>
      </p:sp>
      <p:sp>
        <p:nvSpPr>
          <p:cNvPr id="61" name="TextBox 74">
            <a:extLst>
              <a:ext uri="{FF2B5EF4-FFF2-40B4-BE49-F238E27FC236}">
                <a16:creationId xmlns:a16="http://schemas.microsoft.com/office/drawing/2014/main" id="{5AEFF571-3DEB-1238-0D30-F3D2C8F51000}"/>
              </a:ext>
            </a:extLst>
          </p:cNvPr>
          <p:cNvSpPr txBox="1"/>
          <p:nvPr/>
        </p:nvSpPr>
        <p:spPr>
          <a:xfrm>
            <a:off x="3409493" y="1273192"/>
            <a:ext cx="8313006" cy="5324535"/>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lgn="just">
              <a:buFont typeface="Wingdings" panose="05000000000000000000" pitchFamily="2" charset="2"/>
              <a:buChar char="§"/>
              <a:defRPr/>
            </a:pPr>
            <a:r>
              <a:rPr lang="fr-FR" sz="2000" dirty="0">
                <a:solidFill>
                  <a:schemeClr val="bg1"/>
                </a:solidFill>
                <a:latin typeface="Times New Roman" panose="02020603050405020304" pitchFamily="18" charset="0"/>
                <a:cs typeface="Times New Roman" panose="02020603050405020304" pitchFamily="18" charset="0"/>
              </a:rPr>
              <a:t>le Procureur de la République constitue l’autorité de surveillance en matière d’état civil. </a:t>
            </a:r>
          </a:p>
          <a:p>
            <a:pPr marL="342900" lvl="0" indent="-342900" algn="just">
              <a:buFont typeface="Wingdings" panose="05000000000000000000" pitchFamily="2" charset="2"/>
              <a:buChar char="§"/>
              <a:defRPr/>
            </a:pPr>
            <a:r>
              <a:rPr lang="fr-FR" sz="2000" dirty="0">
                <a:solidFill>
                  <a:schemeClr val="bg1"/>
                </a:solidFill>
                <a:latin typeface="Times New Roman" panose="02020603050405020304" pitchFamily="18" charset="0"/>
                <a:cs typeface="Times New Roman" panose="02020603050405020304" pitchFamily="18" charset="0"/>
              </a:rPr>
              <a:t>L’officier de l’état civil exerce donc ses fonctions sous le contrôle et la surveillance du parquet territorialement compétent qui peut lui donner des instructions ». </a:t>
            </a:r>
          </a:p>
          <a:p>
            <a:pPr marL="342900" lvl="0" indent="-342900" algn="just">
              <a:buFont typeface="Wingdings" panose="05000000000000000000" pitchFamily="2" charset="2"/>
              <a:buChar char="§"/>
              <a:defRPr/>
            </a:pPr>
            <a:r>
              <a:rPr lang="fr-FR" sz="2000" dirty="0">
                <a:solidFill>
                  <a:schemeClr val="bg1"/>
                </a:solidFill>
                <a:latin typeface="Times New Roman" panose="02020603050405020304" pitchFamily="18" charset="0"/>
                <a:cs typeface="Times New Roman" panose="02020603050405020304" pitchFamily="18" charset="0"/>
              </a:rPr>
              <a:t>Selon l’article 53 du code des personnes et de la famille, le ministère public peut procéder à l’inspection des bureaux de l’état civil afin de s’assurer de leur bon fonctionnement. </a:t>
            </a:r>
          </a:p>
          <a:p>
            <a:pPr marL="342900" lvl="0" indent="-342900" algn="just">
              <a:buFont typeface="Wingdings" panose="05000000000000000000" pitchFamily="2" charset="2"/>
              <a:buChar char="§"/>
              <a:defRPr/>
            </a:pPr>
            <a:r>
              <a:rPr lang="fr-FR" sz="2000" dirty="0">
                <a:solidFill>
                  <a:schemeClr val="bg1"/>
                </a:solidFill>
                <a:latin typeface="Times New Roman" panose="02020603050405020304" pitchFamily="18" charset="0"/>
                <a:cs typeface="Times New Roman" panose="02020603050405020304" pitchFamily="18" charset="0"/>
              </a:rPr>
              <a:t>L’ordre public étant toujours intéressé à ce que toute personne soit pourvue d’un état civil régulier et à ce que les registres soient correctement tenus, le procureur de la République doit, lorsqu’il a connaissance de l’absence d’acte, solliciter du tribunal un jugement déclaratif ou supplétif d’acte de l’état civil. </a:t>
            </a:r>
          </a:p>
          <a:p>
            <a:pPr marL="342900" lvl="0" indent="-342900" algn="just">
              <a:buFont typeface="Wingdings" panose="05000000000000000000" pitchFamily="2" charset="2"/>
              <a:buChar char="§"/>
              <a:defRPr/>
            </a:pPr>
            <a:r>
              <a:rPr lang="fr-FR" sz="2000" dirty="0">
                <a:solidFill>
                  <a:schemeClr val="bg1"/>
                </a:solidFill>
                <a:latin typeface="Times New Roman" panose="02020603050405020304" pitchFamily="18" charset="0"/>
                <a:cs typeface="Times New Roman" panose="02020603050405020304" pitchFamily="18" charset="0"/>
              </a:rPr>
              <a:t>Il peut aussi, suivant l’article 60 du CPF, à toute époque et en dehors des délais, faire la déclaration d’une naissance dont il aurait eu connaissance et qu’il n’aurait pas été constaté à l’état civil. Inversement, le ministère public doit poursuivre l’annulation d’un acte d’état civil lorsque l’ordre public est en cause, par exemple un acte constatant le décès d’une personne vivante.</a:t>
            </a:r>
          </a:p>
        </p:txBody>
      </p:sp>
    </p:spTree>
    <p:extLst>
      <p:ext uri="{BB962C8B-B14F-4D97-AF65-F5344CB8AC3E}">
        <p14:creationId xmlns:p14="http://schemas.microsoft.com/office/powerpoint/2010/main" val="1032398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B1FC9-D5F2-2B9F-D4B5-FCBBD238119E}"/>
            </a:ext>
          </a:extLst>
        </p:cNvPr>
        <p:cNvGrpSpPr/>
        <p:nvPr/>
      </p:nvGrpSpPr>
      <p:grpSpPr>
        <a:xfrm>
          <a:off x="0" y="0"/>
          <a:ext cx="0" cy="0"/>
          <a:chOff x="0" y="0"/>
          <a:chExt cx="0" cy="0"/>
        </a:xfrm>
      </p:grpSpPr>
      <p:sp>
        <p:nvSpPr>
          <p:cNvPr id="4" name="Espace réservé du numéro de diapositive 5">
            <a:extLst>
              <a:ext uri="{FF2B5EF4-FFF2-40B4-BE49-F238E27FC236}">
                <a16:creationId xmlns:a16="http://schemas.microsoft.com/office/drawing/2014/main" id="{A9C68565-DE37-5964-981A-25DB66BCE544}"/>
              </a:ext>
            </a:extLst>
          </p:cNvPr>
          <p:cNvSpPr txBox="1">
            <a:spLocks/>
          </p:cNvSpPr>
          <p:nvPr/>
        </p:nvSpPr>
        <p:spPr>
          <a:xfrm>
            <a:off x="11722499" y="6536347"/>
            <a:ext cx="458214" cy="277000"/>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856A4438-FE04-46E7-9621-7E72D1BA1994}" type="slidenum">
              <a:rPr kumimoji="0" lang="fr-FR" sz="1200" b="0" i="0" u="none" strike="noStrike" kern="1200" cap="none" spc="0" normalizeH="0" baseline="0" noProof="0" smtClean="0">
                <a:ln>
                  <a:noFill/>
                </a:ln>
                <a:solidFill>
                  <a:prstClr val="black">
                    <a:tint val="75000"/>
                  </a:prstClr>
                </a:solidFill>
                <a:effectLst/>
                <a:uLnTx/>
                <a:uFillTx/>
                <a:latin typeface="Corbel" panose="020B05030202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fr-FR" sz="1200" b="0" i="0" u="none" strike="noStrike" kern="1200" cap="none" spc="0" normalizeH="0" baseline="0" noProof="0" dirty="0">
              <a:ln>
                <a:noFill/>
              </a:ln>
              <a:solidFill>
                <a:prstClr val="black">
                  <a:tint val="75000"/>
                </a:prstClr>
              </a:solidFill>
              <a:effectLst/>
              <a:uLnTx/>
              <a:uFillTx/>
              <a:latin typeface="Corbel" panose="020B0503020204020204" pitchFamily="34" charset="0"/>
              <a:ea typeface="+mn-ea"/>
              <a:cs typeface="+mn-cs"/>
            </a:endParaRPr>
          </a:p>
        </p:txBody>
      </p:sp>
      <p:sp>
        <p:nvSpPr>
          <p:cNvPr id="35" name="Shape">
            <a:extLst>
              <a:ext uri="{FF2B5EF4-FFF2-40B4-BE49-F238E27FC236}">
                <a16:creationId xmlns:a16="http://schemas.microsoft.com/office/drawing/2014/main" id="{11F12EF0-5951-CF17-8210-EF1CE57D214A}"/>
              </a:ext>
            </a:extLst>
          </p:cNvPr>
          <p:cNvSpPr/>
          <p:nvPr/>
        </p:nvSpPr>
        <p:spPr>
          <a:xfrm>
            <a:off x="3596127" y="539134"/>
            <a:ext cx="8126372" cy="489566"/>
          </a:xfrm>
          <a:custGeom>
            <a:avLst/>
            <a:gdLst/>
            <a:ahLst/>
            <a:cxnLst>
              <a:cxn ang="0">
                <a:pos x="wd2" y="hd2"/>
              </a:cxn>
              <a:cxn ang="5400000">
                <a:pos x="wd2" y="hd2"/>
              </a:cxn>
              <a:cxn ang="10800000">
                <a:pos x="wd2" y="hd2"/>
              </a:cxn>
              <a:cxn ang="16200000">
                <a:pos x="wd2" y="hd2"/>
              </a:cxn>
            </a:cxnLst>
            <a:rect l="0" t="0" r="r" b="b"/>
            <a:pathLst>
              <a:path w="21600" h="21600" extrusionOk="0">
                <a:moveTo>
                  <a:pt x="18260" y="0"/>
                </a:moveTo>
                <a:lnTo>
                  <a:pt x="3340" y="0"/>
                </a:lnTo>
                <a:cubicBezTo>
                  <a:pt x="1501" y="0"/>
                  <a:pt x="0" y="4855"/>
                  <a:pt x="0" y="10800"/>
                </a:cubicBezTo>
                <a:cubicBezTo>
                  <a:pt x="0" y="16745"/>
                  <a:pt x="1501" y="21600"/>
                  <a:pt x="3340" y="21600"/>
                </a:cubicBezTo>
                <a:lnTo>
                  <a:pt x="18260" y="21600"/>
                </a:lnTo>
                <a:cubicBezTo>
                  <a:pt x="20099" y="21600"/>
                  <a:pt x="21600" y="16745"/>
                  <a:pt x="21600" y="10800"/>
                </a:cubicBezTo>
                <a:cubicBezTo>
                  <a:pt x="21600" y="4855"/>
                  <a:pt x="20099" y="0"/>
                  <a:pt x="18260" y="0"/>
                </a:cubicBezTo>
                <a:close/>
              </a:path>
            </a:pathLst>
          </a:custGeom>
          <a:solidFill>
            <a:schemeClr val="accent1">
              <a:lumMod val="40000"/>
              <a:lumOff val="60000"/>
            </a:schemeClr>
          </a:solidFill>
          <a:ln w="12700">
            <a:miter lim="400000"/>
          </a:ln>
          <a:effectLst/>
        </p:spPr>
        <p:txBody>
          <a:bodyPr lIns="2160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fr-FR" sz="2400" b="1" i="1" dirty="0">
                <a:solidFill>
                  <a:schemeClr val="bg1"/>
                </a:solidFill>
              </a:rPr>
              <a:t>Attributions du ministère public</a:t>
            </a:r>
          </a:p>
        </p:txBody>
      </p:sp>
      <p:sp>
        <p:nvSpPr>
          <p:cNvPr id="43" name="Shape">
            <a:extLst>
              <a:ext uri="{FF2B5EF4-FFF2-40B4-BE49-F238E27FC236}">
                <a16:creationId xmlns:a16="http://schemas.microsoft.com/office/drawing/2014/main" id="{D905D480-9228-E06F-69AF-6DB006A4F60D}"/>
              </a:ext>
            </a:extLst>
          </p:cNvPr>
          <p:cNvSpPr/>
          <p:nvPr/>
        </p:nvSpPr>
        <p:spPr>
          <a:xfrm>
            <a:off x="2139678" y="673100"/>
            <a:ext cx="1721122" cy="3053502"/>
          </a:xfrm>
          <a:custGeom>
            <a:avLst/>
            <a:gdLst/>
            <a:ahLst/>
            <a:cxnLst>
              <a:cxn ang="0">
                <a:pos x="wd2" y="hd2"/>
              </a:cxn>
              <a:cxn ang="5400000">
                <a:pos x="wd2" y="hd2"/>
              </a:cxn>
              <a:cxn ang="10800000">
                <a:pos x="wd2" y="hd2"/>
              </a:cxn>
              <a:cxn ang="16200000">
                <a:pos x="wd2" y="hd2"/>
              </a:cxn>
            </a:cxnLst>
            <a:rect l="0" t="0" r="r" b="b"/>
            <a:pathLst>
              <a:path w="21600" h="21600" extrusionOk="0">
                <a:moveTo>
                  <a:pt x="4794" y="21600"/>
                </a:moveTo>
                <a:lnTo>
                  <a:pt x="1128" y="21600"/>
                </a:lnTo>
                <a:cubicBezTo>
                  <a:pt x="508" y="21600"/>
                  <a:pt x="0" y="21200"/>
                  <a:pt x="0" y="20711"/>
                </a:cubicBezTo>
                <a:cubicBezTo>
                  <a:pt x="0" y="20222"/>
                  <a:pt x="508" y="19822"/>
                  <a:pt x="1128" y="19822"/>
                </a:cubicBezTo>
                <a:lnTo>
                  <a:pt x="4794" y="19822"/>
                </a:lnTo>
                <a:cubicBezTo>
                  <a:pt x="8516" y="19822"/>
                  <a:pt x="11505" y="17467"/>
                  <a:pt x="11505" y="14533"/>
                </a:cubicBezTo>
                <a:lnTo>
                  <a:pt x="11505" y="7067"/>
                </a:lnTo>
                <a:cubicBezTo>
                  <a:pt x="11505" y="3156"/>
                  <a:pt x="15509" y="0"/>
                  <a:pt x="20472" y="0"/>
                </a:cubicBezTo>
                <a:cubicBezTo>
                  <a:pt x="21092" y="0"/>
                  <a:pt x="21600" y="400"/>
                  <a:pt x="21600" y="889"/>
                </a:cubicBezTo>
                <a:cubicBezTo>
                  <a:pt x="21600" y="1378"/>
                  <a:pt x="21092" y="1778"/>
                  <a:pt x="20472" y="1778"/>
                </a:cubicBezTo>
                <a:cubicBezTo>
                  <a:pt x="16750" y="1778"/>
                  <a:pt x="13761" y="4133"/>
                  <a:pt x="13761" y="7067"/>
                </a:cubicBezTo>
                <a:lnTo>
                  <a:pt x="13761" y="14533"/>
                </a:lnTo>
                <a:cubicBezTo>
                  <a:pt x="13704" y="18444"/>
                  <a:pt x="9700" y="21600"/>
                  <a:pt x="4794" y="21600"/>
                </a:cubicBezTo>
                <a:close/>
              </a:path>
            </a:pathLst>
          </a:custGeom>
          <a:solidFill>
            <a:schemeClr val="accent1">
              <a:lumMod val="40000"/>
              <a:lumOff val="60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defRPr>
            </a:pPr>
            <a:endParaRPr kumimoji="0" lang="en-US" sz="3000" b="0" i="0" u="none" strike="noStrike" kern="1200" cap="none" spc="0" normalizeH="0" baseline="0" noProof="0" dirty="0">
              <a:ln>
                <a:noFill/>
              </a:ln>
              <a:solidFill>
                <a:srgbClr val="FFFFFF"/>
              </a:solidFill>
              <a:effectLst>
                <a:outerShdw blurRad="38100" dist="12700" dir="5400000" rotWithShape="0">
                  <a:srgbClr val="000000">
                    <a:alpha val="50000"/>
                  </a:srgbClr>
                </a:outerShdw>
              </a:effectLst>
              <a:uLnTx/>
              <a:uFillTx/>
              <a:latin typeface="Calibri" panose="020F0502020204030204"/>
              <a:ea typeface="+mn-ea"/>
              <a:cs typeface="+mn-cs"/>
            </a:endParaRPr>
          </a:p>
        </p:txBody>
      </p:sp>
      <p:sp>
        <p:nvSpPr>
          <p:cNvPr id="49" name="Circle">
            <a:extLst>
              <a:ext uri="{FF2B5EF4-FFF2-40B4-BE49-F238E27FC236}">
                <a16:creationId xmlns:a16="http://schemas.microsoft.com/office/drawing/2014/main" id="{BB8F894F-7BE5-66FE-915F-72BB2C6EB697}"/>
              </a:ext>
            </a:extLst>
          </p:cNvPr>
          <p:cNvSpPr/>
          <p:nvPr/>
        </p:nvSpPr>
        <p:spPr>
          <a:xfrm>
            <a:off x="75910" y="2427354"/>
            <a:ext cx="2114440" cy="2446079"/>
          </a:xfrm>
          <a:prstGeom prst="ellipse">
            <a:avLst/>
          </a:prstGeom>
          <a:solidFill>
            <a:schemeClr val="accent1">
              <a:lumMod val="40000"/>
              <a:lumOff val="60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defRPr>
            </a:pPr>
            <a:endParaRPr kumimoji="0" lang="en-US" sz="3000" b="0" i="0" u="none" strike="noStrike" kern="1200" cap="none" spc="0" normalizeH="0" baseline="0" noProof="0" dirty="0">
              <a:ln>
                <a:noFill/>
              </a:ln>
              <a:solidFill>
                <a:srgbClr val="FFFFFF"/>
              </a:solidFill>
              <a:effectLst>
                <a:outerShdw blurRad="38100" dist="12700" dir="5400000" rotWithShape="0">
                  <a:srgbClr val="000000">
                    <a:alpha val="50000"/>
                  </a:srgbClr>
                </a:outerShdw>
              </a:effectLst>
              <a:uLnTx/>
              <a:uFillTx/>
              <a:latin typeface="Calibri" panose="020F0502020204030204"/>
              <a:ea typeface="+mn-ea"/>
              <a:cs typeface="+mn-cs"/>
            </a:endParaRPr>
          </a:p>
        </p:txBody>
      </p:sp>
      <p:sp>
        <p:nvSpPr>
          <p:cNvPr id="61" name="TextBox 74">
            <a:extLst>
              <a:ext uri="{FF2B5EF4-FFF2-40B4-BE49-F238E27FC236}">
                <a16:creationId xmlns:a16="http://schemas.microsoft.com/office/drawing/2014/main" id="{0DC65B45-E7BC-1F4D-E36B-4CB2F8C9EF73}"/>
              </a:ext>
            </a:extLst>
          </p:cNvPr>
          <p:cNvSpPr txBox="1"/>
          <p:nvPr/>
        </p:nvSpPr>
        <p:spPr>
          <a:xfrm>
            <a:off x="3276601" y="1162666"/>
            <a:ext cx="8675006" cy="4985980"/>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lgn="just">
              <a:buFont typeface="Wingdings" panose="05000000000000000000" pitchFamily="2" charset="2"/>
              <a:buChar char="§"/>
              <a:defRPr/>
            </a:pPr>
            <a:r>
              <a:rPr lang="fr-FR" dirty="0">
                <a:solidFill>
                  <a:schemeClr val="bg1"/>
                </a:solidFill>
                <a:latin typeface="Times New Roman" panose="02020603050405020304" pitchFamily="18" charset="0"/>
                <a:cs typeface="Times New Roman" panose="02020603050405020304" pitchFamily="18" charset="0"/>
              </a:rPr>
              <a:t>Si le ministère public constate des négligences ou des irrégularités dans la tenue de l’état civil, il doit adresser aux officiers de l’état civil les observations ou des injonctions qui lui paraîtront nécessaires. Si ces négligences ou irrégularités s’avéraient graves et exposaient leurs auteurs à des amendes civiles ou à des sanctions pénales, il doit engager des poursuites. </a:t>
            </a:r>
          </a:p>
          <a:p>
            <a:pPr marL="342900" lvl="0" indent="-342900" algn="just">
              <a:buFont typeface="Wingdings" panose="05000000000000000000" pitchFamily="2" charset="2"/>
              <a:buChar char="§"/>
              <a:defRPr/>
            </a:pPr>
            <a:r>
              <a:rPr lang="fr-FR" dirty="0">
                <a:solidFill>
                  <a:schemeClr val="bg1"/>
                </a:solidFill>
                <a:latin typeface="Times New Roman" panose="02020603050405020304" pitchFamily="18" charset="0"/>
                <a:cs typeface="Times New Roman" panose="02020603050405020304" pitchFamily="18" charset="0"/>
              </a:rPr>
              <a:t>Conformément à l’article 37 du CPF, lorsque l’officier de l’état civil rencontre des difficultés dans l’accomplissement de sa mission, il doit en référer au procureur de la République et lui demander ses instructions. Il appartient alors au parquet de déterminer les diligences qui doivent êtes faites par l’officier d’état civil et lui donner des instructions utiles. </a:t>
            </a:r>
          </a:p>
          <a:p>
            <a:pPr marL="342900" lvl="0" indent="-342900" algn="just">
              <a:buFont typeface="Wingdings" panose="05000000000000000000" pitchFamily="2" charset="2"/>
              <a:buChar char="§"/>
              <a:defRPr/>
            </a:pPr>
            <a:r>
              <a:rPr lang="fr-FR" sz="2000" dirty="0">
                <a:solidFill>
                  <a:prstClr val="black"/>
                </a:solidFill>
                <a:latin typeface="Times New Roman" panose="02020603050405020304" pitchFamily="18" charset="0"/>
                <a:cs typeface="Times New Roman" panose="02020603050405020304" pitchFamily="18" charset="0"/>
              </a:rPr>
              <a:t>Dans ce cadre, toute requête état civil adressée au juge doit obligatoirement être communiquée au ministère public, partie jointe qui dispose aussi du droit d’appel en la matière (article 96 du code des personnes et de la famille). </a:t>
            </a:r>
          </a:p>
          <a:p>
            <a:pPr marL="342900" lvl="0" indent="-342900" algn="just">
              <a:buFont typeface="Wingdings" panose="05000000000000000000" pitchFamily="2" charset="2"/>
              <a:buChar char="§"/>
              <a:defRPr/>
            </a:pPr>
            <a:r>
              <a:rPr lang="fr-FR" sz="2000" dirty="0">
                <a:solidFill>
                  <a:prstClr val="black"/>
                </a:solidFill>
                <a:latin typeface="Times New Roman" panose="02020603050405020304" pitchFamily="18" charset="0"/>
                <a:cs typeface="Times New Roman" panose="02020603050405020304" pitchFamily="18" charset="0"/>
              </a:rPr>
              <a:t>Il peut également requérir la structure nationale en charge de l’identification aux fins de déclaration d’une naissance ou décès pour son enregistrement dérogatoire au RNPP (Art 4, 5, 9 et 15 décret 2025-679 du 29 octobre 2025).</a:t>
            </a:r>
          </a:p>
          <a:p>
            <a:pPr marL="342900" lvl="0" indent="-342900" algn="just">
              <a:buFont typeface="Wingdings" panose="05000000000000000000" pitchFamily="2" charset="2"/>
              <a:buChar char="§"/>
              <a:defRPr/>
            </a:pPr>
            <a:endParaRPr lang="fr-FR" dirty="0">
              <a:solidFill>
                <a:schemeClr val="bg1"/>
              </a:solidFill>
              <a:latin typeface="Times New Roman" panose="02020603050405020304" pitchFamily="18" charset="0"/>
              <a:cs typeface="Times New Roman" panose="02020603050405020304" pitchFamily="18" charset="0"/>
            </a:endParaRPr>
          </a:p>
        </p:txBody>
      </p:sp>
      <p:sp>
        <p:nvSpPr>
          <p:cNvPr id="8" name="TextBox 67">
            <a:extLst>
              <a:ext uri="{FF2B5EF4-FFF2-40B4-BE49-F238E27FC236}">
                <a16:creationId xmlns:a16="http://schemas.microsoft.com/office/drawing/2014/main" id="{FB8E6CC8-9E12-23F0-56A6-E3535E85667C}"/>
              </a:ext>
            </a:extLst>
          </p:cNvPr>
          <p:cNvSpPr txBox="1"/>
          <p:nvPr/>
        </p:nvSpPr>
        <p:spPr>
          <a:xfrm>
            <a:off x="238445" y="2447519"/>
            <a:ext cx="1901233" cy="2139047"/>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fr-FR" sz="1900" b="1" cap="all" dirty="0">
                <a:solidFill>
                  <a:prstClr val="black"/>
                </a:solidFill>
                <a:latin typeface="Times New Roman" panose="02020603050405020304" pitchFamily="18" charset="0"/>
                <a:cs typeface="Times New Roman" panose="02020603050405020304" pitchFamily="18" charset="0"/>
              </a:rPr>
              <a:t>LA GESTION DU CONTENTIEUX DE L’</a:t>
            </a:r>
            <a:r>
              <a:rPr lang="fr-FR" sz="1900" b="1" cap="all" dirty="0" err="1">
                <a:solidFill>
                  <a:prstClr val="black"/>
                </a:solidFill>
                <a:latin typeface="Times New Roman" panose="02020603050405020304" pitchFamily="18" charset="0"/>
                <a:cs typeface="Times New Roman" panose="02020603050405020304" pitchFamily="18" charset="0"/>
              </a:rPr>
              <a:t>etat</a:t>
            </a:r>
            <a:r>
              <a:rPr lang="fr-FR" sz="1900" b="1" cap="all" dirty="0">
                <a:solidFill>
                  <a:prstClr val="black"/>
                </a:solidFill>
                <a:latin typeface="Times New Roman" panose="02020603050405020304" pitchFamily="18" charset="0"/>
                <a:cs typeface="Times New Roman" panose="02020603050405020304" pitchFamily="18" charset="0"/>
              </a:rPr>
              <a:t> civil SUR FOND DE PARTAGE DE COMPETENCE</a:t>
            </a:r>
            <a:endParaRPr lang="fr-FR" sz="3400" dirty="0">
              <a:solidFill>
                <a:prstClr val="white"/>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5684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A410F-5B6C-8196-AC1E-CF1BBAB6F8FC}"/>
            </a:ext>
          </a:extLst>
        </p:cNvPr>
        <p:cNvGrpSpPr/>
        <p:nvPr/>
      </p:nvGrpSpPr>
      <p:grpSpPr>
        <a:xfrm>
          <a:off x="0" y="0"/>
          <a:ext cx="0" cy="0"/>
          <a:chOff x="0" y="0"/>
          <a:chExt cx="0" cy="0"/>
        </a:xfrm>
      </p:grpSpPr>
      <p:sp>
        <p:nvSpPr>
          <p:cNvPr id="4" name="Espace réservé du numéro de diapositive 5">
            <a:extLst>
              <a:ext uri="{FF2B5EF4-FFF2-40B4-BE49-F238E27FC236}">
                <a16:creationId xmlns:a16="http://schemas.microsoft.com/office/drawing/2014/main" id="{BA045B95-ACAC-A3BA-E67F-6F4ECB067522}"/>
              </a:ext>
            </a:extLst>
          </p:cNvPr>
          <p:cNvSpPr txBox="1">
            <a:spLocks/>
          </p:cNvSpPr>
          <p:nvPr/>
        </p:nvSpPr>
        <p:spPr>
          <a:xfrm>
            <a:off x="11722499" y="6536347"/>
            <a:ext cx="458214" cy="277000"/>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856A4438-FE04-46E7-9621-7E72D1BA1994}" type="slidenum">
              <a:rPr kumimoji="0" lang="fr-FR" sz="1200" b="0" i="0" u="none" strike="noStrike" kern="1200" cap="none" spc="0" normalizeH="0" baseline="0" noProof="0" smtClean="0">
                <a:ln>
                  <a:noFill/>
                </a:ln>
                <a:solidFill>
                  <a:prstClr val="black">
                    <a:tint val="75000"/>
                  </a:prstClr>
                </a:solidFill>
                <a:effectLst/>
                <a:uLnTx/>
                <a:uFillTx/>
                <a:latin typeface="Corbel" panose="020B0503020204020204"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fr-FR" sz="1200" b="0" i="0" u="none" strike="noStrike" kern="1200" cap="none" spc="0" normalizeH="0" baseline="0" noProof="0" dirty="0">
              <a:ln>
                <a:noFill/>
              </a:ln>
              <a:solidFill>
                <a:prstClr val="black">
                  <a:tint val="75000"/>
                </a:prstClr>
              </a:solidFill>
              <a:effectLst/>
              <a:uLnTx/>
              <a:uFillTx/>
              <a:latin typeface="Corbel" panose="020B0503020204020204" pitchFamily="34" charset="0"/>
              <a:ea typeface="+mn-ea"/>
              <a:cs typeface="+mn-cs"/>
            </a:endParaRPr>
          </a:p>
        </p:txBody>
      </p:sp>
      <p:sp>
        <p:nvSpPr>
          <p:cNvPr id="35" name="Shape">
            <a:extLst>
              <a:ext uri="{FF2B5EF4-FFF2-40B4-BE49-F238E27FC236}">
                <a16:creationId xmlns:a16="http://schemas.microsoft.com/office/drawing/2014/main" id="{75F22C56-F2EF-0308-32AD-DAA4ABAF6D56}"/>
              </a:ext>
            </a:extLst>
          </p:cNvPr>
          <p:cNvSpPr/>
          <p:nvPr/>
        </p:nvSpPr>
        <p:spPr>
          <a:xfrm>
            <a:off x="2655405" y="539134"/>
            <a:ext cx="9067094" cy="489566"/>
          </a:xfrm>
          <a:custGeom>
            <a:avLst/>
            <a:gdLst/>
            <a:ahLst/>
            <a:cxnLst>
              <a:cxn ang="0">
                <a:pos x="wd2" y="hd2"/>
              </a:cxn>
              <a:cxn ang="5400000">
                <a:pos x="wd2" y="hd2"/>
              </a:cxn>
              <a:cxn ang="10800000">
                <a:pos x="wd2" y="hd2"/>
              </a:cxn>
              <a:cxn ang="16200000">
                <a:pos x="wd2" y="hd2"/>
              </a:cxn>
            </a:cxnLst>
            <a:rect l="0" t="0" r="r" b="b"/>
            <a:pathLst>
              <a:path w="21600" h="21600" extrusionOk="0">
                <a:moveTo>
                  <a:pt x="18260" y="0"/>
                </a:moveTo>
                <a:lnTo>
                  <a:pt x="3340" y="0"/>
                </a:lnTo>
                <a:cubicBezTo>
                  <a:pt x="1501" y="0"/>
                  <a:pt x="0" y="4855"/>
                  <a:pt x="0" y="10800"/>
                </a:cubicBezTo>
                <a:cubicBezTo>
                  <a:pt x="0" y="16745"/>
                  <a:pt x="1501" y="21600"/>
                  <a:pt x="3340" y="21600"/>
                </a:cubicBezTo>
                <a:lnTo>
                  <a:pt x="18260" y="21600"/>
                </a:lnTo>
                <a:cubicBezTo>
                  <a:pt x="20099" y="21600"/>
                  <a:pt x="21600" y="16745"/>
                  <a:pt x="21600" y="10800"/>
                </a:cubicBezTo>
                <a:cubicBezTo>
                  <a:pt x="21600" y="4855"/>
                  <a:pt x="20099" y="0"/>
                  <a:pt x="18260" y="0"/>
                </a:cubicBezTo>
                <a:close/>
              </a:path>
            </a:pathLst>
          </a:custGeom>
          <a:solidFill>
            <a:schemeClr val="accent3">
              <a:lumMod val="20000"/>
              <a:lumOff val="80000"/>
            </a:schemeClr>
          </a:solidFill>
          <a:ln w="12700">
            <a:miter lim="400000"/>
          </a:ln>
          <a:effectLst/>
        </p:spPr>
        <p:txBody>
          <a:bodyPr lIns="2160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fr-FR" sz="2400" b="1" i="1" dirty="0">
                <a:solidFill>
                  <a:schemeClr val="bg1"/>
                </a:solidFill>
              </a:rPr>
              <a:t>Attributions du juge</a:t>
            </a:r>
          </a:p>
        </p:txBody>
      </p:sp>
      <p:sp>
        <p:nvSpPr>
          <p:cNvPr id="43" name="Shape">
            <a:extLst>
              <a:ext uri="{FF2B5EF4-FFF2-40B4-BE49-F238E27FC236}">
                <a16:creationId xmlns:a16="http://schemas.microsoft.com/office/drawing/2014/main" id="{38760426-7813-FE5E-649D-F1B04CBF0540}"/>
              </a:ext>
            </a:extLst>
          </p:cNvPr>
          <p:cNvSpPr/>
          <p:nvPr/>
        </p:nvSpPr>
        <p:spPr>
          <a:xfrm>
            <a:off x="1384208" y="683664"/>
            <a:ext cx="1271197" cy="3153755"/>
          </a:xfrm>
          <a:custGeom>
            <a:avLst/>
            <a:gdLst/>
            <a:ahLst/>
            <a:cxnLst>
              <a:cxn ang="0">
                <a:pos x="wd2" y="hd2"/>
              </a:cxn>
              <a:cxn ang="5400000">
                <a:pos x="wd2" y="hd2"/>
              </a:cxn>
              <a:cxn ang="10800000">
                <a:pos x="wd2" y="hd2"/>
              </a:cxn>
              <a:cxn ang="16200000">
                <a:pos x="wd2" y="hd2"/>
              </a:cxn>
            </a:cxnLst>
            <a:rect l="0" t="0" r="r" b="b"/>
            <a:pathLst>
              <a:path w="21600" h="21600" extrusionOk="0">
                <a:moveTo>
                  <a:pt x="4794" y="21600"/>
                </a:moveTo>
                <a:lnTo>
                  <a:pt x="1128" y="21600"/>
                </a:lnTo>
                <a:cubicBezTo>
                  <a:pt x="508" y="21600"/>
                  <a:pt x="0" y="21200"/>
                  <a:pt x="0" y="20711"/>
                </a:cubicBezTo>
                <a:cubicBezTo>
                  <a:pt x="0" y="20222"/>
                  <a:pt x="508" y="19822"/>
                  <a:pt x="1128" y="19822"/>
                </a:cubicBezTo>
                <a:lnTo>
                  <a:pt x="4794" y="19822"/>
                </a:lnTo>
                <a:cubicBezTo>
                  <a:pt x="8516" y="19822"/>
                  <a:pt x="11505" y="17467"/>
                  <a:pt x="11505" y="14533"/>
                </a:cubicBezTo>
                <a:lnTo>
                  <a:pt x="11505" y="7067"/>
                </a:lnTo>
                <a:cubicBezTo>
                  <a:pt x="11505" y="3156"/>
                  <a:pt x="15509" y="0"/>
                  <a:pt x="20472" y="0"/>
                </a:cubicBezTo>
                <a:cubicBezTo>
                  <a:pt x="21092" y="0"/>
                  <a:pt x="21600" y="400"/>
                  <a:pt x="21600" y="889"/>
                </a:cubicBezTo>
                <a:cubicBezTo>
                  <a:pt x="21600" y="1378"/>
                  <a:pt x="21092" y="1778"/>
                  <a:pt x="20472" y="1778"/>
                </a:cubicBezTo>
                <a:cubicBezTo>
                  <a:pt x="16750" y="1778"/>
                  <a:pt x="13761" y="4133"/>
                  <a:pt x="13761" y="7067"/>
                </a:cubicBezTo>
                <a:lnTo>
                  <a:pt x="13761" y="14533"/>
                </a:lnTo>
                <a:cubicBezTo>
                  <a:pt x="13704" y="18444"/>
                  <a:pt x="9700" y="21600"/>
                  <a:pt x="4794" y="21600"/>
                </a:cubicBezTo>
                <a:close/>
              </a:path>
            </a:pathLst>
          </a:custGeom>
          <a:solidFill>
            <a:schemeClr val="accent3">
              <a:lumMod val="20000"/>
              <a:lumOff val="80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defRPr>
            </a:pPr>
            <a:endParaRPr kumimoji="0" lang="en-US" sz="3000" b="0" i="0" u="none" strike="noStrike" kern="1200" cap="none" spc="0" normalizeH="0" baseline="0" noProof="0" dirty="0">
              <a:ln>
                <a:noFill/>
              </a:ln>
              <a:solidFill>
                <a:srgbClr val="FFFFFF"/>
              </a:solidFill>
              <a:effectLst>
                <a:outerShdw blurRad="38100" dist="12700" dir="5400000" rotWithShape="0">
                  <a:srgbClr val="000000">
                    <a:alpha val="50000"/>
                  </a:srgbClr>
                </a:outerShdw>
              </a:effectLst>
              <a:uLnTx/>
              <a:uFillTx/>
              <a:latin typeface="Calibri" panose="020F0502020204030204"/>
              <a:ea typeface="+mn-ea"/>
              <a:cs typeface="+mn-cs"/>
            </a:endParaRPr>
          </a:p>
        </p:txBody>
      </p:sp>
      <p:sp>
        <p:nvSpPr>
          <p:cNvPr id="49" name="Circle">
            <a:extLst>
              <a:ext uri="{FF2B5EF4-FFF2-40B4-BE49-F238E27FC236}">
                <a16:creationId xmlns:a16="http://schemas.microsoft.com/office/drawing/2014/main" id="{4CDB5AB6-4E68-A469-CFAC-2349934DDEFE}"/>
              </a:ext>
            </a:extLst>
          </p:cNvPr>
          <p:cNvSpPr/>
          <p:nvPr/>
        </p:nvSpPr>
        <p:spPr>
          <a:xfrm>
            <a:off x="75910" y="2076450"/>
            <a:ext cx="1684524" cy="2796983"/>
          </a:xfrm>
          <a:prstGeom prst="ellipse">
            <a:avLst/>
          </a:prstGeom>
          <a:solidFill>
            <a:schemeClr val="accent3">
              <a:lumMod val="20000"/>
              <a:lumOff val="80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effectLst>
                  <a:outerShdw blurRad="38100" dist="12700" dir="5400000" rotWithShape="0">
                    <a:srgbClr val="000000">
                      <a:alpha val="50000"/>
                    </a:srgbClr>
                  </a:outerShdw>
                </a:effectLst>
              </a:defRPr>
            </a:pPr>
            <a:endParaRPr kumimoji="0" lang="en-US" sz="3000" b="0" i="0" u="none" strike="noStrike" kern="1200" cap="none" spc="0" normalizeH="0" baseline="0" noProof="0" dirty="0">
              <a:ln>
                <a:noFill/>
              </a:ln>
              <a:solidFill>
                <a:srgbClr val="FFFFFF"/>
              </a:solidFill>
              <a:effectLst>
                <a:outerShdw blurRad="38100" dist="12700" dir="5400000" rotWithShape="0">
                  <a:srgbClr val="000000">
                    <a:alpha val="50000"/>
                  </a:srgbClr>
                </a:outerShdw>
              </a:effectLst>
              <a:uLnTx/>
              <a:uFillTx/>
              <a:latin typeface="Calibri" panose="020F0502020204030204"/>
              <a:ea typeface="+mn-ea"/>
              <a:cs typeface="+mn-cs"/>
            </a:endParaRPr>
          </a:p>
        </p:txBody>
      </p:sp>
      <p:sp>
        <p:nvSpPr>
          <p:cNvPr id="61" name="TextBox 74">
            <a:extLst>
              <a:ext uri="{FF2B5EF4-FFF2-40B4-BE49-F238E27FC236}">
                <a16:creationId xmlns:a16="http://schemas.microsoft.com/office/drawing/2014/main" id="{C2ACB3B7-356B-D94A-70D3-B6D6C0342806}"/>
              </a:ext>
            </a:extLst>
          </p:cNvPr>
          <p:cNvSpPr txBox="1"/>
          <p:nvPr/>
        </p:nvSpPr>
        <p:spPr>
          <a:xfrm>
            <a:off x="1897167" y="1028700"/>
            <a:ext cx="10054440" cy="5386090"/>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lvl="0" indent="-342900" algn="just">
              <a:buFont typeface="Wingdings" panose="05000000000000000000" pitchFamily="2" charset="2"/>
              <a:buChar char="§"/>
              <a:defRPr/>
            </a:pPr>
            <a:r>
              <a:rPr lang="fr-FR" sz="2000" dirty="0">
                <a:solidFill>
                  <a:schemeClr val="bg1"/>
                </a:solidFill>
                <a:latin typeface="Times New Roman" panose="02020603050405020304" pitchFamily="18" charset="0"/>
                <a:cs typeface="Times New Roman" panose="02020603050405020304" pitchFamily="18" charset="0"/>
              </a:rPr>
              <a:t>l’article 94 du code des personnes et de la famille prévoit que le juge du tribunal de première instance est le juge de droit commun en matière d’état civil. </a:t>
            </a:r>
          </a:p>
          <a:p>
            <a:pPr marL="342900" lvl="0" indent="-342900" algn="just">
              <a:buFont typeface="Wingdings" panose="05000000000000000000" pitchFamily="2" charset="2"/>
              <a:buChar char="§"/>
              <a:defRPr/>
            </a:pPr>
            <a:r>
              <a:rPr lang="fr-FR" sz="2000" dirty="0">
                <a:solidFill>
                  <a:schemeClr val="bg1"/>
                </a:solidFill>
                <a:latin typeface="Times New Roman" panose="02020603050405020304" pitchFamily="18" charset="0"/>
                <a:cs typeface="Times New Roman" panose="02020603050405020304" pitchFamily="18" charset="0"/>
              </a:rPr>
              <a:t>Article 101, 102 </a:t>
            </a:r>
            <a:r>
              <a:rPr lang="fr-FR" sz="2000" dirty="0">
                <a:solidFill>
                  <a:prstClr val="black"/>
                </a:solidFill>
                <a:latin typeface="Times New Roman" panose="02020603050405020304" pitchFamily="18" charset="0"/>
                <a:cs typeface="Times New Roman" panose="02020603050405020304" pitchFamily="18" charset="0"/>
              </a:rPr>
              <a:t>du code des personnes et de la famille </a:t>
            </a:r>
            <a:r>
              <a:rPr lang="fr-FR" sz="2000" dirty="0">
                <a:solidFill>
                  <a:schemeClr val="bg1"/>
                </a:solidFill>
                <a:latin typeface="Times New Roman" panose="02020603050405020304" pitchFamily="18" charset="0"/>
                <a:cs typeface="Times New Roman" panose="02020603050405020304" pitchFamily="18" charset="0"/>
              </a:rPr>
              <a:t>habilite le juge à rectifier les actes d’état civil.</a:t>
            </a:r>
          </a:p>
          <a:p>
            <a:pPr marL="342900" lvl="0" indent="-342900" algn="just">
              <a:buFont typeface="Wingdings" panose="05000000000000000000" pitchFamily="2" charset="2"/>
              <a:buChar char="§"/>
              <a:defRPr/>
            </a:pPr>
            <a:r>
              <a:rPr lang="fr-FR" sz="2200" dirty="0">
                <a:solidFill>
                  <a:prstClr val="black"/>
                </a:solidFill>
                <a:latin typeface="Times New Roman" panose="02020603050405020304" pitchFamily="18" charset="0"/>
                <a:cs typeface="Times New Roman" panose="02020603050405020304" pitchFamily="18" charset="0"/>
              </a:rPr>
              <a:t>Le juge état civil est aussi compétent, en cas d’intérêt légitime, selon les articles 9 et 10 du code des personnes et de la famille et l’article 6 de la loi n°2021 13 du 20 décembre 2021 modifiant et complétant la loi n°2002-13 du 24 août 2004 portant code des personnes et de la famille, à procéder au changement ou à l’adjonction de nom, ou à l’adjonction ou la radiation de prénoms, sur requête de l’intéressé ou de son représentant légal s’il s’agit d’un mineur.</a:t>
            </a:r>
          </a:p>
          <a:p>
            <a:pPr marL="342900" lvl="0" indent="-342900" algn="just">
              <a:buFont typeface="Wingdings" panose="05000000000000000000" pitchFamily="2" charset="2"/>
              <a:buChar char="§"/>
              <a:defRPr/>
            </a:pPr>
            <a:r>
              <a:rPr lang="fr-FR" sz="2200" dirty="0">
                <a:solidFill>
                  <a:prstClr val="black"/>
                </a:solidFill>
                <a:latin typeface="Times New Roman" panose="02020603050405020304" pitchFamily="18" charset="0"/>
                <a:cs typeface="Times New Roman" panose="02020603050405020304" pitchFamily="18" charset="0"/>
              </a:rPr>
              <a:t>La requête en rectification des cas d’omissions ou d’erreurs, peut être présentée par toute personne intéressée. Le dispositif de la décision portant rectification est transmis par le ministère public ou le bénéficiaire aux dépositaires des registres où se trouve l’acte rectifié. Mention de ce dispositif est aussitôt portée, avec référence au jugement, en marge dudit acte. La copie de l’acte ne peut plus être délivrée qu’avec les rectifications ordonnées. </a:t>
            </a:r>
            <a:endParaRPr lang="fr-FR" sz="2000" dirty="0">
              <a:solidFill>
                <a:schemeClr val="bg1"/>
              </a:solidFill>
              <a:latin typeface="Times New Roman" panose="02020603050405020304" pitchFamily="18" charset="0"/>
              <a:cs typeface="Times New Roman" panose="02020603050405020304" pitchFamily="18" charset="0"/>
            </a:endParaRPr>
          </a:p>
        </p:txBody>
      </p:sp>
      <p:sp>
        <p:nvSpPr>
          <p:cNvPr id="8" name="TextBox 67">
            <a:extLst>
              <a:ext uri="{FF2B5EF4-FFF2-40B4-BE49-F238E27FC236}">
                <a16:creationId xmlns:a16="http://schemas.microsoft.com/office/drawing/2014/main" id="{FB8E6CC8-9E12-23F0-56A6-E3535E85667C}"/>
              </a:ext>
            </a:extLst>
          </p:cNvPr>
          <p:cNvSpPr txBox="1"/>
          <p:nvPr/>
        </p:nvSpPr>
        <p:spPr>
          <a:xfrm>
            <a:off x="157177" y="2183120"/>
            <a:ext cx="1521989" cy="3308598"/>
          </a:xfrm>
          <a:prstGeom prst="rect">
            <a:avLst/>
          </a:prstGeom>
          <a:noFill/>
        </p:spPr>
        <p:txBody>
          <a:bodyPr wrap="square" lIns="0" r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r>
              <a:rPr lang="fr-FR" sz="1900" b="1" cap="all" dirty="0">
                <a:solidFill>
                  <a:prstClr val="black"/>
                </a:solidFill>
                <a:latin typeface="Times New Roman" panose="02020603050405020304" pitchFamily="18" charset="0"/>
                <a:cs typeface="Times New Roman" panose="02020603050405020304" pitchFamily="18" charset="0"/>
              </a:rPr>
              <a:t>LA GESTION DU CONTENTIEUX DE L’</a:t>
            </a:r>
            <a:r>
              <a:rPr lang="fr-FR" sz="1900" b="1" cap="all" dirty="0" err="1">
                <a:solidFill>
                  <a:prstClr val="black"/>
                </a:solidFill>
                <a:latin typeface="Times New Roman" panose="02020603050405020304" pitchFamily="18" charset="0"/>
                <a:cs typeface="Times New Roman" panose="02020603050405020304" pitchFamily="18" charset="0"/>
              </a:rPr>
              <a:t>etat</a:t>
            </a:r>
            <a:r>
              <a:rPr lang="fr-FR" sz="1900" b="1" cap="all" dirty="0">
                <a:solidFill>
                  <a:prstClr val="black"/>
                </a:solidFill>
                <a:latin typeface="Times New Roman" panose="02020603050405020304" pitchFamily="18" charset="0"/>
                <a:cs typeface="Times New Roman" panose="02020603050405020304" pitchFamily="18" charset="0"/>
              </a:rPr>
              <a:t> civil SUR FOND DE PARTAGE DE COMPETENCE</a:t>
            </a:r>
            <a:endParaRPr lang="fr-FR" sz="3400" dirty="0">
              <a:solidFill>
                <a:prstClr val="white"/>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1014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3A9B2-3138-7C29-604D-397F001182AD}"/>
            </a:ext>
          </a:extLst>
        </p:cNvPr>
        <p:cNvGrpSpPr/>
        <p:nvPr/>
      </p:nvGrpSpPr>
      <p:grpSpPr>
        <a:xfrm>
          <a:off x="0" y="0"/>
          <a:ext cx="0" cy="0"/>
          <a:chOff x="0" y="0"/>
          <a:chExt cx="0" cy="0"/>
        </a:xfrm>
      </p:grpSpPr>
      <p:sp>
        <p:nvSpPr>
          <p:cNvPr id="4" name="Espace réservé du numéro de diapositive 5">
            <a:extLst>
              <a:ext uri="{FF2B5EF4-FFF2-40B4-BE49-F238E27FC236}">
                <a16:creationId xmlns:a16="http://schemas.microsoft.com/office/drawing/2014/main" id="{90AB2375-8ACA-3CA8-48E3-0720F2DC9A04}"/>
              </a:ext>
            </a:extLst>
          </p:cNvPr>
          <p:cNvSpPr txBox="1">
            <a:spLocks/>
          </p:cNvSpPr>
          <p:nvPr/>
        </p:nvSpPr>
        <p:spPr>
          <a:xfrm>
            <a:off x="11722499" y="6536347"/>
            <a:ext cx="458214" cy="277000"/>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856A4438-FE04-46E7-9621-7E72D1BA1994}" type="slidenum">
              <a:rPr kumimoji="0" lang="fr-FR" sz="1200" b="0" i="0" u="none" strike="noStrike" kern="1200" cap="none" spc="0" normalizeH="0" baseline="0" noProof="0" smtClean="0">
                <a:ln>
                  <a:noFill/>
                </a:ln>
                <a:solidFill>
                  <a:prstClr val="black">
                    <a:tint val="75000"/>
                  </a:prstClr>
                </a:solidFill>
                <a:effectLst/>
                <a:uLnTx/>
                <a:uFillTx/>
                <a:latin typeface="Corbel" panose="020B0503020204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dirty="0">
              <a:ln>
                <a:noFill/>
              </a:ln>
              <a:solidFill>
                <a:prstClr val="black">
                  <a:tint val="75000"/>
                </a:prstClr>
              </a:solidFill>
              <a:effectLst/>
              <a:uLnTx/>
              <a:uFillTx/>
              <a:latin typeface="Corbel" panose="020B0503020204020204" pitchFamily="34" charset="0"/>
            </a:endParaRPr>
          </a:p>
        </p:txBody>
      </p:sp>
      <p:grpSp>
        <p:nvGrpSpPr>
          <p:cNvPr id="22" name="Group 2">
            <a:extLst>
              <a:ext uri="{FF2B5EF4-FFF2-40B4-BE49-F238E27FC236}">
                <a16:creationId xmlns:a16="http://schemas.microsoft.com/office/drawing/2014/main" id="{E2B0AD75-FC15-0011-8F84-6DC9AD09BC09}"/>
              </a:ext>
            </a:extLst>
          </p:cNvPr>
          <p:cNvGrpSpPr/>
          <p:nvPr/>
        </p:nvGrpSpPr>
        <p:grpSpPr>
          <a:xfrm>
            <a:off x="4301374" y="1509530"/>
            <a:ext cx="3150698" cy="1911643"/>
            <a:chOff x="2860675" y="1731963"/>
            <a:chExt cx="6645275" cy="3287713"/>
          </a:xfrm>
        </p:grpSpPr>
        <p:sp>
          <p:nvSpPr>
            <p:cNvPr id="23" name="Freeform 43">
              <a:extLst>
                <a:ext uri="{FF2B5EF4-FFF2-40B4-BE49-F238E27FC236}">
                  <a16:creationId xmlns:a16="http://schemas.microsoft.com/office/drawing/2014/main" id="{DB5AEAEF-FCE8-8F15-2AAD-D36EA9F7B3C9}"/>
                </a:ext>
              </a:extLst>
            </p:cNvPr>
            <p:cNvSpPr>
              <a:spLocks/>
            </p:cNvSpPr>
            <p:nvPr/>
          </p:nvSpPr>
          <p:spPr bwMode="auto">
            <a:xfrm>
              <a:off x="5035550" y="1731963"/>
              <a:ext cx="642938" cy="1847850"/>
            </a:xfrm>
            <a:custGeom>
              <a:avLst/>
              <a:gdLst>
                <a:gd name="T0" fmla="*/ 0 w 1217"/>
                <a:gd name="T1" fmla="*/ 0 h 3494"/>
                <a:gd name="T2" fmla="*/ 0 w 1217"/>
                <a:gd name="T3" fmla="*/ 3494 h 3494"/>
                <a:gd name="T4" fmla="*/ 89 w 1217"/>
                <a:gd name="T5" fmla="*/ 3455 h 3494"/>
                <a:gd name="T6" fmla="*/ 260 w 1217"/>
                <a:gd name="T7" fmla="*/ 3364 h 3494"/>
                <a:gd name="T8" fmla="*/ 420 w 1217"/>
                <a:gd name="T9" fmla="*/ 3256 h 3494"/>
                <a:gd name="T10" fmla="*/ 569 w 1217"/>
                <a:gd name="T11" fmla="*/ 3134 h 3494"/>
                <a:gd name="T12" fmla="*/ 704 w 1217"/>
                <a:gd name="T13" fmla="*/ 2999 h 3494"/>
                <a:gd name="T14" fmla="*/ 826 w 1217"/>
                <a:gd name="T15" fmla="*/ 2850 h 3494"/>
                <a:gd name="T16" fmla="*/ 934 w 1217"/>
                <a:gd name="T17" fmla="*/ 2689 h 3494"/>
                <a:gd name="T18" fmla="*/ 1026 w 1217"/>
                <a:gd name="T19" fmla="*/ 2520 h 3494"/>
                <a:gd name="T20" fmla="*/ 1065 w 1217"/>
                <a:gd name="T21" fmla="*/ 2430 h 3494"/>
                <a:gd name="T22" fmla="*/ 1100 w 1217"/>
                <a:gd name="T23" fmla="*/ 2343 h 3494"/>
                <a:gd name="T24" fmla="*/ 1156 w 1217"/>
                <a:gd name="T25" fmla="*/ 2158 h 3494"/>
                <a:gd name="T26" fmla="*/ 1195 w 1217"/>
                <a:gd name="T27" fmla="*/ 1968 h 3494"/>
                <a:gd name="T28" fmla="*/ 1214 w 1217"/>
                <a:gd name="T29" fmla="*/ 1773 h 3494"/>
                <a:gd name="T30" fmla="*/ 1217 w 1217"/>
                <a:gd name="T31" fmla="*/ 1672 h 3494"/>
                <a:gd name="T32" fmla="*/ 1217 w 1217"/>
                <a:gd name="T33" fmla="*/ 0 h 3494"/>
                <a:gd name="T34" fmla="*/ 0 w 1217"/>
                <a:gd name="T35" fmla="*/ 0 h 3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17" h="3494">
                  <a:moveTo>
                    <a:pt x="0" y="0"/>
                  </a:moveTo>
                  <a:lnTo>
                    <a:pt x="0" y="3494"/>
                  </a:lnTo>
                  <a:lnTo>
                    <a:pt x="89" y="3455"/>
                  </a:lnTo>
                  <a:lnTo>
                    <a:pt x="260" y="3364"/>
                  </a:lnTo>
                  <a:lnTo>
                    <a:pt x="420" y="3256"/>
                  </a:lnTo>
                  <a:lnTo>
                    <a:pt x="569" y="3134"/>
                  </a:lnTo>
                  <a:lnTo>
                    <a:pt x="704" y="2999"/>
                  </a:lnTo>
                  <a:lnTo>
                    <a:pt x="826" y="2850"/>
                  </a:lnTo>
                  <a:lnTo>
                    <a:pt x="934" y="2689"/>
                  </a:lnTo>
                  <a:lnTo>
                    <a:pt x="1026" y="2520"/>
                  </a:lnTo>
                  <a:lnTo>
                    <a:pt x="1065" y="2430"/>
                  </a:lnTo>
                  <a:lnTo>
                    <a:pt x="1100" y="2343"/>
                  </a:lnTo>
                  <a:lnTo>
                    <a:pt x="1156" y="2158"/>
                  </a:lnTo>
                  <a:lnTo>
                    <a:pt x="1195" y="1968"/>
                  </a:lnTo>
                  <a:lnTo>
                    <a:pt x="1214" y="1773"/>
                  </a:lnTo>
                  <a:lnTo>
                    <a:pt x="1217" y="1672"/>
                  </a:lnTo>
                  <a:lnTo>
                    <a:pt x="1217" y="0"/>
                  </a:lnTo>
                  <a:lnTo>
                    <a:pt x="0" y="0"/>
                  </a:lnTo>
                  <a:close/>
                </a:path>
              </a:pathLst>
            </a:custGeom>
            <a:solidFill>
              <a:srgbClr val="4CC1EF">
                <a:lumMod val="50000"/>
              </a:srgb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sp>
          <p:nvSpPr>
            <p:cNvPr id="24" name="Freeform 44">
              <a:extLst>
                <a:ext uri="{FF2B5EF4-FFF2-40B4-BE49-F238E27FC236}">
                  <a16:creationId xmlns:a16="http://schemas.microsoft.com/office/drawing/2014/main" id="{38C94CD7-6A8A-33D2-FF98-F69CB6A6C229}"/>
                </a:ext>
              </a:extLst>
            </p:cNvPr>
            <p:cNvSpPr>
              <a:spLocks/>
            </p:cNvSpPr>
            <p:nvPr/>
          </p:nvSpPr>
          <p:spPr bwMode="auto">
            <a:xfrm>
              <a:off x="2860675" y="2824163"/>
              <a:ext cx="2738438" cy="1001713"/>
            </a:xfrm>
            <a:custGeom>
              <a:avLst/>
              <a:gdLst>
                <a:gd name="T0" fmla="*/ 1656 w 5174"/>
                <a:gd name="T1" fmla="*/ 364 h 1892"/>
                <a:gd name="T2" fmla="*/ 2019 w 5174"/>
                <a:gd name="T3" fmla="*/ 0 h 1892"/>
                <a:gd name="T4" fmla="*/ 940 w 5174"/>
                <a:gd name="T5" fmla="*/ 0 h 1892"/>
                <a:gd name="T6" fmla="*/ 576 w 5174"/>
                <a:gd name="T7" fmla="*/ 364 h 1892"/>
                <a:gd name="T8" fmla="*/ 576 w 5174"/>
                <a:gd name="T9" fmla="*/ 364 h 1892"/>
                <a:gd name="T10" fmla="*/ 29 w 5174"/>
                <a:gd name="T11" fmla="*/ 911 h 1892"/>
                <a:gd name="T12" fmla="*/ 29 w 5174"/>
                <a:gd name="T13" fmla="*/ 911 h 1892"/>
                <a:gd name="T14" fmla="*/ 0 w 5174"/>
                <a:gd name="T15" fmla="*/ 940 h 1892"/>
                <a:gd name="T16" fmla="*/ 7 w 5174"/>
                <a:gd name="T17" fmla="*/ 946 h 1892"/>
                <a:gd name="T18" fmla="*/ 0 w 5174"/>
                <a:gd name="T19" fmla="*/ 953 h 1892"/>
                <a:gd name="T20" fmla="*/ 29 w 5174"/>
                <a:gd name="T21" fmla="*/ 982 h 1892"/>
                <a:gd name="T22" fmla="*/ 428 w 5174"/>
                <a:gd name="T23" fmla="*/ 1380 h 1892"/>
                <a:gd name="T24" fmla="*/ 627 w 5174"/>
                <a:gd name="T25" fmla="*/ 1579 h 1892"/>
                <a:gd name="T26" fmla="*/ 627 w 5174"/>
                <a:gd name="T27" fmla="*/ 1579 h 1892"/>
                <a:gd name="T28" fmla="*/ 940 w 5174"/>
                <a:gd name="T29" fmla="*/ 1892 h 1892"/>
                <a:gd name="T30" fmla="*/ 2019 w 5174"/>
                <a:gd name="T31" fmla="*/ 1892 h 1892"/>
                <a:gd name="T32" fmla="*/ 1707 w 5174"/>
                <a:gd name="T33" fmla="*/ 1579 h 1892"/>
                <a:gd name="T34" fmla="*/ 3351 w 5174"/>
                <a:gd name="T35" fmla="*/ 1579 h 1892"/>
                <a:gd name="T36" fmla="*/ 3452 w 5174"/>
                <a:gd name="T37" fmla="*/ 1577 h 1892"/>
                <a:gd name="T38" fmla="*/ 3648 w 5174"/>
                <a:gd name="T39" fmla="*/ 1557 h 1892"/>
                <a:gd name="T40" fmla="*/ 3838 w 5174"/>
                <a:gd name="T41" fmla="*/ 1520 h 1892"/>
                <a:gd name="T42" fmla="*/ 4021 w 5174"/>
                <a:gd name="T43" fmla="*/ 1464 h 1892"/>
                <a:gd name="T44" fmla="*/ 4109 w 5174"/>
                <a:gd name="T45" fmla="*/ 1428 h 1892"/>
                <a:gd name="T46" fmla="*/ 4198 w 5174"/>
                <a:gd name="T47" fmla="*/ 1389 h 1892"/>
                <a:gd name="T48" fmla="*/ 4369 w 5174"/>
                <a:gd name="T49" fmla="*/ 1298 h 1892"/>
                <a:gd name="T50" fmla="*/ 4529 w 5174"/>
                <a:gd name="T51" fmla="*/ 1190 h 1892"/>
                <a:gd name="T52" fmla="*/ 4678 w 5174"/>
                <a:gd name="T53" fmla="*/ 1068 h 1892"/>
                <a:gd name="T54" fmla="*/ 4813 w 5174"/>
                <a:gd name="T55" fmla="*/ 933 h 1892"/>
                <a:gd name="T56" fmla="*/ 4935 w 5174"/>
                <a:gd name="T57" fmla="*/ 784 h 1892"/>
                <a:gd name="T58" fmla="*/ 5043 w 5174"/>
                <a:gd name="T59" fmla="*/ 623 h 1892"/>
                <a:gd name="T60" fmla="*/ 5135 w 5174"/>
                <a:gd name="T61" fmla="*/ 454 h 1892"/>
                <a:gd name="T62" fmla="*/ 5174 w 5174"/>
                <a:gd name="T63" fmla="*/ 364 h 1892"/>
                <a:gd name="T64" fmla="*/ 1656 w 5174"/>
                <a:gd name="T65" fmla="*/ 364 h 1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174" h="1892">
                  <a:moveTo>
                    <a:pt x="1656" y="364"/>
                  </a:moveTo>
                  <a:lnTo>
                    <a:pt x="2019" y="0"/>
                  </a:lnTo>
                  <a:lnTo>
                    <a:pt x="940" y="0"/>
                  </a:lnTo>
                  <a:lnTo>
                    <a:pt x="576" y="364"/>
                  </a:lnTo>
                  <a:lnTo>
                    <a:pt x="576" y="364"/>
                  </a:lnTo>
                  <a:lnTo>
                    <a:pt x="29" y="911"/>
                  </a:lnTo>
                  <a:lnTo>
                    <a:pt x="29" y="911"/>
                  </a:lnTo>
                  <a:lnTo>
                    <a:pt x="0" y="940"/>
                  </a:lnTo>
                  <a:lnTo>
                    <a:pt x="7" y="946"/>
                  </a:lnTo>
                  <a:lnTo>
                    <a:pt x="0" y="953"/>
                  </a:lnTo>
                  <a:lnTo>
                    <a:pt x="29" y="982"/>
                  </a:lnTo>
                  <a:lnTo>
                    <a:pt x="428" y="1380"/>
                  </a:lnTo>
                  <a:lnTo>
                    <a:pt x="627" y="1579"/>
                  </a:lnTo>
                  <a:lnTo>
                    <a:pt x="627" y="1579"/>
                  </a:lnTo>
                  <a:lnTo>
                    <a:pt x="940" y="1892"/>
                  </a:lnTo>
                  <a:lnTo>
                    <a:pt x="2019" y="1892"/>
                  </a:lnTo>
                  <a:lnTo>
                    <a:pt x="1707" y="1579"/>
                  </a:lnTo>
                  <a:lnTo>
                    <a:pt x="3351" y="1579"/>
                  </a:lnTo>
                  <a:lnTo>
                    <a:pt x="3452" y="1577"/>
                  </a:lnTo>
                  <a:lnTo>
                    <a:pt x="3648" y="1557"/>
                  </a:lnTo>
                  <a:lnTo>
                    <a:pt x="3838" y="1520"/>
                  </a:lnTo>
                  <a:lnTo>
                    <a:pt x="4021" y="1464"/>
                  </a:lnTo>
                  <a:lnTo>
                    <a:pt x="4109" y="1428"/>
                  </a:lnTo>
                  <a:lnTo>
                    <a:pt x="4198" y="1389"/>
                  </a:lnTo>
                  <a:lnTo>
                    <a:pt x="4369" y="1298"/>
                  </a:lnTo>
                  <a:lnTo>
                    <a:pt x="4529" y="1190"/>
                  </a:lnTo>
                  <a:lnTo>
                    <a:pt x="4678" y="1068"/>
                  </a:lnTo>
                  <a:lnTo>
                    <a:pt x="4813" y="933"/>
                  </a:lnTo>
                  <a:lnTo>
                    <a:pt x="4935" y="784"/>
                  </a:lnTo>
                  <a:lnTo>
                    <a:pt x="5043" y="623"/>
                  </a:lnTo>
                  <a:lnTo>
                    <a:pt x="5135" y="454"/>
                  </a:lnTo>
                  <a:lnTo>
                    <a:pt x="5174" y="364"/>
                  </a:lnTo>
                  <a:lnTo>
                    <a:pt x="1656" y="364"/>
                  </a:lnTo>
                  <a:close/>
                </a:path>
              </a:pathLst>
            </a:custGeom>
            <a:solidFill>
              <a:srgbClr val="4CC1E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sp>
          <p:nvSpPr>
            <p:cNvPr id="25" name="Freeform 48">
              <a:extLst>
                <a:ext uri="{FF2B5EF4-FFF2-40B4-BE49-F238E27FC236}">
                  <a16:creationId xmlns:a16="http://schemas.microsoft.com/office/drawing/2014/main" id="{739BF790-F8BA-89A6-8A8C-F3832612A13B}"/>
                </a:ext>
              </a:extLst>
            </p:cNvPr>
            <p:cNvSpPr>
              <a:spLocks/>
            </p:cNvSpPr>
            <p:nvPr/>
          </p:nvSpPr>
          <p:spPr bwMode="auto">
            <a:xfrm>
              <a:off x="5667375" y="1731963"/>
              <a:ext cx="1001713" cy="3287713"/>
            </a:xfrm>
            <a:custGeom>
              <a:avLst/>
              <a:gdLst>
                <a:gd name="T0" fmla="*/ 1893 w 1893"/>
                <a:gd name="T1" fmla="*/ 4196 h 6213"/>
                <a:gd name="T2" fmla="*/ 1555 w 1893"/>
                <a:gd name="T3" fmla="*/ 4534 h 6213"/>
                <a:gd name="T4" fmla="*/ 1555 w 1893"/>
                <a:gd name="T5" fmla="*/ 0 h 6213"/>
                <a:gd name="T6" fmla="*/ 338 w 1893"/>
                <a:gd name="T7" fmla="*/ 0 h 6213"/>
                <a:gd name="T8" fmla="*/ 338 w 1893"/>
                <a:gd name="T9" fmla="*/ 4534 h 6213"/>
                <a:gd name="T10" fmla="*/ 0 w 1893"/>
                <a:gd name="T11" fmla="*/ 4196 h 6213"/>
                <a:gd name="T12" fmla="*/ 0 w 1893"/>
                <a:gd name="T13" fmla="*/ 5275 h 6213"/>
                <a:gd name="T14" fmla="*/ 338 w 1893"/>
                <a:gd name="T15" fmla="*/ 5613 h 6213"/>
                <a:gd name="T16" fmla="*/ 338 w 1893"/>
                <a:gd name="T17" fmla="*/ 5613 h 6213"/>
                <a:gd name="T18" fmla="*/ 338 w 1893"/>
                <a:gd name="T19" fmla="*/ 5613 h 6213"/>
                <a:gd name="T20" fmla="*/ 940 w 1893"/>
                <a:gd name="T21" fmla="*/ 6213 h 6213"/>
                <a:gd name="T22" fmla="*/ 946 w 1893"/>
                <a:gd name="T23" fmla="*/ 6207 h 6213"/>
                <a:gd name="T24" fmla="*/ 953 w 1893"/>
                <a:gd name="T25" fmla="*/ 6213 h 6213"/>
                <a:gd name="T26" fmla="*/ 1553 w 1893"/>
                <a:gd name="T27" fmla="*/ 5613 h 6213"/>
                <a:gd name="T28" fmla="*/ 1555 w 1893"/>
                <a:gd name="T29" fmla="*/ 5613 h 6213"/>
                <a:gd name="T30" fmla="*/ 1555 w 1893"/>
                <a:gd name="T31" fmla="*/ 5613 h 6213"/>
                <a:gd name="T32" fmla="*/ 1893 w 1893"/>
                <a:gd name="T33" fmla="*/ 5275 h 6213"/>
                <a:gd name="T34" fmla="*/ 1893 w 1893"/>
                <a:gd name="T35" fmla="*/ 4196 h 6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93" h="6213">
                  <a:moveTo>
                    <a:pt x="1893" y="4196"/>
                  </a:moveTo>
                  <a:lnTo>
                    <a:pt x="1555" y="4534"/>
                  </a:lnTo>
                  <a:lnTo>
                    <a:pt x="1555" y="0"/>
                  </a:lnTo>
                  <a:lnTo>
                    <a:pt x="338" y="0"/>
                  </a:lnTo>
                  <a:lnTo>
                    <a:pt x="338" y="4534"/>
                  </a:lnTo>
                  <a:lnTo>
                    <a:pt x="0" y="4196"/>
                  </a:lnTo>
                  <a:lnTo>
                    <a:pt x="0" y="5275"/>
                  </a:lnTo>
                  <a:lnTo>
                    <a:pt x="338" y="5613"/>
                  </a:lnTo>
                  <a:lnTo>
                    <a:pt x="338" y="5613"/>
                  </a:lnTo>
                  <a:lnTo>
                    <a:pt x="338" y="5613"/>
                  </a:lnTo>
                  <a:lnTo>
                    <a:pt x="940" y="6213"/>
                  </a:lnTo>
                  <a:lnTo>
                    <a:pt x="946" y="6207"/>
                  </a:lnTo>
                  <a:lnTo>
                    <a:pt x="953" y="6213"/>
                  </a:lnTo>
                  <a:lnTo>
                    <a:pt x="1553" y="5613"/>
                  </a:lnTo>
                  <a:lnTo>
                    <a:pt x="1555" y="5613"/>
                  </a:lnTo>
                  <a:lnTo>
                    <a:pt x="1555" y="5613"/>
                  </a:lnTo>
                  <a:lnTo>
                    <a:pt x="1893" y="5275"/>
                  </a:lnTo>
                  <a:lnTo>
                    <a:pt x="1893" y="4196"/>
                  </a:lnTo>
                  <a:close/>
                </a:path>
              </a:pathLst>
            </a:custGeom>
            <a:solidFill>
              <a:srgbClr val="FFCC4C"/>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sp>
          <p:nvSpPr>
            <p:cNvPr id="26" name="Freeform 52">
              <a:extLst>
                <a:ext uri="{FF2B5EF4-FFF2-40B4-BE49-F238E27FC236}">
                  <a16:creationId xmlns:a16="http://schemas.microsoft.com/office/drawing/2014/main" id="{13019252-C15B-F0B2-A5EC-757EE7AA8B34}"/>
                </a:ext>
              </a:extLst>
            </p:cNvPr>
            <p:cNvSpPr>
              <a:spLocks/>
            </p:cNvSpPr>
            <p:nvPr/>
          </p:nvSpPr>
          <p:spPr bwMode="auto">
            <a:xfrm>
              <a:off x="6704013" y="1731963"/>
              <a:ext cx="642938" cy="1847850"/>
            </a:xfrm>
            <a:custGeom>
              <a:avLst/>
              <a:gdLst>
                <a:gd name="T0" fmla="*/ 1215 w 1215"/>
                <a:gd name="T1" fmla="*/ 0 h 3494"/>
                <a:gd name="T2" fmla="*/ 1215 w 1215"/>
                <a:gd name="T3" fmla="*/ 3494 h 3494"/>
                <a:gd name="T4" fmla="*/ 1126 w 1215"/>
                <a:gd name="T5" fmla="*/ 3455 h 3494"/>
                <a:gd name="T6" fmla="*/ 956 w 1215"/>
                <a:gd name="T7" fmla="*/ 3364 h 3494"/>
                <a:gd name="T8" fmla="*/ 795 w 1215"/>
                <a:gd name="T9" fmla="*/ 3256 h 3494"/>
                <a:gd name="T10" fmla="*/ 647 w 1215"/>
                <a:gd name="T11" fmla="*/ 3134 h 3494"/>
                <a:gd name="T12" fmla="*/ 511 w 1215"/>
                <a:gd name="T13" fmla="*/ 2999 h 3494"/>
                <a:gd name="T14" fmla="*/ 389 w 1215"/>
                <a:gd name="T15" fmla="*/ 2850 h 3494"/>
                <a:gd name="T16" fmla="*/ 281 w 1215"/>
                <a:gd name="T17" fmla="*/ 2689 h 3494"/>
                <a:gd name="T18" fmla="*/ 189 w 1215"/>
                <a:gd name="T19" fmla="*/ 2520 h 3494"/>
                <a:gd name="T20" fmla="*/ 150 w 1215"/>
                <a:gd name="T21" fmla="*/ 2430 h 3494"/>
                <a:gd name="T22" fmla="*/ 115 w 1215"/>
                <a:gd name="T23" fmla="*/ 2343 h 3494"/>
                <a:gd name="T24" fmla="*/ 59 w 1215"/>
                <a:gd name="T25" fmla="*/ 2158 h 3494"/>
                <a:gd name="T26" fmla="*/ 20 w 1215"/>
                <a:gd name="T27" fmla="*/ 1968 h 3494"/>
                <a:gd name="T28" fmla="*/ 1 w 1215"/>
                <a:gd name="T29" fmla="*/ 1773 h 3494"/>
                <a:gd name="T30" fmla="*/ 0 w 1215"/>
                <a:gd name="T31" fmla="*/ 1672 h 3494"/>
                <a:gd name="T32" fmla="*/ 0 w 1215"/>
                <a:gd name="T33" fmla="*/ 0 h 3494"/>
                <a:gd name="T34" fmla="*/ 1215 w 1215"/>
                <a:gd name="T35" fmla="*/ 0 h 3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15" h="3494">
                  <a:moveTo>
                    <a:pt x="1215" y="0"/>
                  </a:moveTo>
                  <a:lnTo>
                    <a:pt x="1215" y="3494"/>
                  </a:lnTo>
                  <a:lnTo>
                    <a:pt x="1126" y="3455"/>
                  </a:lnTo>
                  <a:lnTo>
                    <a:pt x="956" y="3364"/>
                  </a:lnTo>
                  <a:lnTo>
                    <a:pt x="795" y="3256"/>
                  </a:lnTo>
                  <a:lnTo>
                    <a:pt x="647" y="3134"/>
                  </a:lnTo>
                  <a:lnTo>
                    <a:pt x="511" y="2999"/>
                  </a:lnTo>
                  <a:lnTo>
                    <a:pt x="389" y="2850"/>
                  </a:lnTo>
                  <a:lnTo>
                    <a:pt x="281" y="2689"/>
                  </a:lnTo>
                  <a:lnTo>
                    <a:pt x="189" y="2520"/>
                  </a:lnTo>
                  <a:lnTo>
                    <a:pt x="150" y="2430"/>
                  </a:lnTo>
                  <a:lnTo>
                    <a:pt x="115" y="2343"/>
                  </a:lnTo>
                  <a:lnTo>
                    <a:pt x="59" y="2158"/>
                  </a:lnTo>
                  <a:lnTo>
                    <a:pt x="20" y="1968"/>
                  </a:lnTo>
                  <a:lnTo>
                    <a:pt x="1" y="1773"/>
                  </a:lnTo>
                  <a:lnTo>
                    <a:pt x="0" y="1672"/>
                  </a:lnTo>
                  <a:lnTo>
                    <a:pt x="0" y="0"/>
                  </a:lnTo>
                  <a:lnTo>
                    <a:pt x="1215" y="0"/>
                  </a:lnTo>
                  <a:close/>
                </a:path>
              </a:pathLst>
            </a:custGeom>
            <a:solidFill>
              <a:srgbClr val="A2B969">
                <a:lumMod val="50000"/>
              </a:srgb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sp>
          <p:nvSpPr>
            <p:cNvPr id="27" name="Freeform 53">
              <a:extLst>
                <a:ext uri="{FF2B5EF4-FFF2-40B4-BE49-F238E27FC236}">
                  <a16:creationId xmlns:a16="http://schemas.microsoft.com/office/drawing/2014/main" id="{DC230FFD-76D7-9B27-998C-BF64E590AE0B}"/>
                </a:ext>
              </a:extLst>
            </p:cNvPr>
            <p:cNvSpPr>
              <a:spLocks/>
            </p:cNvSpPr>
            <p:nvPr/>
          </p:nvSpPr>
          <p:spPr bwMode="auto">
            <a:xfrm>
              <a:off x="6784975" y="2824163"/>
              <a:ext cx="2720975" cy="1001713"/>
            </a:xfrm>
            <a:custGeom>
              <a:avLst/>
              <a:gdLst>
                <a:gd name="T0" fmla="*/ 5143 w 5143"/>
                <a:gd name="T1" fmla="*/ 940 h 1892"/>
                <a:gd name="T2" fmla="*/ 4202 w 5143"/>
                <a:gd name="T3" fmla="*/ 0 h 1892"/>
                <a:gd name="T4" fmla="*/ 3124 w 5143"/>
                <a:gd name="T5" fmla="*/ 0 h 1892"/>
                <a:gd name="T6" fmla="*/ 3487 w 5143"/>
                <a:gd name="T7" fmla="*/ 364 h 1892"/>
                <a:gd name="T8" fmla="*/ 0 w 5143"/>
                <a:gd name="T9" fmla="*/ 364 h 1892"/>
                <a:gd name="T10" fmla="*/ 39 w 5143"/>
                <a:gd name="T11" fmla="*/ 454 h 1892"/>
                <a:gd name="T12" fmla="*/ 130 w 5143"/>
                <a:gd name="T13" fmla="*/ 623 h 1892"/>
                <a:gd name="T14" fmla="*/ 238 w 5143"/>
                <a:gd name="T15" fmla="*/ 784 h 1892"/>
                <a:gd name="T16" fmla="*/ 360 w 5143"/>
                <a:gd name="T17" fmla="*/ 933 h 1892"/>
                <a:gd name="T18" fmla="*/ 496 w 5143"/>
                <a:gd name="T19" fmla="*/ 1068 h 1892"/>
                <a:gd name="T20" fmla="*/ 644 w 5143"/>
                <a:gd name="T21" fmla="*/ 1190 h 1892"/>
                <a:gd name="T22" fmla="*/ 805 w 5143"/>
                <a:gd name="T23" fmla="*/ 1298 h 1892"/>
                <a:gd name="T24" fmla="*/ 975 w 5143"/>
                <a:gd name="T25" fmla="*/ 1389 h 1892"/>
                <a:gd name="T26" fmla="*/ 1064 w 5143"/>
                <a:gd name="T27" fmla="*/ 1429 h 1892"/>
                <a:gd name="T28" fmla="*/ 1152 w 5143"/>
                <a:gd name="T29" fmla="*/ 1464 h 1892"/>
                <a:gd name="T30" fmla="*/ 1335 w 5143"/>
                <a:gd name="T31" fmla="*/ 1520 h 1892"/>
                <a:gd name="T32" fmla="*/ 1525 w 5143"/>
                <a:gd name="T33" fmla="*/ 1557 h 1892"/>
                <a:gd name="T34" fmla="*/ 1722 w 5143"/>
                <a:gd name="T35" fmla="*/ 1577 h 1892"/>
                <a:gd name="T36" fmla="*/ 1822 w 5143"/>
                <a:gd name="T37" fmla="*/ 1579 h 1892"/>
                <a:gd name="T38" fmla="*/ 3436 w 5143"/>
                <a:gd name="T39" fmla="*/ 1579 h 1892"/>
                <a:gd name="T40" fmla="*/ 3124 w 5143"/>
                <a:gd name="T41" fmla="*/ 1892 h 1892"/>
                <a:gd name="T42" fmla="*/ 4202 w 5143"/>
                <a:gd name="T43" fmla="*/ 1892 h 1892"/>
                <a:gd name="T44" fmla="*/ 4516 w 5143"/>
                <a:gd name="T45" fmla="*/ 1579 h 1892"/>
                <a:gd name="T46" fmla="*/ 5143 w 5143"/>
                <a:gd name="T47" fmla="*/ 953 h 1892"/>
                <a:gd name="T48" fmla="*/ 5135 w 5143"/>
                <a:gd name="T49" fmla="*/ 947 h 1892"/>
                <a:gd name="T50" fmla="*/ 5143 w 5143"/>
                <a:gd name="T51" fmla="*/ 940 h 1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143" h="1892">
                  <a:moveTo>
                    <a:pt x="5143" y="940"/>
                  </a:moveTo>
                  <a:lnTo>
                    <a:pt x="4202" y="0"/>
                  </a:lnTo>
                  <a:lnTo>
                    <a:pt x="3124" y="0"/>
                  </a:lnTo>
                  <a:lnTo>
                    <a:pt x="3487" y="364"/>
                  </a:lnTo>
                  <a:lnTo>
                    <a:pt x="0" y="364"/>
                  </a:lnTo>
                  <a:lnTo>
                    <a:pt x="39" y="454"/>
                  </a:lnTo>
                  <a:lnTo>
                    <a:pt x="130" y="623"/>
                  </a:lnTo>
                  <a:lnTo>
                    <a:pt x="238" y="784"/>
                  </a:lnTo>
                  <a:lnTo>
                    <a:pt x="360" y="933"/>
                  </a:lnTo>
                  <a:lnTo>
                    <a:pt x="496" y="1068"/>
                  </a:lnTo>
                  <a:lnTo>
                    <a:pt x="644" y="1190"/>
                  </a:lnTo>
                  <a:lnTo>
                    <a:pt x="805" y="1298"/>
                  </a:lnTo>
                  <a:lnTo>
                    <a:pt x="975" y="1389"/>
                  </a:lnTo>
                  <a:lnTo>
                    <a:pt x="1064" y="1429"/>
                  </a:lnTo>
                  <a:lnTo>
                    <a:pt x="1152" y="1464"/>
                  </a:lnTo>
                  <a:lnTo>
                    <a:pt x="1335" y="1520"/>
                  </a:lnTo>
                  <a:lnTo>
                    <a:pt x="1525" y="1557"/>
                  </a:lnTo>
                  <a:lnTo>
                    <a:pt x="1722" y="1577"/>
                  </a:lnTo>
                  <a:lnTo>
                    <a:pt x="1822" y="1579"/>
                  </a:lnTo>
                  <a:lnTo>
                    <a:pt x="3436" y="1579"/>
                  </a:lnTo>
                  <a:lnTo>
                    <a:pt x="3124" y="1892"/>
                  </a:lnTo>
                  <a:lnTo>
                    <a:pt x="4202" y="1892"/>
                  </a:lnTo>
                  <a:lnTo>
                    <a:pt x="4516" y="1579"/>
                  </a:lnTo>
                  <a:lnTo>
                    <a:pt x="5143" y="953"/>
                  </a:lnTo>
                  <a:lnTo>
                    <a:pt x="5135" y="947"/>
                  </a:lnTo>
                  <a:lnTo>
                    <a:pt x="5143" y="940"/>
                  </a:lnTo>
                  <a:close/>
                </a:path>
              </a:pathLst>
            </a:custGeom>
            <a:solidFill>
              <a:srgbClr val="A2B969"/>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grpSp>
      <p:sp>
        <p:nvSpPr>
          <p:cNvPr id="30" name="TextBox 40">
            <a:extLst>
              <a:ext uri="{FF2B5EF4-FFF2-40B4-BE49-F238E27FC236}">
                <a16:creationId xmlns:a16="http://schemas.microsoft.com/office/drawing/2014/main" id="{2B92FBA9-EF45-A86E-24F7-28AC8DD42455}"/>
              </a:ext>
            </a:extLst>
          </p:cNvPr>
          <p:cNvSpPr txBox="1"/>
          <p:nvPr/>
        </p:nvSpPr>
        <p:spPr>
          <a:xfrm>
            <a:off x="8238138" y="2215588"/>
            <a:ext cx="3953862" cy="1015663"/>
          </a:xfrm>
          <a:prstGeom prst="rect">
            <a:avLst/>
          </a:prstGeom>
          <a:noFill/>
        </p:spPr>
        <p:txBody>
          <a:bodyPr wrap="square" lIns="0" rIns="0" rtlCol="0" anchor="t">
            <a:spAutoFit/>
          </a:bodyPr>
          <a:lstStyle/>
          <a:p>
            <a:pPr lvl="0" defTabSz="914400">
              <a:defRPr/>
            </a:pPr>
            <a:r>
              <a:rPr lang="fr-FR" sz="2000" dirty="0">
                <a:solidFill>
                  <a:schemeClr val="bg1"/>
                </a:solidFill>
                <a:latin typeface="Times New Roman" panose="02020603050405020304" pitchFamily="18" charset="0"/>
                <a:cs typeface="Times New Roman" panose="02020603050405020304" pitchFamily="18" charset="0"/>
              </a:rPr>
              <a:t>Article 41 et s loi 2017-08 du 19 juin 2017: Administration et gestion du RNPP</a:t>
            </a:r>
          </a:p>
        </p:txBody>
      </p:sp>
      <p:sp>
        <p:nvSpPr>
          <p:cNvPr id="33" name="TextBox 73">
            <a:extLst>
              <a:ext uri="{FF2B5EF4-FFF2-40B4-BE49-F238E27FC236}">
                <a16:creationId xmlns:a16="http://schemas.microsoft.com/office/drawing/2014/main" id="{E1C0CAEB-2C33-30B6-3EA9-4A1FB6A318FF}"/>
              </a:ext>
            </a:extLst>
          </p:cNvPr>
          <p:cNvSpPr txBox="1"/>
          <p:nvPr/>
        </p:nvSpPr>
        <p:spPr>
          <a:xfrm>
            <a:off x="0" y="1330045"/>
            <a:ext cx="3515309" cy="4370427"/>
          </a:xfrm>
          <a:prstGeom prst="rect">
            <a:avLst/>
          </a:prstGeom>
          <a:noFill/>
        </p:spPr>
        <p:txBody>
          <a:bodyPr wrap="square" lIns="0" rIns="0" rtlCol="0" anchor="t">
            <a:spAutoFit/>
          </a:bodyPr>
          <a:lstStyle/>
          <a:p>
            <a:pPr lvl="0" defTabSz="914400">
              <a:defRPr/>
            </a:pPr>
            <a:r>
              <a:rPr lang="fr-FR" sz="2000" dirty="0">
                <a:solidFill>
                  <a:schemeClr val="bg1"/>
                </a:solidFill>
                <a:latin typeface="Times New Roman" panose="02020603050405020304" pitchFamily="18" charset="0"/>
                <a:cs typeface="Times New Roman" panose="02020603050405020304" pitchFamily="18" charset="0"/>
              </a:rPr>
              <a:t>Après la réforme, certains textes donnent pouvoir de rectification à cette autorité administrative:, </a:t>
            </a:r>
          </a:p>
          <a:p>
            <a:pPr marL="285750" lvl="0" indent="-285750" defTabSz="914400">
              <a:buFont typeface="Wingdings" panose="05000000000000000000" pitchFamily="2" charset="2"/>
              <a:buChar char="v"/>
              <a:defRPr/>
            </a:pPr>
            <a:r>
              <a:rPr lang="fr-FR" sz="2000" dirty="0">
                <a:solidFill>
                  <a:schemeClr val="bg1"/>
                </a:solidFill>
                <a:latin typeface="Times New Roman" panose="02020603050405020304" pitchFamily="18" charset="0"/>
                <a:cs typeface="Times New Roman" panose="02020603050405020304" pitchFamily="18" charset="0"/>
              </a:rPr>
              <a:t>Loi 2017-08 du 19 juin 2017;</a:t>
            </a:r>
          </a:p>
          <a:p>
            <a:pPr marL="285750" lvl="0" indent="-285750" defTabSz="914400">
              <a:buFont typeface="Wingdings" panose="05000000000000000000" pitchFamily="2" charset="2"/>
              <a:buChar char="v"/>
              <a:defRPr/>
            </a:pPr>
            <a:r>
              <a:rPr lang="fr-FR" sz="2000" dirty="0">
                <a:solidFill>
                  <a:schemeClr val="bg1"/>
                </a:solidFill>
                <a:latin typeface="Times New Roman" panose="02020603050405020304" pitchFamily="18" charset="0"/>
                <a:cs typeface="Times New Roman" panose="02020603050405020304" pitchFamily="18" charset="0"/>
              </a:rPr>
              <a:t>la loi 2020-34 du 06 janvier 2021;</a:t>
            </a:r>
          </a:p>
          <a:p>
            <a:pPr marL="285750" lvl="0" indent="-285750">
              <a:buFont typeface="Wingdings" panose="05000000000000000000" pitchFamily="2" charset="2"/>
              <a:buChar char="v"/>
              <a:defRPr/>
            </a:pPr>
            <a:r>
              <a:rPr lang="fr-FR" sz="2000" dirty="0">
                <a:solidFill>
                  <a:schemeClr val="bg1"/>
                </a:solidFill>
                <a:latin typeface="Times New Roman" panose="02020603050405020304" pitchFamily="18" charset="0"/>
                <a:cs typeface="Times New Roman" panose="02020603050405020304" pitchFamily="18" charset="0"/>
              </a:rPr>
              <a:t>Décret 2025-679 du 29 octobre 2025 définissant les modalités pratiques de l’enregistrement dérogatoire à l’état civil des naissances des enfants âgés de treize (13) ans au plus et des décès</a:t>
            </a:r>
          </a:p>
          <a:p>
            <a:pPr lvl="0" defTabSz="914400">
              <a:defRPr/>
            </a:pPr>
            <a:endParaRPr lang="fr-FR" dirty="0">
              <a:solidFill>
                <a:schemeClr val="bg1"/>
              </a:solidFill>
              <a:latin typeface="Times New Roman" panose="02020603050405020304" pitchFamily="18" charset="0"/>
              <a:cs typeface="Times New Roman" panose="02020603050405020304" pitchFamily="18" charset="0"/>
            </a:endParaRPr>
          </a:p>
        </p:txBody>
      </p:sp>
      <p:grpSp>
        <p:nvGrpSpPr>
          <p:cNvPr id="34" name="Group 80">
            <a:extLst>
              <a:ext uri="{FF2B5EF4-FFF2-40B4-BE49-F238E27FC236}">
                <a16:creationId xmlns:a16="http://schemas.microsoft.com/office/drawing/2014/main" id="{13FEAE94-2A08-355E-7E66-BF4862888382}"/>
              </a:ext>
            </a:extLst>
          </p:cNvPr>
          <p:cNvGrpSpPr/>
          <p:nvPr/>
        </p:nvGrpSpPr>
        <p:grpSpPr>
          <a:xfrm>
            <a:off x="3952877" y="3792111"/>
            <a:ext cx="5324473" cy="2554546"/>
            <a:chOff x="221949" y="1594587"/>
            <a:chExt cx="2404710" cy="1154563"/>
          </a:xfrm>
        </p:grpSpPr>
        <p:sp>
          <p:nvSpPr>
            <p:cNvPr id="35" name="TextBox 81">
              <a:extLst>
                <a:ext uri="{FF2B5EF4-FFF2-40B4-BE49-F238E27FC236}">
                  <a16:creationId xmlns:a16="http://schemas.microsoft.com/office/drawing/2014/main" id="{72209F93-BA9C-FCA0-9A9A-F40E2F089071}"/>
                </a:ext>
              </a:extLst>
            </p:cNvPr>
            <p:cNvSpPr txBox="1"/>
            <p:nvPr/>
          </p:nvSpPr>
          <p:spPr>
            <a:xfrm>
              <a:off x="332936" y="1805455"/>
              <a:ext cx="2293723" cy="461665"/>
            </a:xfrm>
            <a:prstGeom prst="rect">
              <a:avLst/>
            </a:prstGeom>
            <a:noFill/>
          </p:spPr>
          <p:txBody>
            <a:bodyPr wrap="square" lIns="0" rIns="0" rtlCol="0" anchor="b">
              <a:spAutoFit/>
            </a:bodyPr>
            <a:lstStyle/>
            <a:p>
              <a:pPr algn="just"/>
              <a:r>
                <a:rPr lang="fr-FR" sz="2400" dirty="0"/>
                <a:t>L’étude permettra de :</a:t>
              </a:r>
            </a:p>
          </p:txBody>
        </p:sp>
        <p:sp>
          <p:nvSpPr>
            <p:cNvPr id="36" name="TextBox 82">
              <a:extLst>
                <a:ext uri="{FF2B5EF4-FFF2-40B4-BE49-F238E27FC236}">
                  <a16:creationId xmlns:a16="http://schemas.microsoft.com/office/drawing/2014/main" id="{8020E155-B835-8A1C-87CC-528F0A66A2B7}"/>
                </a:ext>
              </a:extLst>
            </p:cNvPr>
            <p:cNvSpPr txBox="1"/>
            <p:nvPr/>
          </p:nvSpPr>
          <p:spPr>
            <a:xfrm>
              <a:off x="221949" y="1594587"/>
              <a:ext cx="2183541" cy="1154563"/>
            </a:xfrm>
            <a:prstGeom prst="rect">
              <a:avLst/>
            </a:prstGeom>
            <a:noFill/>
          </p:spPr>
          <p:txBody>
            <a:bodyPr wrap="square" lIns="0" rIns="0" rtlCol="0" anchor="t">
              <a:spAutoFit/>
            </a:bodyPr>
            <a:lstStyle/>
            <a:p>
              <a:pPr marL="285750" lvl="0" indent="-285750" algn="just">
                <a:buFont typeface="Arial" panose="020B0604020202020204" pitchFamily="34" charset="0"/>
                <a:buChar char="•"/>
              </a:pPr>
              <a:r>
                <a:rPr lang="fr-FR" sz="2000" b="1" dirty="0">
                  <a:solidFill>
                    <a:srgbClr val="0070C0"/>
                  </a:solidFill>
                  <a:latin typeface="Times New Roman" panose="02020603050405020304" pitchFamily="18" charset="0"/>
                  <a:cs typeface="Times New Roman" panose="02020603050405020304" pitchFamily="18" charset="0"/>
                </a:rPr>
                <a:t>Ainsi par exemple selon l’Article 18 </a:t>
              </a:r>
              <a:r>
                <a:rPr lang="fr-FR" sz="2000" dirty="0">
                  <a:solidFill>
                    <a:schemeClr val="bg1"/>
                  </a:solidFill>
                  <a:latin typeface="Times New Roman" panose="02020603050405020304" pitchFamily="18" charset="0"/>
                  <a:cs typeface="Times New Roman" panose="02020603050405020304" pitchFamily="18" charset="0"/>
                </a:rPr>
                <a:t>de la loi 2020-34, les corrections de données d’état civil autorisées par décision de justice et les corrections de données nominatives faites par l’autorité administrative en charge de l’identification des personnes sont prises en compte simultanément au RNPP et au FNEC. </a:t>
              </a:r>
            </a:p>
          </p:txBody>
        </p:sp>
      </p:grpSp>
      <p:sp>
        <p:nvSpPr>
          <p:cNvPr id="3" name="TextBox 1">
            <a:extLst>
              <a:ext uri="{FF2B5EF4-FFF2-40B4-BE49-F238E27FC236}">
                <a16:creationId xmlns:a16="http://schemas.microsoft.com/office/drawing/2014/main" id="{FF572E69-90AB-A458-A74F-C8A8560165D0}"/>
              </a:ext>
            </a:extLst>
          </p:cNvPr>
          <p:cNvSpPr txBox="1"/>
          <p:nvPr/>
        </p:nvSpPr>
        <p:spPr>
          <a:xfrm>
            <a:off x="352873" y="66613"/>
            <a:ext cx="11701442" cy="415498"/>
          </a:xfrm>
          <a:prstGeom prst="rect">
            <a:avLst/>
          </a:prstGeom>
          <a:noFill/>
        </p:spPr>
        <p:txBody>
          <a:bodyPr wrap="square" lIns="0" tIns="0" rIns="0" rtlCol="0" anchor="ctr">
            <a:spAutoFit/>
          </a:bodyPr>
          <a:lstStyle>
            <a:defPPr>
              <a:defRPr lang="fr-FR"/>
            </a:defPPr>
            <a:lvl1pPr marR="0" lvl="0" fontAlgn="auto">
              <a:lnSpc>
                <a:spcPts val="4100"/>
              </a:lnSpc>
              <a:spcBef>
                <a:spcPts val="0"/>
              </a:spcBef>
              <a:spcAft>
                <a:spcPts val="0"/>
              </a:spcAft>
              <a:buClr>
                <a:srgbClr val="5B9BD5">
                  <a:lumMod val="50000"/>
                </a:srgbClr>
              </a:buClr>
              <a:buSzPct val="110000"/>
              <a:tabLst/>
              <a:defRPr sz="2500" b="1" cap="small">
                <a:solidFill>
                  <a:srgbClr val="5B9BD5">
                    <a:lumMod val="50000"/>
                  </a:srgbClr>
                </a:solidFill>
                <a:latin typeface="Corbel" panose="020B0503020204020204" pitchFamily="34" charset="0"/>
                <a:ea typeface="宋体" panose="02010600030101010101" pitchFamily="2" charset="-122"/>
                <a:cs typeface="Cavolini" panose="03000502040302020204" pitchFamily="66" charset="0"/>
              </a:defRPr>
            </a:lvl1pPr>
          </a:lstStyle>
          <a:p>
            <a:pPr lvl="1"/>
            <a:r>
              <a:rPr lang="fr-FR" sz="2400" b="1" dirty="0"/>
              <a:t>Impératif de contextualisation et d'adaptation des stratégies d'intervention</a:t>
            </a:r>
            <a:endParaRPr lang="fr-FR" sz="3200" b="1" dirty="0"/>
          </a:p>
        </p:txBody>
      </p:sp>
      <p:sp>
        <p:nvSpPr>
          <p:cNvPr id="2" name="Rectangle 1"/>
          <p:cNvSpPr/>
          <p:nvPr/>
        </p:nvSpPr>
        <p:spPr>
          <a:xfrm>
            <a:off x="1314450" y="706023"/>
            <a:ext cx="9953625" cy="707886"/>
          </a:xfrm>
          <a:prstGeom prst="rect">
            <a:avLst/>
          </a:prstGeom>
        </p:spPr>
        <p:txBody>
          <a:bodyPr wrap="square">
            <a:spAutoFit/>
          </a:bodyPr>
          <a:lstStyle/>
          <a:p>
            <a:pPr lvl="0" algn="ctr">
              <a:defRPr/>
            </a:pPr>
            <a:r>
              <a:rPr lang="en-US" sz="2000" b="1" kern="0" dirty="0">
                <a:solidFill>
                  <a:srgbClr val="00B050">
                    <a:lumMod val="50000"/>
                  </a:srgbClr>
                </a:solidFill>
                <a:latin typeface="Calibri" panose="020F0502020204030204"/>
              </a:rPr>
              <a:t>L’AUTORITE ADMINISTRATIVE EN CHARGE DE L’IDENTIFICATION: un nouvel acteur dans le contentieux</a:t>
            </a:r>
          </a:p>
        </p:txBody>
      </p:sp>
    </p:spTree>
    <p:extLst>
      <p:ext uri="{BB962C8B-B14F-4D97-AF65-F5344CB8AC3E}">
        <p14:creationId xmlns:p14="http://schemas.microsoft.com/office/powerpoint/2010/main" val="1506776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p14="http://schemas.microsoft.com/office/powerpoint/2010/main" val="2019649579"/>
              </p:ext>
            </p:extLst>
          </p:nvPr>
        </p:nvGraphicFramePr>
        <p:xfrm>
          <a:off x="834938" y="766482"/>
          <a:ext cx="10522123" cy="7933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ZoneTexte 7"/>
          <p:cNvSpPr txBox="1"/>
          <p:nvPr/>
        </p:nvSpPr>
        <p:spPr>
          <a:xfrm>
            <a:off x="275465" y="1737085"/>
            <a:ext cx="11335345" cy="4616648"/>
          </a:xfrm>
          <a:prstGeom prst="rect">
            <a:avLst/>
          </a:prstGeom>
          <a:noFill/>
        </p:spPr>
        <p:txBody>
          <a:bodyPr wrap="square" rtlCol="0">
            <a:spAutoFit/>
          </a:bodyPr>
          <a:lstStyle/>
          <a:p>
            <a:pPr algn="just">
              <a:lnSpc>
                <a:spcPct val="150000"/>
              </a:lnSpc>
            </a:pPr>
            <a:r>
              <a:rPr lang="fr-FR" sz="2800" b="1" dirty="0">
                <a:solidFill>
                  <a:prstClr val="black"/>
                </a:solidFill>
                <a:latin typeface="Times New Roman" panose="02020603050405020304" pitchFamily="18" charset="0"/>
                <a:cs typeface="Times New Roman" panose="02020603050405020304" pitchFamily="18" charset="0"/>
              </a:rPr>
              <a:t> -</a:t>
            </a:r>
            <a:r>
              <a:rPr lang="fr-FR" sz="2400" dirty="0">
                <a:solidFill>
                  <a:prstClr val="black"/>
                </a:solidFill>
                <a:latin typeface="Times New Roman" panose="02020603050405020304" pitchFamily="18" charset="0"/>
                <a:cs typeface="Times New Roman" panose="02020603050405020304" pitchFamily="18" charset="0"/>
              </a:rPr>
              <a:t>Les articles  18 et 20 de la loi n°2020-34 du 06 janvier 2021 portant dispositions spéciales de simplification et de gestion dématérialisée de l’enregistrement des faits d’état civil: correction de données et enregistrement dérogatoire.</a:t>
            </a:r>
          </a:p>
          <a:p>
            <a:pPr algn="just">
              <a:lnSpc>
                <a:spcPct val="150000"/>
              </a:lnSpc>
            </a:pPr>
            <a:r>
              <a:rPr lang="fr-FR" sz="2400" dirty="0">
                <a:solidFill>
                  <a:prstClr val="black"/>
                </a:solidFill>
                <a:latin typeface="Times New Roman" panose="02020603050405020304" pitchFamily="18" charset="0"/>
                <a:cs typeface="Times New Roman" panose="02020603050405020304" pitchFamily="18" charset="0"/>
              </a:rPr>
              <a:t>-Décret 2025-679 du 29 octobre 2025: enregistrer de manière dérogatoire des naissances et des décès, en cas de déclaration hors délai (articles 5, 12, 13, 14 et suivants).</a:t>
            </a:r>
          </a:p>
          <a:p>
            <a:pPr algn="just">
              <a:lnSpc>
                <a:spcPct val="150000"/>
              </a:lnSpc>
            </a:pPr>
            <a:r>
              <a:rPr lang="fr-FR" sz="2400" dirty="0">
                <a:solidFill>
                  <a:prstClr val="black"/>
                </a:solidFill>
                <a:latin typeface="Times New Roman" panose="02020603050405020304" pitchFamily="18" charset="0"/>
                <a:cs typeface="Times New Roman" panose="02020603050405020304" pitchFamily="18" charset="0"/>
              </a:rPr>
              <a:t>-Enregistrer d’office des naissances et des décès dont l’autorité administrative nationale en charge de l’identification des personnes a connaissance (article 20), au même titre que le Procureur de la République </a:t>
            </a:r>
            <a:r>
              <a:rPr lang="fr-FR" sz="2000" dirty="0">
                <a:solidFill>
                  <a:prstClr val="black"/>
                </a:solidFill>
                <a:latin typeface="Times New Roman" panose="02020603050405020304" pitchFamily="18" charset="0"/>
                <a:cs typeface="Times New Roman" panose="02020603050405020304" pitchFamily="18" charset="0"/>
              </a:rPr>
              <a:t>;</a:t>
            </a:r>
          </a:p>
        </p:txBody>
      </p:sp>
      <p:sp>
        <p:nvSpPr>
          <p:cNvPr id="2" name="Espace réservé du numéro de diapositive 1"/>
          <p:cNvSpPr>
            <a:spLocks noGrp="1"/>
          </p:cNvSpPr>
          <p:nvPr>
            <p:ph type="sldNum" sz="quarter" idx="12"/>
          </p:nvPr>
        </p:nvSpPr>
        <p:spPr/>
        <p:txBody>
          <a:bodyPr/>
          <a:lstStyle/>
          <a:p>
            <a:fld id="{451EEB69-646D-48CA-9E29-1E242A51041D}" type="slidenum">
              <a:rPr lang="fr-FR" sz="1400" smtClean="0">
                <a:solidFill>
                  <a:prstClr val="black"/>
                </a:solidFill>
              </a:rPr>
              <a:pPr/>
              <a:t>16</a:t>
            </a:fld>
            <a:endParaRPr lang="fr-FR" sz="1400" dirty="0">
              <a:solidFill>
                <a:prstClr val="black"/>
              </a:solidFill>
            </a:endParaRPr>
          </a:p>
        </p:txBody>
      </p:sp>
    </p:spTree>
    <p:extLst>
      <p:ext uri="{BB962C8B-B14F-4D97-AF65-F5344CB8AC3E}">
        <p14:creationId xmlns:p14="http://schemas.microsoft.com/office/powerpoint/2010/main" val="2925853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me 2"/>
          <p:cNvGraphicFramePr/>
          <p:nvPr>
            <p:extLst>
              <p:ext uri="{D42A27DB-BD31-4B8C-83A1-F6EECF244321}">
                <p14:modId xmlns:p14="http://schemas.microsoft.com/office/powerpoint/2010/main" val="3518467837"/>
              </p:ext>
            </p:extLst>
          </p:nvPr>
        </p:nvGraphicFramePr>
        <p:xfrm>
          <a:off x="834938" y="536739"/>
          <a:ext cx="10522123" cy="631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Espace réservé du numéro de diapositive 1"/>
          <p:cNvSpPr>
            <a:spLocks noGrp="1"/>
          </p:cNvSpPr>
          <p:nvPr>
            <p:ph type="sldNum" sz="quarter" idx="12"/>
          </p:nvPr>
        </p:nvSpPr>
        <p:spPr/>
        <p:txBody>
          <a:bodyPr/>
          <a:lstStyle/>
          <a:p>
            <a:fld id="{451EEB69-646D-48CA-9E29-1E242A51041D}" type="slidenum">
              <a:rPr lang="fr-FR" sz="1400" smtClean="0">
                <a:solidFill>
                  <a:prstClr val="black"/>
                </a:solidFill>
              </a:rPr>
              <a:pPr/>
              <a:t>17</a:t>
            </a:fld>
            <a:endParaRPr lang="fr-FR" sz="1400" dirty="0">
              <a:solidFill>
                <a:prstClr val="black"/>
              </a:solidFill>
            </a:endParaRPr>
          </a:p>
        </p:txBody>
      </p:sp>
      <p:sp>
        <p:nvSpPr>
          <p:cNvPr id="6" name="Shape">
            <a:extLst>
              <a:ext uri="{FF2B5EF4-FFF2-40B4-BE49-F238E27FC236}">
                <a16:creationId xmlns:a16="http://schemas.microsoft.com/office/drawing/2014/main" id="{F8EA59DE-9ADF-935C-2A1A-A2A12EA2592C}"/>
              </a:ext>
            </a:extLst>
          </p:cNvPr>
          <p:cNvSpPr/>
          <p:nvPr/>
        </p:nvSpPr>
        <p:spPr>
          <a:xfrm>
            <a:off x="-210714" y="1276711"/>
            <a:ext cx="4714647" cy="2536733"/>
          </a:xfrm>
          <a:custGeom>
            <a:avLst/>
            <a:gdLst/>
            <a:ahLst/>
            <a:cxnLst>
              <a:cxn ang="0">
                <a:pos x="wd2" y="hd2"/>
              </a:cxn>
              <a:cxn ang="5400000">
                <a:pos x="wd2" y="hd2"/>
              </a:cxn>
              <a:cxn ang="10800000">
                <a:pos x="wd2" y="hd2"/>
              </a:cxn>
              <a:cxn ang="16200000">
                <a:pos x="wd2" y="hd2"/>
              </a:cxn>
            </a:cxnLst>
            <a:rect l="0" t="0" r="r" b="b"/>
            <a:pathLst>
              <a:path w="21600" h="21600" extrusionOk="0">
                <a:moveTo>
                  <a:pt x="20063" y="21600"/>
                </a:moveTo>
                <a:lnTo>
                  <a:pt x="1537" y="21600"/>
                </a:lnTo>
                <a:cubicBezTo>
                  <a:pt x="688" y="21600"/>
                  <a:pt x="0" y="20976"/>
                  <a:pt x="0" y="20206"/>
                </a:cubicBezTo>
                <a:lnTo>
                  <a:pt x="0" y="1394"/>
                </a:lnTo>
                <a:cubicBezTo>
                  <a:pt x="0" y="624"/>
                  <a:pt x="688" y="0"/>
                  <a:pt x="1537" y="0"/>
                </a:cubicBezTo>
                <a:lnTo>
                  <a:pt x="20063" y="0"/>
                </a:lnTo>
                <a:cubicBezTo>
                  <a:pt x="20912" y="0"/>
                  <a:pt x="21600" y="624"/>
                  <a:pt x="21600" y="1394"/>
                </a:cubicBezTo>
                <a:lnTo>
                  <a:pt x="21600" y="20206"/>
                </a:lnTo>
                <a:cubicBezTo>
                  <a:pt x="21600" y="20976"/>
                  <a:pt x="20912" y="21600"/>
                  <a:pt x="20063" y="21600"/>
                </a:cubicBezTo>
                <a:close/>
              </a:path>
            </a:pathLst>
          </a:custGeom>
          <a:solidFill>
            <a:srgbClr val="F5F5F5"/>
          </a:solidFill>
          <a:ln w="12700">
            <a:miter lim="400000"/>
          </a:ln>
        </p:spPr>
        <p:txBody>
          <a:bodyPr lIns="1116000" tIns="180000" rIns="360000" bIns="18000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2800" b="1" dirty="0">
                <a:solidFill>
                  <a:srgbClr val="00B050">
                    <a:lumMod val="50000"/>
                  </a:srgbClr>
                </a:solidFill>
                <a:latin typeface="Century Gothic" panose="020B0502020202020204"/>
              </a:rPr>
              <a:t>Avant les réformes </a:t>
            </a:r>
          </a:p>
          <a:p>
            <a:pPr algn="ctr"/>
            <a:endParaRPr lang="fr-FR" sz="1200" b="1" dirty="0">
              <a:solidFill>
                <a:srgbClr val="00B050">
                  <a:lumMod val="50000"/>
                </a:srgbClr>
              </a:solidFill>
              <a:latin typeface="Century Gothic" panose="020B0502020202020204"/>
            </a:endParaRPr>
          </a:p>
          <a:p>
            <a:pPr algn="just"/>
            <a:r>
              <a:rPr lang="fr-FR" sz="2000" dirty="0">
                <a:solidFill>
                  <a:prstClr val="black"/>
                </a:solidFill>
                <a:latin typeface="Times New Roman" panose="02020603050405020304" pitchFamily="18" charset="0"/>
                <a:cs typeface="Times New Roman" panose="02020603050405020304" pitchFamily="18" charset="0"/>
              </a:rPr>
              <a:t>le contentieux de l’état civil relevait exclusivement du juge judiciaire, conformément au code des personnes et de la famille.</a:t>
            </a:r>
            <a:endParaRPr lang="en-US" sz="2000" noProof="1">
              <a:solidFill>
                <a:prstClr val="black"/>
              </a:solidFill>
              <a:latin typeface="Times New Roman" panose="02020603050405020304" pitchFamily="18" charset="0"/>
              <a:cs typeface="Times New Roman" panose="02020603050405020304" pitchFamily="18" charset="0"/>
            </a:endParaRPr>
          </a:p>
        </p:txBody>
      </p:sp>
      <p:sp>
        <p:nvSpPr>
          <p:cNvPr id="7" name="Rectangle">
            <a:extLst>
              <a:ext uri="{FF2B5EF4-FFF2-40B4-BE49-F238E27FC236}">
                <a16:creationId xmlns:a16="http://schemas.microsoft.com/office/drawing/2014/main" id="{EAAEF005-D3EA-99E1-9959-A1F467B9A200}"/>
              </a:ext>
            </a:extLst>
          </p:cNvPr>
          <p:cNvSpPr/>
          <p:nvPr/>
        </p:nvSpPr>
        <p:spPr>
          <a:xfrm>
            <a:off x="579976" y="1315597"/>
            <a:ext cx="153565" cy="2536733"/>
          </a:xfrm>
          <a:prstGeom prst="rect">
            <a:avLst/>
          </a:prstGeom>
          <a:solidFill>
            <a:schemeClr val="accent3">
              <a:lumMod val="40000"/>
              <a:lumOff val="60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200" noProof="1">
              <a:solidFill>
                <a:srgbClr val="FFFFFF"/>
              </a:solidFill>
              <a:latin typeface="Calibri" panose="020F0502020204030204"/>
            </a:endParaRPr>
          </a:p>
        </p:txBody>
      </p:sp>
      <p:sp>
        <p:nvSpPr>
          <p:cNvPr id="9" name="Shape">
            <a:extLst>
              <a:ext uri="{FF2B5EF4-FFF2-40B4-BE49-F238E27FC236}">
                <a16:creationId xmlns:a16="http://schemas.microsoft.com/office/drawing/2014/main" id="{54AF0AB9-4C00-6B6C-0805-6CC076867152}"/>
              </a:ext>
            </a:extLst>
          </p:cNvPr>
          <p:cNvSpPr/>
          <p:nvPr/>
        </p:nvSpPr>
        <p:spPr>
          <a:xfrm>
            <a:off x="279950" y="1282469"/>
            <a:ext cx="262976" cy="2543906"/>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8169" y="21600"/>
                </a:lnTo>
                <a:cubicBezTo>
                  <a:pt x="3656" y="21600"/>
                  <a:pt x="0" y="20976"/>
                  <a:pt x="0" y="20206"/>
                </a:cubicBezTo>
                <a:lnTo>
                  <a:pt x="0" y="1394"/>
                </a:lnTo>
                <a:cubicBezTo>
                  <a:pt x="0" y="624"/>
                  <a:pt x="3656" y="0"/>
                  <a:pt x="8169" y="0"/>
                </a:cubicBezTo>
                <a:lnTo>
                  <a:pt x="21600" y="0"/>
                </a:lnTo>
                <a:lnTo>
                  <a:pt x="21600" y="21600"/>
                </a:lnTo>
                <a:close/>
              </a:path>
            </a:pathLst>
          </a:custGeom>
          <a:solidFill>
            <a:srgbClr val="6A6A6E"/>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sz="3000">
                <a:solidFill>
                  <a:srgbClr val="FFFFFF"/>
                </a:solidFill>
              </a:defRPr>
            </a:pPr>
            <a:endParaRPr lang="en-US" sz="1200" noProof="1">
              <a:solidFill>
                <a:srgbClr val="FFFFFF"/>
              </a:solidFill>
              <a:latin typeface="Calibri" panose="020F0502020204030204"/>
            </a:endParaRPr>
          </a:p>
        </p:txBody>
      </p:sp>
      <p:sp>
        <p:nvSpPr>
          <p:cNvPr id="10" name="Shape">
            <a:extLst>
              <a:ext uri="{FF2B5EF4-FFF2-40B4-BE49-F238E27FC236}">
                <a16:creationId xmlns:a16="http://schemas.microsoft.com/office/drawing/2014/main" id="{9F548019-7583-29BA-DF96-53ABF484F995}"/>
              </a:ext>
            </a:extLst>
          </p:cNvPr>
          <p:cNvSpPr/>
          <p:nvPr/>
        </p:nvSpPr>
        <p:spPr>
          <a:xfrm>
            <a:off x="6814898" y="1262194"/>
            <a:ext cx="4795912" cy="2766881"/>
          </a:xfrm>
          <a:custGeom>
            <a:avLst/>
            <a:gdLst/>
            <a:ahLst/>
            <a:cxnLst>
              <a:cxn ang="0">
                <a:pos x="wd2" y="hd2"/>
              </a:cxn>
              <a:cxn ang="5400000">
                <a:pos x="wd2" y="hd2"/>
              </a:cxn>
              <a:cxn ang="10800000">
                <a:pos x="wd2" y="hd2"/>
              </a:cxn>
              <a:cxn ang="16200000">
                <a:pos x="wd2" y="hd2"/>
              </a:cxn>
            </a:cxnLst>
            <a:rect l="0" t="0" r="r" b="b"/>
            <a:pathLst>
              <a:path w="21600" h="21600" extrusionOk="0">
                <a:moveTo>
                  <a:pt x="20063" y="21600"/>
                </a:moveTo>
                <a:lnTo>
                  <a:pt x="1537" y="21600"/>
                </a:lnTo>
                <a:cubicBezTo>
                  <a:pt x="688" y="21600"/>
                  <a:pt x="0" y="20976"/>
                  <a:pt x="0" y="20206"/>
                </a:cubicBezTo>
                <a:lnTo>
                  <a:pt x="0" y="1394"/>
                </a:lnTo>
                <a:cubicBezTo>
                  <a:pt x="0" y="624"/>
                  <a:pt x="688" y="0"/>
                  <a:pt x="1537" y="0"/>
                </a:cubicBezTo>
                <a:lnTo>
                  <a:pt x="20063" y="0"/>
                </a:lnTo>
                <a:cubicBezTo>
                  <a:pt x="20912" y="0"/>
                  <a:pt x="21600" y="624"/>
                  <a:pt x="21600" y="1394"/>
                </a:cubicBezTo>
                <a:lnTo>
                  <a:pt x="21600" y="20206"/>
                </a:lnTo>
                <a:cubicBezTo>
                  <a:pt x="21600" y="20976"/>
                  <a:pt x="20912" y="21600"/>
                  <a:pt x="20063" y="21600"/>
                </a:cubicBezTo>
                <a:close/>
              </a:path>
            </a:pathLst>
          </a:custGeom>
          <a:solidFill>
            <a:srgbClr val="F5F5F5"/>
          </a:solidFill>
          <a:ln w="12700">
            <a:miter lim="400000"/>
          </a:ln>
        </p:spPr>
        <p:txBody>
          <a:bodyPr lIns="1116000" tIns="180000" rIns="360000" bIns="18000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2800" b="1" dirty="0">
                <a:solidFill>
                  <a:srgbClr val="00B050">
                    <a:lumMod val="50000"/>
                  </a:srgbClr>
                </a:solidFill>
                <a:latin typeface="Century Gothic" panose="020B0502020202020204"/>
              </a:rPr>
              <a:t>Avec les réformes </a:t>
            </a:r>
            <a:endParaRPr lang="fr-FR" sz="1200" b="1" dirty="0">
              <a:solidFill>
                <a:srgbClr val="00B050">
                  <a:lumMod val="50000"/>
                </a:srgbClr>
              </a:solidFill>
              <a:latin typeface="Century Gothic" panose="020B0502020202020204"/>
            </a:endParaRPr>
          </a:p>
          <a:p>
            <a:pPr algn="just"/>
            <a:r>
              <a:rPr lang="fr-FR" sz="2000" dirty="0">
                <a:solidFill>
                  <a:prstClr val="black"/>
                </a:solidFill>
                <a:latin typeface="Times New Roman" panose="02020603050405020304" pitchFamily="18" charset="0"/>
                <a:cs typeface="Times New Roman" panose="02020603050405020304" pitchFamily="18" charset="0"/>
              </a:rPr>
              <a:t>on assiste à une hybridation du contentieux:</a:t>
            </a:r>
          </a:p>
          <a:p>
            <a:pPr marL="342900" indent="-342900" algn="just">
              <a:buFont typeface="Arial" panose="020B0604020202020204" pitchFamily="34" charset="0"/>
              <a:buChar char="•"/>
            </a:pPr>
            <a:r>
              <a:rPr lang="fr-FR" sz="2000" dirty="0">
                <a:solidFill>
                  <a:prstClr val="black"/>
                </a:solidFill>
                <a:latin typeface="Times New Roman" panose="02020603050405020304" pitchFamily="18" charset="0"/>
                <a:cs typeface="Times New Roman" panose="02020603050405020304" pitchFamily="18" charset="0"/>
              </a:rPr>
              <a:t>Contentieux administratif (Autorité administrative nationale en charge de l’identification)</a:t>
            </a:r>
          </a:p>
          <a:p>
            <a:pPr marL="342900" indent="-342900" algn="just">
              <a:buFont typeface="Arial" panose="020B0604020202020204" pitchFamily="34" charset="0"/>
              <a:buChar char="•"/>
            </a:pPr>
            <a:r>
              <a:rPr lang="fr-FR" sz="2000" dirty="0">
                <a:solidFill>
                  <a:prstClr val="black"/>
                </a:solidFill>
                <a:latin typeface="Times New Roman" panose="02020603050405020304" pitchFamily="18" charset="0"/>
                <a:cs typeface="Times New Roman" panose="02020603050405020304" pitchFamily="18" charset="0"/>
              </a:rPr>
              <a:t>Contentieux judiciaire (tribunal)</a:t>
            </a:r>
          </a:p>
        </p:txBody>
      </p:sp>
      <p:sp>
        <p:nvSpPr>
          <p:cNvPr id="13" name="Circle">
            <a:extLst>
              <a:ext uri="{FF2B5EF4-FFF2-40B4-BE49-F238E27FC236}">
                <a16:creationId xmlns:a16="http://schemas.microsoft.com/office/drawing/2014/main" id="{4CDB5AB6-4E68-A469-CFAC-2349934DDEFE}"/>
              </a:ext>
            </a:extLst>
          </p:cNvPr>
          <p:cNvSpPr/>
          <p:nvPr/>
        </p:nvSpPr>
        <p:spPr>
          <a:xfrm>
            <a:off x="1846506" y="4321071"/>
            <a:ext cx="7951285" cy="2390775"/>
          </a:xfrm>
          <a:prstGeom prst="ellipse">
            <a:avLst/>
          </a:prstGeom>
          <a:solidFill>
            <a:schemeClr val="accent3">
              <a:lumMod val="20000"/>
              <a:lumOff val="80000"/>
            </a:schemeClr>
          </a:solidFill>
          <a:ln w="12700">
            <a:miter lim="400000"/>
          </a:ln>
        </p:spPr>
        <p:txBody>
          <a:bodyPr lIns="38100" tIns="38100" rIns="38100" bIns="3810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defRPr sz="3000">
                <a:solidFill>
                  <a:srgbClr val="FFFFFF"/>
                </a:solidFill>
                <a:effectLst>
                  <a:outerShdw blurRad="38100" dist="12700" dir="5400000" rotWithShape="0">
                    <a:srgbClr val="000000">
                      <a:alpha val="50000"/>
                    </a:srgbClr>
                  </a:outerShdw>
                </a:effectLst>
              </a:defRPr>
            </a:pPr>
            <a:r>
              <a:rPr lang="fr-FR" sz="2000" dirty="0">
                <a:solidFill>
                  <a:prstClr val="black"/>
                </a:solidFill>
                <a:latin typeface="Times New Roman" panose="02020603050405020304" pitchFamily="18" charset="0"/>
                <a:cs typeface="Times New Roman" panose="02020603050405020304" pitchFamily="18" charset="0"/>
              </a:rPr>
              <a:t>                       </a:t>
            </a:r>
            <a:r>
              <a:rPr lang="fr-FR" sz="2800" b="1" dirty="0">
                <a:solidFill>
                  <a:prstClr val="black"/>
                </a:solidFill>
                <a:latin typeface="Times New Roman" panose="02020603050405020304" pitchFamily="18" charset="0"/>
                <a:cs typeface="Times New Roman" panose="02020603050405020304" pitchFamily="18" charset="0"/>
              </a:rPr>
              <a:t>Contentieux mixte </a:t>
            </a:r>
          </a:p>
          <a:p>
            <a:pPr lvl="0" algn="just">
              <a:defRPr sz="3000">
                <a:solidFill>
                  <a:srgbClr val="FFFFFF"/>
                </a:solidFill>
                <a:effectLst>
                  <a:outerShdw blurRad="38100" dist="12700" dir="5400000" rotWithShape="0">
                    <a:srgbClr val="000000">
                      <a:alpha val="50000"/>
                    </a:srgbClr>
                  </a:outerShdw>
                </a:effectLst>
              </a:defRPr>
            </a:pPr>
            <a:r>
              <a:rPr lang="fr-FR" sz="2400" dirty="0">
                <a:solidFill>
                  <a:prstClr val="black"/>
                </a:solidFill>
                <a:latin typeface="Times New Roman" panose="02020603050405020304" pitchFamily="18" charset="0"/>
                <a:cs typeface="Times New Roman" panose="02020603050405020304" pitchFamily="18" charset="0"/>
              </a:rPr>
              <a:t>Situation ou une intervention préalable de l’autorité administrative nationale en charge de l’identification des personnes est suivie ou précédée d’une saisine </a:t>
            </a:r>
            <a:r>
              <a:rPr lang="fr-FR" sz="2400" dirty="0">
                <a:solidFill>
                  <a:prstClr val="black"/>
                </a:solidFill>
                <a:effectLst>
                  <a:outerShdw blurRad="38100" dist="12700" dir="5400000" rotWithShape="0">
                    <a:srgbClr val="000000">
                      <a:alpha val="50000"/>
                    </a:srgbClr>
                  </a:outerShdw>
                </a:effectLst>
                <a:latin typeface="Times New Roman" panose="02020603050405020304" pitchFamily="18" charset="0"/>
                <a:cs typeface="Times New Roman" panose="02020603050405020304" pitchFamily="18" charset="0"/>
              </a:rPr>
              <a:t>du juge.</a:t>
            </a:r>
            <a:endParaRPr lang="en-US" sz="2400" dirty="0">
              <a:solidFill>
                <a:prstClr val="black"/>
              </a:solidFill>
              <a:effectLst>
                <a:outerShdw blurRad="38100" dist="12700" dir="5400000" rotWithShape="0">
                  <a:srgbClr val="000000">
                    <a:alpha val="50000"/>
                  </a:srgbClr>
                </a:outerShdw>
              </a:effectLst>
              <a:latin typeface="Times New Roman" panose="02020603050405020304" pitchFamily="18" charset="0"/>
              <a:cs typeface="Times New Roman" panose="02020603050405020304" pitchFamily="18" charset="0"/>
            </a:endParaRPr>
          </a:p>
        </p:txBody>
      </p:sp>
      <p:grpSp>
        <p:nvGrpSpPr>
          <p:cNvPr id="14" name="Group 2">
            <a:extLst>
              <a:ext uri="{FF2B5EF4-FFF2-40B4-BE49-F238E27FC236}">
                <a16:creationId xmlns:a16="http://schemas.microsoft.com/office/drawing/2014/main" id="{E2B0AD75-FC15-0011-8F84-6DC9AD09BC09}"/>
              </a:ext>
            </a:extLst>
          </p:cNvPr>
          <p:cNvGrpSpPr/>
          <p:nvPr/>
        </p:nvGrpSpPr>
        <p:grpSpPr>
          <a:xfrm>
            <a:off x="4301374" y="1509530"/>
            <a:ext cx="3150698" cy="1911643"/>
            <a:chOff x="2860675" y="1731963"/>
            <a:chExt cx="6645275" cy="3287713"/>
          </a:xfrm>
        </p:grpSpPr>
        <p:sp>
          <p:nvSpPr>
            <p:cNvPr id="15" name="Freeform 43">
              <a:extLst>
                <a:ext uri="{FF2B5EF4-FFF2-40B4-BE49-F238E27FC236}">
                  <a16:creationId xmlns:a16="http://schemas.microsoft.com/office/drawing/2014/main" id="{DB5AEAEF-FCE8-8F15-2AAD-D36EA9F7B3C9}"/>
                </a:ext>
              </a:extLst>
            </p:cNvPr>
            <p:cNvSpPr>
              <a:spLocks/>
            </p:cNvSpPr>
            <p:nvPr/>
          </p:nvSpPr>
          <p:spPr bwMode="auto">
            <a:xfrm>
              <a:off x="5035550" y="1731963"/>
              <a:ext cx="642938" cy="1847850"/>
            </a:xfrm>
            <a:custGeom>
              <a:avLst/>
              <a:gdLst>
                <a:gd name="T0" fmla="*/ 0 w 1217"/>
                <a:gd name="T1" fmla="*/ 0 h 3494"/>
                <a:gd name="T2" fmla="*/ 0 w 1217"/>
                <a:gd name="T3" fmla="*/ 3494 h 3494"/>
                <a:gd name="T4" fmla="*/ 89 w 1217"/>
                <a:gd name="T5" fmla="*/ 3455 h 3494"/>
                <a:gd name="T6" fmla="*/ 260 w 1217"/>
                <a:gd name="T7" fmla="*/ 3364 h 3494"/>
                <a:gd name="T8" fmla="*/ 420 w 1217"/>
                <a:gd name="T9" fmla="*/ 3256 h 3494"/>
                <a:gd name="T10" fmla="*/ 569 w 1217"/>
                <a:gd name="T11" fmla="*/ 3134 h 3494"/>
                <a:gd name="T12" fmla="*/ 704 w 1217"/>
                <a:gd name="T13" fmla="*/ 2999 h 3494"/>
                <a:gd name="T14" fmla="*/ 826 w 1217"/>
                <a:gd name="T15" fmla="*/ 2850 h 3494"/>
                <a:gd name="T16" fmla="*/ 934 w 1217"/>
                <a:gd name="T17" fmla="*/ 2689 h 3494"/>
                <a:gd name="T18" fmla="*/ 1026 w 1217"/>
                <a:gd name="T19" fmla="*/ 2520 h 3494"/>
                <a:gd name="T20" fmla="*/ 1065 w 1217"/>
                <a:gd name="T21" fmla="*/ 2430 h 3494"/>
                <a:gd name="T22" fmla="*/ 1100 w 1217"/>
                <a:gd name="T23" fmla="*/ 2343 h 3494"/>
                <a:gd name="T24" fmla="*/ 1156 w 1217"/>
                <a:gd name="T25" fmla="*/ 2158 h 3494"/>
                <a:gd name="T26" fmla="*/ 1195 w 1217"/>
                <a:gd name="T27" fmla="*/ 1968 h 3494"/>
                <a:gd name="T28" fmla="*/ 1214 w 1217"/>
                <a:gd name="T29" fmla="*/ 1773 h 3494"/>
                <a:gd name="T30" fmla="*/ 1217 w 1217"/>
                <a:gd name="T31" fmla="*/ 1672 h 3494"/>
                <a:gd name="T32" fmla="*/ 1217 w 1217"/>
                <a:gd name="T33" fmla="*/ 0 h 3494"/>
                <a:gd name="T34" fmla="*/ 0 w 1217"/>
                <a:gd name="T35" fmla="*/ 0 h 3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17" h="3494">
                  <a:moveTo>
                    <a:pt x="0" y="0"/>
                  </a:moveTo>
                  <a:lnTo>
                    <a:pt x="0" y="3494"/>
                  </a:lnTo>
                  <a:lnTo>
                    <a:pt x="89" y="3455"/>
                  </a:lnTo>
                  <a:lnTo>
                    <a:pt x="260" y="3364"/>
                  </a:lnTo>
                  <a:lnTo>
                    <a:pt x="420" y="3256"/>
                  </a:lnTo>
                  <a:lnTo>
                    <a:pt x="569" y="3134"/>
                  </a:lnTo>
                  <a:lnTo>
                    <a:pt x="704" y="2999"/>
                  </a:lnTo>
                  <a:lnTo>
                    <a:pt x="826" y="2850"/>
                  </a:lnTo>
                  <a:lnTo>
                    <a:pt x="934" y="2689"/>
                  </a:lnTo>
                  <a:lnTo>
                    <a:pt x="1026" y="2520"/>
                  </a:lnTo>
                  <a:lnTo>
                    <a:pt x="1065" y="2430"/>
                  </a:lnTo>
                  <a:lnTo>
                    <a:pt x="1100" y="2343"/>
                  </a:lnTo>
                  <a:lnTo>
                    <a:pt x="1156" y="2158"/>
                  </a:lnTo>
                  <a:lnTo>
                    <a:pt x="1195" y="1968"/>
                  </a:lnTo>
                  <a:lnTo>
                    <a:pt x="1214" y="1773"/>
                  </a:lnTo>
                  <a:lnTo>
                    <a:pt x="1217" y="1672"/>
                  </a:lnTo>
                  <a:lnTo>
                    <a:pt x="1217" y="0"/>
                  </a:lnTo>
                  <a:lnTo>
                    <a:pt x="0" y="0"/>
                  </a:lnTo>
                  <a:close/>
                </a:path>
              </a:pathLst>
            </a:custGeom>
            <a:solidFill>
              <a:srgbClr val="4CC1EF">
                <a:lumMod val="50000"/>
              </a:srgb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sp>
          <p:nvSpPr>
            <p:cNvPr id="16" name="Freeform 44">
              <a:extLst>
                <a:ext uri="{FF2B5EF4-FFF2-40B4-BE49-F238E27FC236}">
                  <a16:creationId xmlns:a16="http://schemas.microsoft.com/office/drawing/2014/main" id="{38C94CD7-6A8A-33D2-FF98-F69CB6A6C229}"/>
                </a:ext>
              </a:extLst>
            </p:cNvPr>
            <p:cNvSpPr>
              <a:spLocks/>
            </p:cNvSpPr>
            <p:nvPr/>
          </p:nvSpPr>
          <p:spPr bwMode="auto">
            <a:xfrm>
              <a:off x="2860675" y="2824163"/>
              <a:ext cx="2738438" cy="1001713"/>
            </a:xfrm>
            <a:custGeom>
              <a:avLst/>
              <a:gdLst>
                <a:gd name="T0" fmla="*/ 1656 w 5174"/>
                <a:gd name="T1" fmla="*/ 364 h 1892"/>
                <a:gd name="T2" fmla="*/ 2019 w 5174"/>
                <a:gd name="T3" fmla="*/ 0 h 1892"/>
                <a:gd name="T4" fmla="*/ 940 w 5174"/>
                <a:gd name="T5" fmla="*/ 0 h 1892"/>
                <a:gd name="T6" fmla="*/ 576 w 5174"/>
                <a:gd name="T7" fmla="*/ 364 h 1892"/>
                <a:gd name="T8" fmla="*/ 576 w 5174"/>
                <a:gd name="T9" fmla="*/ 364 h 1892"/>
                <a:gd name="T10" fmla="*/ 29 w 5174"/>
                <a:gd name="T11" fmla="*/ 911 h 1892"/>
                <a:gd name="T12" fmla="*/ 29 w 5174"/>
                <a:gd name="T13" fmla="*/ 911 h 1892"/>
                <a:gd name="T14" fmla="*/ 0 w 5174"/>
                <a:gd name="T15" fmla="*/ 940 h 1892"/>
                <a:gd name="T16" fmla="*/ 7 w 5174"/>
                <a:gd name="T17" fmla="*/ 946 h 1892"/>
                <a:gd name="T18" fmla="*/ 0 w 5174"/>
                <a:gd name="T19" fmla="*/ 953 h 1892"/>
                <a:gd name="T20" fmla="*/ 29 w 5174"/>
                <a:gd name="T21" fmla="*/ 982 h 1892"/>
                <a:gd name="T22" fmla="*/ 428 w 5174"/>
                <a:gd name="T23" fmla="*/ 1380 h 1892"/>
                <a:gd name="T24" fmla="*/ 627 w 5174"/>
                <a:gd name="T25" fmla="*/ 1579 h 1892"/>
                <a:gd name="T26" fmla="*/ 627 w 5174"/>
                <a:gd name="T27" fmla="*/ 1579 h 1892"/>
                <a:gd name="T28" fmla="*/ 940 w 5174"/>
                <a:gd name="T29" fmla="*/ 1892 h 1892"/>
                <a:gd name="T30" fmla="*/ 2019 w 5174"/>
                <a:gd name="T31" fmla="*/ 1892 h 1892"/>
                <a:gd name="T32" fmla="*/ 1707 w 5174"/>
                <a:gd name="T33" fmla="*/ 1579 h 1892"/>
                <a:gd name="T34" fmla="*/ 3351 w 5174"/>
                <a:gd name="T35" fmla="*/ 1579 h 1892"/>
                <a:gd name="T36" fmla="*/ 3452 w 5174"/>
                <a:gd name="T37" fmla="*/ 1577 h 1892"/>
                <a:gd name="T38" fmla="*/ 3648 w 5174"/>
                <a:gd name="T39" fmla="*/ 1557 h 1892"/>
                <a:gd name="T40" fmla="*/ 3838 w 5174"/>
                <a:gd name="T41" fmla="*/ 1520 h 1892"/>
                <a:gd name="T42" fmla="*/ 4021 w 5174"/>
                <a:gd name="T43" fmla="*/ 1464 h 1892"/>
                <a:gd name="T44" fmla="*/ 4109 w 5174"/>
                <a:gd name="T45" fmla="*/ 1428 h 1892"/>
                <a:gd name="T46" fmla="*/ 4198 w 5174"/>
                <a:gd name="T47" fmla="*/ 1389 h 1892"/>
                <a:gd name="T48" fmla="*/ 4369 w 5174"/>
                <a:gd name="T49" fmla="*/ 1298 h 1892"/>
                <a:gd name="T50" fmla="*/ 4529 w 5174"/>
                <a:gd name="T51" fmla="*/ 1190 h 1892"/>
                <a:gd name="T52" fmla="*/ 4678 w 5174"/>
                <a:gd name="T53" fmla="*/ 1068 h 1892"/>
                <a:gd name="T54" fmla="*/ 4813 w 5174"/>
                <a:gd name="T55" fmla="*/ 933 h 1892"/>
                <a:gd name="T56" fmla="*/ 4935 w 5174"/>
                <a:gd name="T57" fmla="*/ 784 h 1892"/>
                <a:gd name="T58" fmla="*/ 5043 w 5174"/>
                <a:gd name="T59" fmla="*/ 623 h 1892"/>
                <a:gd name="T60" fmla="*/ 5135 w 5174"/>
                <a:gd name="T61" fmla="*/ 454 h 1892"/>
                <a:gd name="T62" fmla="*/ 5174 w 5174"/>
                <a:gd name="T63" fmla="*/ 364 h 1892"/>
                <a:gd name="T64" fmla="*/ 1656 w 5174"/>
                <a:gd name="T65" fmla="*/ 364 h 1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174" h="1892">
                  <a:moveTo>
                    <a:pt x="1656" y="364"/>
                  </a:moveTo>
                  <a:lnTo>
                    <a:pt x="2019" y="0"/>
                  </a:lnTo>
                  <a:lnTo>
                    <a:pt x="940" y="0"/>
                  </a:lnTo>
                  <a:lnTo>
                    <a:pt x="576" y="364"/>
                  </a:lnTo>
                  <a:lnTo>
                    <a:pt x="576" y="364"/>
                  </a:lnTo>
                  <a:lnTo>
                    <a:pt x="29" y="911"/>
                  </a:lnTo>
                  <a:lnTo>
                    <a:pt x="29" y="911"/>
                  </a:lnTo>
                  <a:lnTo>
                    <a:pt x="0" y="940"/>
                  </a:lnTo>
                  <a:lnTo>
                    <a:pt x="7" y="946"/>
                  </a:lnTo>
                  <a:lnTo>
                    <a:pt x="0" y="953"/>
                  </a:lnTo>
                  <a:lnTo>
                    <a:pt x="29" y="982"/>
                  </a:lnTo>
                  <a:lnTo>
                    <a:pt x="428" y="1380"/>
                  </a:lnTo>
                  <a:lnTo>
                    <a:pt x="627" y="1579"/>
                  </a:lnTo>
                  <a:lnTo>
                    <a:pt x="627" y="1579"/>
                  </a:lnTo>
                  <a:lnTo>
                    <a:pt x="940" y="1892"/>
                  </a:lnTo>
                  <a:lnTo>
                    <a:pt x="2019" y="1892"/>
                  </a:lnTo>
                  <a:lnTo>
                    <a:pt x="1707" y="1579"/>
                  </a:lnTo>
                  <a:lnTo>
                    <a:pt x="3351" y="1579"/>
                  </a:lnTo>
                  <a:lnTo>
                    <a:pt x="3452" y="1577"/>
                  </a:lnTo>
                  <a:lnTo>
                    <a:pt x="3648" y="1557"/>
                  </a:lnTo>
                  <a:lnTo>
                    <a:pt x="3838" y="1520"/>
                  </a:lnTo>
                  <a:lnTo>
                    <a:pt x="4021" y="1464"/>
                  </a:lnTo>
                  <a:lnTo>
                    <a:pt x="4109" y="1428"/>
                  </a:lnTo>
                  <a:lnTo>
                    <a:pt x="4198" y="1389"/>
                  </a:lnTo>
                  <a:lnTo>
                    <a:pt x="4369" y="1298"/>
                  </a:lnTo>
                  <a:lnTo>
                    <a:pt x="4529" y="1190"/>
                  </a:lnTo>
                  <a:lnTo>
                    <a:pt x="4678" y="1068"/>
                  </a:lnTo>
                  <a:lnTo>
                    <a:pt x="4813" y="933"/>
                  </a:lnTo>
                  <a:lnTo>
                    <a:pt x="4935" y="784"/>
                  </a:lnTo>
                  <a:lnTo>
                    <a:pt x="5043" y="623"/>
                  </a:lnTo>
                  <a:lnTo>
                    <a:pt x="5135" y="454"/>
                  </a:lnTo>
                  <a:lnTo>
                    <a:pt x="5174" y="364"/>
                  </a:lnTo>
                  <a:lnTo>
                    <a:pt x="1656" y="364"/>
                  </a:lnTo>
                  <a:close/>
                </a:path>
              </a:pathLst>
            </a:custGeom>
            <a:solidFill>
              <a:srgbClr val="4CC1E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sp>
          <p:nvSpPr>
            <p:cNvPr id="17" name="Freeform 48">
              <a:extLst>
                <a:ext uri="{FF2B5EF4-FFF2-40B4-BE49-F238E27FC236}">
                  <a16:creationId xmlns:a16="http://schemas.microsoft.com/office/drawing/2014/main" id="{739BF790-F8BA-89A6-8A8C-F3832612A13B}"/>
                </a:ext>
              </a:extLst>
            </p:cNvPr>
            <p:cNvSpPr>
              <a:spLocks/>
            </p:cNvSpPr>
            <p:nvPr/>
          </p:nvSpPr>
          <p:spPr bwMode="auto">
            <a:xfrm>
              <a:off x="5667375" y="1731963"/>
              <a:ext cx="1001713" cy="3287713"/>
            </a:xfrm>
            <a:custGeom>
              <a:avLst/>
              <a:gdLst>
                <a:gd name="T0" fmla="*/ 1893 w 1893"/>
                <a:gd name="T1" fmla="*/ 4196 h 6213"/>
                <a:gd name="T2" fmla="*/ 1555 w 1893"/>
                <a:gd name="T3" fmla="*/ 4534 h 6213"/>
                <a:gd name="T4" fmla="*/ 1555 w 1893"/>
                <a:gd name="T5" fmla="*/ 0 h 6213"/>
                <a:gd name="T6" fmla="*/ 338 w 1893"/>
                <a:gd name="T7" fmla="*/ 0 h 6213"/>
                <a:gd name="T8" fmla="*/ 338 w 1893"/>
                <a:gd name="T9" fmla="*/ 4534 h 6213"/>
                <a:gd name="T10" fmla="*/ 0 w 1893"/>
                <a:gd name="T11" fmla="*/ 4196 h 6213"/>
                <a:gd name="T12" fmla="*/ 0 w 1893"/>
                <a:gd name="T13" fmla="*/ 5275 h 6213"/>
                <a:gd name="T14" fmla="*/ 338 w 1893"/>
                <a:gd name="T15" fmla="*/ 5613 h 6213"/>
                <a:gd name="T16" fmla="*/ 338 w 1893"/>
                <a:gd name="T17" fmla="*/ 5613 h 6213"/>
                <a:gd name="T18" fmla="*/ 338 w 1893"/>
                <a:gd name="T19" fmla="*/ 5613 h 6213"/>
                <a:gd name="T20" fmla="*/ 940 w 1893"/>
                <a:gd name="T21" fmla="*/ 6213 h 6213"/>
                <a:gd name="T22" fmla="*/ 946 w 1893"/>
                <a:gd name="T23" fmla="*/ 6207 h 6213"/>
                <a:gd name="T24" fmla="*/ 953 w 1893"/>
                <a:gd name="T25" fmla="*/ 6213 h 6213"/>
                <a:gd name="T26" fmla="*/ 1553 w 1893"/>
                <a:gd name="T27" fmla="*/ 5613 h 6213"/>
                <a:gd name="T28" fmla="*/ 1555 w 1893"/>
                <a:gd name="T29" fmla="*/ 5613 h 6213"/>
                <a:gd name="T30" fmla="*/ 1555 w 1893"/>
                <a:gd name="T31" fmla="*/ 5613 h 6213"/>
                <a:gd name="T32" fmla="*/ 1893 w 1893"/>
                <a:gd name="T33" fmla="*/ 5275 h 6213"/>
                <a:gd name="T34" fmla="*/ 1893 w 1893"/>
                <a:gd name="T35" fmla="*/ 4196 h 6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93" h="6213">
                  <a:moveTo>
                    <a:pt x="1893" y="4196"/>
                  </a:moveTo>
                  <a:lnTo>
                    <a:pt x="1555" y="4534"/>
                  </a:lnTo>
                  <a:lnTo>
                    <a:pt x="1555" y="0"/>
                  </a:lnTo>
                  <a:lnTo>
                    <a:pt x="338" y="0"/>
                  </a:lnTo>
                  <a:lnTo>
                    <a:pt x="338" y="4534"/>
                  </a:lnTo>
                  <a:lnTo>
                    <a:pt x="0" y="4196"/>
                  </a:lnTo>
                  <a:lnTo>
                    <a:pt x="0" y="5275"/>
                  </a:lnTo>
                  <a:lnTo>
                    <a:pt x="338" y="5613"/>
                  </a:lnTo>
                  <a:lnTo>
                    <a:pt x="338" y="5613"/>
                  </a:lnTo>
                  <a:lnTo>
                    <a:pt x="338" y="5613"/>
                  </a:lnTo>
                  <a:lnTo>
                    <a:pt x="940" y="6213"/>
                  </a:lnTo>
                  <a:lnTo>
                    <a:pt x="946" y="6207"/>
                  </a:lnTo>
                  <a:lnTo>
                    <a:pt x="953" y="6213"/>
                  </a:lnTo>
                  <a:lnTo>
                    <a:pt x="1553" y="5613"/>
                  </a:lnTo>
                  <a:lnTo>
                    <a:pt x="1555" y="5613"/>
                  </a:lnTo>
                  <a:lnTo>
                    <a:pt x="1555" y="5613"/>
                  </a:lnTo>
                  <a:lnTo>
                    <a:pt x="1893" y="5275"/>
                  </a:lnTo>
                  <a:lnTo>
                    <a:pt x="1893" y="4196"/>
                  </a:lnTo>
                  <a:close/>
                </a:path>
              </a:pathLst>
            </a:custGeom>
            <a:solidFill>
              <a:srgbClr val="FFCC4C"/>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sp>
          <p:nvSpPr>
            <p:cNvPr id="18" name="Freeform 52">
              <a:extLst>
                <a:ext uri="{FF2B5EF4-FFF2-40B4-BE49-F238E27FC236}">
                  <a16:creationId xmlns:a16="http://schemas.microsoft.com/office/drawing/2014/main" id="{13019252-C15B-F0B2-A5EC-757EE7AA8B34}"/>
                </a:ext>
              </a:extLst>
            </p:cNvPr>
            <p:cNvSpPr>
              <a:spLocks/>
            </p:cNvSpPr>
            <p:nvPr/>
          </p:nvSpPr>
          <p:spPr bwMode="auto">
            <a:xfrm>
              <a:off x="6704013" y="1731963"/>
              <a:ext cx="642938" cy="1847850"/>
            </a:xfrm>
            <a:custGeom>
              <a:avLst/>
              <a:gdLst>
                <a:gd name="T0" fmla="*/ 1215 w 1215"/>
                <a:gd name="T1" fmla="*/ 0 h 3494"/>
                <a:gd name="T2" fmla="*/ 1215 w 1215"/>
                <a:gd name="T3" fmla="*/ 3494 h 3494"/>
                <a:gd name="T4" fmla="*/ 1126 w 1215"/>
                <a:gd name="T5" fmla="*/ 3455 h 3494"/>
                <a:gd name="T6" fmla="*/ 956 w 1215"/>
                <a:gd name="T7" fmla="*/ 3364 h 3494"/>
                <a:gd name="T8" fmla="*/ 795 w 1215"/>
                <a:gd name="T9" fmla="*/ 3256 h 3494"/>
                <a:gd name="T10" fmla="*/ 647 w 1215"/>
                <a:gd name="T11" fmla="*/ 3134 h 3494"/>
                <a:gd name="T12" fmla="*/ 511 w 1215"/>
                <a:gd name="T13" fmla="*/ 2999 h 3494"/>
                <a:gd name="T14" fmla="*/ 389 w 1215"/>
                <a:gd name="T15" fmla="*/ 2850 h 3494"/>
                <a:gd name="T16" fmla="*/ 281 w 1215"/>
                <a:gd name="T17" fmla="*/ 2689 h 3494"/>
                <a:gd name="T18" fmla="*/ 189 w 1215"/>
                <a:gd name="T19" fmla="*/ 2520 h 3494"/>
                <a:gd name="T20" fmla="*/ 150 w 1215"/>
                <a:gd name="T21" fmla="*/ 2430 h 3494"/>
                <a:gd name="T22" fmla="*/ 115 w 1215"/>
                <a:gd name="T23" fmla="*/ 2343 h 3494"/>
                <a:gd name="T24" fmla="*/ 59 w 1215"/>
                <a:gd name="T25" fmla="*/ 2158 h 3494"/>
                <a:gd name="T26" fmla="*/ 20 w 1215"/>
                <a:gd name="T27" fmla="*/ 1968 h 3494"/>
                <a:gd name="T28" fmla="*/ 1 w 1215"/>
                <a:gd name="T29" fmla="*/ 1773 h 3494"/>
                <a:gd name="T30" fmla="*/ 0 w 1215"/>
                <a:gd name="T31" fmla="*/ 1672 h 3494"/>
                <a:gd name="T32" fmla="*/ 0 w 1215"/>
                <a:gd name="T33" fmla="*/ 0 h 3494"/>
                <a:gd name="T34" fmla="*/ 1215 w 1215"/>
                <a:gd name="T35" fmla="*/ 0 h 3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15" h="3494">
                  <a:moveTo>
                    <a:pt x="1215" y="0"/>
                  </a:moveTo>
                  <a:lnTo>
                    <a:pt x="1215" y="3494"/>
                  </a:lnTo>
                  <a:lnTo>
                    <a:pt x="1126" y="3455"/>
                  </a:lnTo>
                  <a:lnTo>
                    <a:pt x="956" y="3364"/>
                  </a:lnTo>
                  <a:lnTo>
                    <a:pt x="795" y="3256"/>
                  </a:lnTo>
                  <a:lnTo>
                    <a:pt x="647" y="3134"/>
                  </a:lnTo>
                  <a:lnTo>
                    <a:pt x="511" y="2999"/>
                  </a:lnTo>
                  <a:lnTo>
                    <a:pt x="389" y="2850"/>
                  </a:lnTo>
                  <a:lnTo>
                    <a:pt x="281" y="2689"/>
                  </a:lnTo>
                  <a:lnTo>
                    <a:pt x="189" y="2520"/>
                  </a:lnTo>
                  <a:lnTo>
                    <a:pt x="150" y="2430"/>
                  </a:lnTo>
                  <a:lnTo>
                    <a:pt x="115" y="2343"/>
                  </a:lnTo>
                  <a:lnTo>
                    <a:pt x="59" y="2158"/>
                  </a:lnTo>
                  <a:lnTo>
                    <a:pt x="20" y="1968"/>
                  </a:lnTo>
                  <a:lnTo>
                    <a:pt x="1" y="1773"/>
                  </a:lnTo>
                  <a:lnTo>
                    <a:pt x="0" y="1672"/>
                  </a:lnTo>
                  <a:lnTo>
                    <a:pt x="0" y="0"/>
                  </a:lnTo>
                  <a:lnTo>
                    <a:pt x="1215" y="0"/>
                  </a:lnTo>
                  <a:close/>
                </a:path>
              </a:pathLst>
            </a:custGeom>
            <a:solidFill>
              <a:srgbClr val="A2B969">
                <a:lumMod val="50000"/>
              </a:srgbClr>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sp>
          <p:nvSpPr>
            <p:cNvPr id="19" name="Freeform 53">
              <a:extLst>
                <a:ext uri="{FF2B5EF4-FFF2-40B4-BE49-F238E27FC236}">
                  <a16:creationId xmlns:a16="http://schemas.microsoft.com/office/drawing/2014/main" id="{DC230FFD-76D7-9B27-998C-BF64E590AE0B}"/>
                </a:ext>
              </a:extLst>
            </p:cNvPr>
            <p:cNvSpPr>
              <a:spLocks/>
            </p:cNvSpPr>
            <p:nvPr/>
          </p:nvSpPr>
          <p:spPr bwMode="auto">
            <a:xfrm>
              <a:off x="6784975" y="2824163"/>
              <a:ext cx="2720975" cy="1001713"/>
            </a:xfrm>
            <a:custGeom>
              <a:avLst/>
              <a:gdLst>
                <a:gd name="T0" fmla="*/ 5143 w 5143"/>
                <a:gd name="T1" fmla="*/ 940 h 1892"/>
                <a:gd name="T2" fmla="*/ 4202 w 5143"/>
                <a:gd name="T3" fmla="*/ 0 h 1892"/>
                <a:gd name="T4" fmla="*/ 3124 w 5143"/>
                <a:gd name="T5" fmla="*/ 0 h 1892"/>
                <a:gd name="T6" fmla="*/ 3487 w 5143"/>
                <a:gd name="T7" fmla="*/ 364 h 1892"/>
                <a:gd name="T8" fmla="*/ 0 w 5143"/>
                <a:gd name="T9" fmla="*/ 364 h 1892"/>
                <a:gd name="T10" fmla="*/ 39 w 5143"/>
                <a:gd name="T11" fmla="*/ 454 h 1892"/>
                <a:gd name="T12" fmla="*/ 130 w 5143"/>
                <a:gd name="T13" fmla="*/ 623 h 1892"/>
                <a:gd name="T14" fmla="*/ 238 w 5143"/>
                <a:gd name="T15" fmla="*/ 784 h 1892"/>
                <a:gd name="T16" fmla="*/ 360 w 5143"/>
                <a:gd name="T17" fmla="*/ 933 h 1892"/>
                <a:gd name="T18" fmla="*/ 496 w 5143"/>
                <a:gd name="T19" fmla="*/ 1068 h 1892"/>
                <a:gd name="T20" fmla="*/ 644 w 5143"/>
                <a:gd name="T21" fmla="*/ 1190 h 1892"/>
                <a:gd name="T22" fmla="*/ 805 w 5143"/>
                <a:gd name="T23" fmla="*/ 1298 h 1892"/>
                <a:gd name="T24" fmla="*/ 975 w 5143"/>
                <a:gd name="T25" fmla="*/ 1389 h 1892"/>
                <a:gd name="T26" fmla="*/ 1064 w 5143"/>
                <a:gd name="T27" fmla="*/ 1429 h 1892"/>
                <a:gd name="T28" fmla="*/ 1152 w 5143"/>
                <a:gd name="T29" fmla="*/ 1464 h 1892"/>
                <a:gd name="T30" fmla="*/ 1335 w 5143"/>
                <a:gd name="T31" fmla="*/ 1520 h 1892"/>
                <a:gd name="T32" fmla="*/ 1525 w 5143"/>
                <a:gd name="T33" fmla="*/ 1557 h 1892"/>
                <a:gd name="T34" fmla="*/ 1722 w 5143"/>
                <a:gd name="T35" fmla="*/ 1577 h 1892"/>
                <a:gd name="T36" fmla="*/ 1822 w 5143"/>
                <a:gd name="T37" fmla="*/ 1579 h 1892"/>
                <a:gd name="T38" fmla="*/ 3436 w 5143"/>
                <a:gd name="T39" fmla="*/ 1579 h 1892"/>
                <a:gd name="T40" fmla="*/ 3124 w 5143"/>
                <a:gd name="T41" fmla="*/ 1892 h 1892"/>
                <a:gd name="T42" fmla="*/ 4202 w 5143"/>
                <a:gd name="T43" fmla="*/ 1892 h 1892"/>
                <a:gd name="T44" fmla="*/ 4516 w 5143"/>
                <a:gd name="T45" fmla="*/ 1579 h 1892"/>
                <a:gd name="T46" fmla="*/ 5143 w 5143"/>
                <a:gd name="T47" fmla="*/ 953 h 1892"/>
                <a:gd name="T48" fmla="*/ 5135 w 5143"/>
                <a:gd name="T49" fmla="*/ 947 h 1892"/>
                <a:gd name="T50" fmla="*/ 5143 w 5143"/>
                <a:gd name="T51" fmla="*/ 940 h 1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143" h="1892">
                  <a:moveTo>
                    <a:pt x="5143" y="940"/>
                  </a:moveTo>
                  <a:lnTo>
                    <a:pt x="4202" y="0"/>
                  </a:lnTo>
                  <a:lnTo>
                    <a:pt x="3124" y="0"/>
                  </a:lnTo>
                  <a:lnTo>
                    <a:pt x="3487" y="364"/>
                  </a:lnTo>
                  <a:lnTo>
                    <a:pt x="0" y="364"/>
                  </a:lnTo>
                  <a:lnTo>
                    <a:pt x="39" y="454"/>
                  </a:lnTo>
                  <a:lnTo>
                    <a:pt x="130" y="623"/>
                  </a:lnTo>
                  <a:lnTo>
                    <a:pt x="238" y="784"/>
                  </a:lnTo>
                  <a:lnTo>
                    <a:pt x="360" y="933"/>
                  </a:lnTo>
                  <a:lnTo>
                    <a:pt x="496" y="1068"/>
                  </a:lnTo>
                  <a:lnTo>
                    <a:pt x="644" y="1190"/>
                  </a:lnTo>
                  <a:lnTo>
                    <a:pt x="805" y="1298"/>
                  </a:lnTo>
                  <a:lnTo>
                    <a:pt x="975" y="1389"/>
                  </a:lnTo>
                  <a:lnTo>
                    <a:pt x="1064" y="1429"/>
                  </a:lnTo>
                  <a:lnTo>
                    <a:pt x="1152" y="1464"/>
                  </a:lnTo>
                  <a:lnTo>
                    <a:pt x="1335" y="1520"/>
                  </a:lnTo>
                  <a:lnTo>
                    <a:pt x="1525" y="1557"/>
                  </a:lnTo>
                  <a:lnTo>
                    <a:pt x="1722" y="1577"/>
                  </a:lnTo>
                  <a:lnTo>
                    <a:pt x="1822" y="1579"/>
                  </a:lnTo>
                  <a:lnTo>
                    <a:pt x="3436" y="1579"/>
                  </a:lnTo>
                  <a:lnTo>
                    <a:pt x="3124" y="1892"/>
                  </a:lnTo>
                  <a:lnTo>
                    <a:pt x="4202" y="1892"/>
                  </a:lnTo>
                  <a:lnTo>
                    <a:pt x="4516" y="1579"/>
                  </a:lnTo>
                  <a:lnTo>
                    <a:pt x="5143" y="953"/>
                  </a:lnTo>
                  <a:lnTo>
                    <a:pt x="5135" y="947"/>
                  </a:lnTo>
                  <a:lnTo>
                    <a:pt x="5143" y="940"/>
                  </a:lnTo>
                  <a:close/>
                </a:path>
              </a:pathLst>
            </a:custGeom>
            <a:solidFill>
              <a:srgbClr val="A2B969"/>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Corbel" panose="020B0503020204020204" pitchFamily="34" charset="0"/>
              </a:endParaRPr>
            </a:p>
          </p:txBody>
        </p:sp>
      </p:grpSp>
    </p:spTree>
    <p:extLst>
      <p:ext uri="{BB962C8B-B14F-4D97-AF65-F5344CB8AC3E}">
        <p14:creationId xmlns:p14="http://schemas.microsoft.com/office/powerpoint/2010/main" val="4271303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1192" y="677218"/>
            <a:ext cx="11029616" cy="1013800"/>
          </a:xfrm>
        </p:spPr>
        <p:txBody>
          <a:bodyPr anchor="ctr">
            <a:normAutofit/>
          </a:bodyPr>
          <a:lstStyle/>
          <a:p>
            <a:pPr algn="ctr"/>
            <a:r>
              <a:rPr lang="fr-FR" sz="3000" b="1" dirty="0">
                <a:solidFill>
                  <a:schemeClr val="tx1"/>
                </a:solidFill>
                <a:latin typeface="Arial 12"/>
              </a:rPr>
              <a:t>conclusion</a:t>
            </a:r>
          </a:p>
        </p:txBody>
      </p:sp>
      <p:pic>
        <p:nvPicPr>
          <p:cNvPr id="5" name="Imag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17" y="726223"/>
            <a:ext cx="1077912" cy="991679"/>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p:cNvSpPr txBox="1"/>
          <p:nvPr/>
        </p:nvSpPr>
        <p:spPr>
          <a:xfrm>
            <a:off x="111220" y="1691018"/>
            <a:ext cx="11733251" cy="4708981"/>
          </a:xfrm>
          <a:prstGeom prst="rect">
            <a:avLst/>
          </a:prstGeom>
          <a:noFill/>
        </p:spPr>
        <p:txBody>
          <a:bodyPr wrap="square" rtlCol="0">
            <a:spAutoFit/>
          </a:bodyPr>
          <a:lstStyle/>
          <a:p>
            <a:pPr algn="just">
              <a:lnSpc>
                <a:spcPct val="150000"/>
              </a:lnSpc>
            </a:pPr>
            <a:r>
              <a:rPr lang="fr-FR" sz="2000" dirty="0">
                <a:solidFill>
                  <a:schemeClr val="bg1"/>
                </a:solidFill>
                <a:latin typeface="Times New Roman" panose="02020603050405020304" pitchFamily="18" charset="0"/>
                <a:cs typeface="Times New Roman" panose="02020603050405020304" pitchFamily="18" charset="0"/>
              </a:rPr>
              <a:t>Un acte d’état civil mal établi aujourd’hui, c’est un citoyen sans identité demain. C’est un enfant sans école, un adulte sans identifiant unique, un électeur sans voix. Le contentieux de l’état civil n’est donc pas une affaire de juges ou d’officiers. C’est une affaire de tous. Soyons rigoureux à la source, pour garantir à chacun le droit d’exister légalement car au-delà des procédures et institutions, on peut observer que:</a:t>
            </a:r>
          </a:p>
          <a:p>
            <a:pPr marL="342900" indent="-342900" algn="just">
              <a:lnSpc>
                <a:spcPct val="150000"/>
              </a:lnSpc>
              <a:buFont typeface="Wingdings" panose="05000000000000000000" pitchFamily="2" charset="2"/>
              <a:buChar char="q"/>
            </a:pPr>
            <a:r>
              <a:rPr lang="fr-FR" sz="2000" dirty="0">
                <a:solidFill>
                  <a:schemeClr val="bg1"/>
                </a:solidFill>
                <a:latin typeface="Times New Roman" panose="02020603050405020304" pitchFamily="18" charset="0"/>
                <a:cs typeface="Times New Roman" panose="02020603050405020304" pitchFamily="18" charset="0"/>
              </a:rPr>
              <a:t>Derrière un acte de naissance inexistant ou irrégulier, </a:t>
            </a:r>
            <a:r>
              <a:rPr lang="fr-FR" sz="2000" b="1" dirty="0">
                <a:solidFill>
                  <a:schemeClr val="bg1"/>
                </a:solidFill>
                <a:latin typeface="Times New Roman" panose="02020603050405020304" pitchFamily="18" charset="0"/>
                <a:cs typeface="Times New Roman" panose="02020603050405020304" pitchFamily="18" charset="0"/>
              </a:rPr>
              <a:t>il y a un enfant privé d’accès à l’école, à la santé</a:t>
            </a:r>
            <a:r>
              <a:rPr lang="fr-FR" sz="2000" dirty="0">
                <a:solidFill>
                  <a:schemeClr val="bg1"/>
                </a:solidFill>
                <a:latin typeface="Times New Roman" panose="02020603050405020304" pitchFamily="18" charset="0"/>
                <a:cs typeface="Times New Roman" panose="02020603050405020304" pitchFamily="18" charset="0"/>
              </a:rPr>
              <a:t>;</a:t>
            </a:r>
          </a:p>
          <a:p>
            <a:pPr marL="342900" indent="-342900" algn="just">
              <a:lnSpc>
                <a:spcPct val="150000"/>
              </a:lnSpc>
              <a:buFont typeface="Wingdings" panose="05000000000000000000" pitchFamily="2" charset="2"/>
              <a:buChar char="q"/>
            </a:pPr>
            <a:r>
              <a:rPr lang="fr-FR" sz="2000" dirty="0">
                <a:solidFill>
                  <a:schemeClr val="bg1"/>
                </a:solidFill>
                <a:latin typeface="Times New Roman" panose="02020603050405020304" pitchFamily="18" charset="0"/>
                <a:cs typeface="Times New Roman" panose="02020603050405020304" pitchFamily="18" charset="0"/>
              </a:rPr>
              <a:t>Derrière une identité contestée, </a:t>
            </a:r>
            <a:r>
              <a:rPr lang="fr-FR" sz="2000" b="1" dirty="0">
                <a:solidFill>
                  <a:schemeClr val="bg1"/>
                </a:solidFill>
                <a:latin typeface="Times New Roman" panose="02020603050405020304" pitchFamily="18" charset="0"/>
                <a:cs typeface="Times New Roman" panose="02020603050405020304" pitchFamily="18" charset="0"/>
              </a:rPr>
              <a:t>il y a un citoyen fragilisé dans ses droits</a:t>
            </a:r>
            <a:r>
              <a:rPr lang="fr-FR" sz="2000" dirty="0">
                <a:solidFill>
                  <a:schemeClr val="bg1"/>
                </a:solidFill>
                <a:latin typeface="Times New Roman" panose="02020603050405020304" pitchFamily="18" charset="0"/>
                <a:cs typeface="Times New Roman" panose="02020603050405020304" pitchFamily="18" charset="0"/>
              </a:rPr>
              <a:t>;</a:t>
            </a:r>
          </a:p>
          <a:p>
            <a:pPr marL="342900" indent="-342900" algn="just">
              <a:lnSpc>
                <a:spcPct val="150000"/>
              </a:lnSpc>
              <a:buFont typeface="Wingdings" panose="05000000000000000000" pitchFamily="2" charset="2"/>
              <a:buChar char="q"/>
            </a:pPr>
            <a:r>
              <a:rPr lang="fr-FR" sz="2000" dirty="0">
                <a:solidFill>
                  <a:schemeClr val="bg1"/>
                </a:solidFill>
                <a:latin typeface="Times New Roman" panose="02020603050405020304" pitchFamily="18" charset="0"/>
                <a:cs typeface="Times New Roman" panose="02020603050405020304" pitchFamily="18" charset="0"/>
              </a:rPr>
              <a:t>Derrière une procédure longue ou incertaine, </a:t>
            </a:r>
            <a:r>
              <a:rPr lang="fr-FR" sz="2000" b="1" dirty="0">
                <a:solidFill>
                  <a:schemeClr val="bg1"/>
                </a:solidFill>
                <a:latin typeface="Times New Roman" panose="02020603050405020304" pitchFamily="18" charset="0"/>
                <a:cs typeface="Times New Roman" panose="02020603050405020304" pitchFamily="18" charset="0"/>
              </a:rPr>
              <a:t>il y a une attente, parfois une détresse</a:t>
            </a:r>
            <a:r>
              <a:rPr lang="fr-FR" sz="2000" dirty="0">
                <a:solidFill>
                  <a:schemeClr val="bg1"/>
                </a:solidFill>
                <a:latin typeface="Times New Roman" panose="02020603050405020304" pitchFamily="18" charset="0"/>
                <a:cs typeface="Times New Roman" panose="02020603050405020304" pitchFamily="18" charset="0"/>
              </a:rPr>
              <a:t>.</a:t>
            </a:r>
          </a:p>
          <a:p>
            <a:pPr marL="342900" indent="-342900" algn="just">
              <a:lnSpc>
                <a:spcPct val="150000"/>
              </a:lnSpc>
              <a:buFont typeface="Wingdings" panose="05000000000000000000" pitchFamily="2" charset="2"/>
              <a:buChar char="q"/>
            </a:pPr>
            <a:r>
              <a:rPr lang="fr-FR" sz="2000" dirty="0">
                <a:solidFill>
                  <a:schemeClr val="bg1"/>
                </a:solidFill>
                <a:latin typeface="Times New Roman" panose="02020603050405020304" pitchFamily="18" charset="0"/>
                <a:cs typeface="Times New Roman" panose="02020603050405020304" pitchFamily="18" charset="0"/>
              </a:rPr>
              <a:t>Derrière chaque dossier en contentieux, </a:t>
            </a:r>
            <a:r>
              <a:rPr lang="fr-FR" sz="2000" b="1" dirty="0">
                <a:solidFill>
                  <a:schemeClr val="bg1"/>
                </a:solidFill>
                <a:latin typeface="Times New Roman" panose="02020603050405020304" pitchFamily="18" charset="0"/>
                <a:cs typeface="Times New Roman" panose="02020603050405020304" pitchFamily="18" charset="0"/>
              </a:rPr>
              <a:t>il y a une vie, une histoire, un droit fondamental à la reconnaissance</a:t>
            </a:r>
            <a:r>
              <a:rPr lang="fr-FR" sz="2000" dirty="0">
                <a:solidFill>
                  <a:schemeClr val="bg1"/>
                </a:solidFill>
                <a:latin typeface="Times New Roman" panose="02020603050405020304" pitchFamily="18" charset="0"/>
                <a:cs typeface="Times New Roman" panose="02020603050405020304" pitchFamily="18" charset="0"/>
              </a:rPr>
              <a:t>. </a:t>
            </a:r>
          </a:p>
          <a:p>
            <a:pPr algn="just">
              <a:lnSpc>
                <a:spcPct val="150000"/>
              </a:lnSpc>
            </a:pPr>
            <a:r>
              <a:rPr lang="fr-FR" sz="2000" dirty="0">
                <a:solidFill>
                  <a:schemeClr val="bg1"/>
                </a:solidFill>
                <a:latin typeface="Times New Roman" panose="02020603050405020304" pitchFamily="18" charset="0"/>
                <a:cs typeface="Times New Roman" panose="02020603050405020304" pitchFamily="18" charset="0"/>
              </a:rPr>
              <a:t>Notre responsabilité est à la fois institutionnelle et morale.</a:t>
            </a:r>
          </a:p>
        </p:txBody>
      </p:sp>
      <p:sp>
        <p:nvSpPr>
          <p:cNvPr id="3" name="Espace réservé du numéro de diapositive 2"/>
          <p:cNvSpPr>
            <a:spLocks noGrp="1"/>
          </p:cNvSpPr>
          <p:nvPr>
            <p:ph type="sldNum" sz="quarter" idx="12"/>
          </p:nvPr>
        </p:nvSpPr>
        <p:spPr/>
        <p:txBody>
          <a:bodyPr/>
          <a:lstStyle/>
          <a:p>
            <a:fld id="{451EEB69-646D-48CA-9E29-1E242A51041D}" type="slidenum">
              <a:rPr lang="fr-FR" sz="1400" smtClean="0">
                <a:solidFill>
                  <a:schemeClr val="bg1"/>
                </a:solidFill>
              </a:rPr>
              <a:t>18</a:t>
            </a:fld>
            <a:endParaRPr lang="fr-FR" sz="1400"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e 13"/>
          <p:cNvGrpSpPr/>
          <p:nvPr/>
        </p:nvGrpSpPr>
        <p:grpSpPr>
          <a:xfrm>
            <a:off x="1856548" y="2826501"/>
            <a:ext cx="8694058" cy="1635303"/>
            <a:chOff x="0" y="440239"/>
            <a:chExt cx="8694058" cy="1635303"/>
          </a:xfrm>
        </p:grpSpPr>
        <p:sp>
          <p:nvSpPr>
            <p:cNvPr id="15" name="Rectangle à coins arrondis 14"/>
            <p:cNvSpPr/>
            <p:nvPr/>
          </p:nvSpPr>
          <p:spPr>
            <a:xfrm>
              <a:off x="0" y="440239"/>
              <a:ext cx="8694058" cy="1635303"/>
            </a:xfrm>
            <a:prstGeom prst="roundRect">
              <a:avLst/>
            </a:prstGeom>
            <a:noFill/>
            <a:ln w="47625" cap="flat" cmpd="dbl" algn="ctr">
              <a:solidFill>
                <a:schemeClr val="accent1"/>
              </a:solidFill>
              <a:prstDash val="solid"/>
            </a:ln>
            <a:effectLst>
              <a:outerShdw blurRad="38100" dist="30000" dir="5400000" rotWithShape="0">
                <a:srgbClr val="000000">
                  <a:alpha val="45000"/>
                </a:srgbClr>
              </a:outerShdw>
            </a:effectLst>
          </p:spPr>
        </p:sp>
        <p:sp>
          <p:nvSpPr>
            <p:cNvPr id="16" name="Rectangle 15"/>
            <p:cNvSpPr/>
            <p:nvPr/>
          </p:nvSpPr>
          <p:spPr>
            <a:xfrm>
              <a:off x="79829" y="520068"/>
              <a:ext cx="8534400" cy="1475645"/>
            </a:xfrm>
            <a:prstGeom prst="rect">
              <a:avLst/>
            </a:prstGeom>
            <a:noFill/>
            <a:ln>
              <a:solidFill>
                <a:schemeClr val="accent1"/>
              </a:solidFill>
            </a:ln>
            <a:effectLst/>
          </p:spPr>
          <p:txBody>
            <a:bodyPr spcFirstLastPara="0" vert="horz" wrap="square" lIns="106680" tIns="106680" rIns="106680" bIns="106680" numCol="1" spcCol="1270" anchor="ctr" anchorCtr="0">
              <a:noAutofit/>
            </a:bodyPr>
            <a:lstStyle/>
            <a:p>
              <a:pPr marL="0" marR="0" lvl="0" indent="0" algn="ctr" defTabSz="1244600" rtl="0" eaLnBrk="1" fontAlgn="auto" latinLnBrk="0" hangingPunct="1">
                <a:lnSpc>
                  <a:spcPct val="150000"/>
                </a:lnSpc>
                <a:spcBef>
                  <a:spcPct val="0"/>
                </a:spcBef>
                <a:spcAft>
                  <a:spcPct val="35000"/>
                </a:spcAft>
                <a:buClrTx/>
                <a:buSzTx/>
                <a:buFontTx/>
                <a:buNone/>
                <a:defRPr/>
              </a:pPr>
              <a:r>
                <a:rPr kumimoji="0" lang="fr-FR" sz="3200" b="1" i="0" u="none" strike="noStrike" kern="120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MERCI POUR VOTRE ATTENTION</a:t>
              </a:r>
              <a:r>
                <a:rPr kumimoji="0" lang="fr-FR" sz="2400" b="0" i="0" u="none" strike="noStrike" kern="1200" cap="none" spc="0" normalizeH="0" baseline="0" noProof="0" dirty="0">
                  <a:ln>
                    <a:noFill/>
                  </a:ln>
                  <a:solidFill>
                    <a:srgbClr val="00B050"/>
                  </a:solidFill>
                  <a:effectLst/>
                  <a:uLnTx/>
                  <a:uFillTx/>
                  <a:latin typeface="Arial 12"/>
                </a:rPr>
                <a:t> </a:t>
              </a:r>
            </a:p>
          </p:txBody>
        </p:sp>
      </p:grpSp>
      <p:sp>
        <p:nvSpPr>
          <p:cNvPr id="2" name="Espace réservé du numéro de diapositive 1"/>
          <p:cNvSpPr>
            <a:spLocks noGrp="1"/>
          </p:cNvSpPr>
          <p:nvPr>
            <p:ph type="sldNum" sz="quarter" idx="12"/>
          </p:nvPr>
        </p:nvSpPr>
        <p:spPr/>
        <p:txBody>
          <a:bodyPr/>
          <a:lstStyle/>
          <a:p>
            <a:fld id="{451EEB69-646D-48CA-9E29-1E242A51041D}" type="slidenum">
              <a:rPr lang="fr-FR" smtClean="0"/>
              <a:t>19</a:t>
            </a:fld>
            <a:endParaRPr lang="fr-FR"/>
          </a:p>
        </p:txBody>
      </p:sp>
    </p:spTree>
    <p:extLst>
      <p:ext uri="{BB962C8B-B14F-4D97-AF65-F5344CB8AC3E}">
        <p14:creationId xmlns:p14="http://schemas.microsoft.com/office/powerpoint/2010/main" val="63396629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2"/>
          <p:cNvSpPr txBox="1"/>
          <p:nvPr/>
        </p:nvSpPr>
        <p:spPr>
          <a:xfrm>
            <a:off x="977774" y="2632753"/>
            <a:ext cx="9820342" cy="24135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60000"/>
              </a:lnSpc>
              <a:spcBef>
                <a:spcPts val="0"/>
              </a:spcBef>
              <a:buFont typeface="Arial" panose="020B0604020202020204" pitchFamily="34" charset="0"/>
              <a:buNone/>
            </a:pPr>
            <a:r>
              <a:rPr lang="fr-FR" sz="3200" b="1" dirty="0">
                <a:solidFill>
                  <a:prstClr val="black"/>
                </a:solidFill>
                <a:ea typeface="Times New Roman" panose="02020603050405020304" pitchFamily="18" charset="0"/>
                <a:cs typeface="Arial" panose="020B0604020202020204" pitchFamily="34" charset="0"/>
              </a:rPr>
              <a:t>Partager avec les participants l’expérience béninoise en matière de contentieux de l’état civil.</a:t>
            </a:r>
          </a:p>
          <a:p>
            <a:pPr marL="0" indent="0">
              <a:lnSpc>
                <a:spcPct val="160000"/>
              </a:lnSpc>
              <a:spcBef>
                <a:spcPts val="0"/>
              </a:spcBef>
              <a:buFont typeface="Arial" panose="020B0604020202020204" pitchFamily="34" charset="0"/>
              <a:buNone/>
            </a:pPr>
            <a:endParaRPr lang="fr-FR" sz="3200" b="1" dirty="0">
              <a:solidFill>
                <a:prstClr val="black"/>
              </a:solidFill>
              <a:ea typeface="Times New Roman" panose="02020603050405020304" pitchFamily="18" charset="0"/>
              <a:cs typeface="Arial" panose="020B0604020202020204" pitchFamily="34" charset="0"/>
            </a:endParaRPr>
          </a:p>
          <a:p>
            <a:pPr marL="0" indent="0">
              <a:lnSpc>
                <a:spcPct val="150000"/>
              </a:lnSpc>
              <a:spcBef>
                <a:spcPts val="0"/>
              </a:spcBef>
              <a:buFont typeface="Arial" panose="020B0604020202020204" pitchFamily="34" charset="0"/>
              <a:buNone/>
            </a:pPr>
            <a:endParaRPr lang="fr-FR" sz="2400" dirty="0">
              <a:solidFill>
                <a:prstClr val="black"/>
              </a:solidFill>
              <a:ea typeface="Times New Roman" panose="02020603050405020304" pitchFamily="18" charset="0"/>
              <a:cs typeface="Arial" panose="020B0604020202020204" pitchFamily="34" charset="0"/>
            </a:endParaRPr>
          </a:p>
          <a:p>
            <a:pPr marL="457200" indent="-457200">
              <a:lnSpc>
                <a:spcPct val="160000"/>
              </a:lnSpc>
              <a:buFont typeface="+mj-lt"/>
              <a:buAutoNum type="arabicPeriod"/>
            </a:pPr>
            <a:endParaRPr lang="fr-FR" sz="2400" dirty="0">
              <a:solidFill>
                <a:prstClr val="black"/>
              </a:solidFill>
              <a:latin typeface="Century Gothic" panose="020B0502020202020204" pitchFamily="34" charset="0"/>
            </a:endParaRPr>
          </a:p>
        </p:txBody>
      </p:sp>
      <p:sp>
        <p:nvSpPr>
          <p:cNvPr id="10" name="Titre 1"/>
          <p:cNvSpPr>
            <a:spLocks noGrp="1"/>
          </p:cNvSpPr>
          <p:nvPr>
            <p:ph type="title"/>
          </p:nvPr>
        </p:nvSpPr>
        <p:spPr>
          <a:xfrm>
            <a:off x="4311682" y="312220"/>
            <a:ext cx="3656918" cy="538701"/>
          </a:xfrm>
        </p:spPr>
        <p:txBody>
          <a:bodyPr lIns="91440" tIns="45720" rIns="91440" bIns="45720" anchor="b">
            <a:noAutofit/>
          </a:bodyPr>
          <a:lstStyle/>
          <a:p>
            <a:r>
              <a:rPr lang="fr-CA" sz="4000" b="1" dirty="0">
                <a:solidFill>
                  <a:schemeClr val="tx2">
                    <a:lumMod val="90000"/>
                    <a:lumOff val="10000"/>
                  </a:schemeClr>
                </a:solidFill>
                <a:latin typeface="Montserrat SemiBold" panose="00000700000000000000" pitchFamily="50" charset="0"/>
              </a:rPr>
              <a:t>OBJECTIFS</a:t>
            </a:r>
            <a:endParaRPr lang="fr-FR" sz="4000" b="1" dirty="0">
              <a:solidFill>
                <a:schemeClr val="tx2">
                  <a:lumMod val="90000"/>
                  <a:lumOff val="10000"/>
                </a:schemeClr>
              </a:solidFill>
              <a:latin typeface="Montserrat SemiBold" panose="00000700000000000000" pitchFamily="50" charset="0"/>
            </a:endParaRPr>
          </a:p>
        </p:txBody>
      </p:sp>
      <p:sp>
        <p:nvSpPr>
          <p:cNvPr id="5" name="Rectangle 4"/>
          <p:cNvSpPr/>
          <p:nvPr/>
        </p:nvSpPr>
        <p:spPr>
          <a:xfrm>
            <a:off x="0" y="6738551"/>
            <a:ext cx="5000368" cy="127686"/>
          </a:xfrm>
          <a:prstGeom prst="rect">
            <a:avLst/>
          </a:prstGeom>
          <a:solidFill>
            <a:srgbClr val="0087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6" name="Rectangle 5"/>
          <p:cNvSpPr/>
          <p:nvPr/>
        </p:nvSpPr>
        <p:spPr>
          <a:xfrm>
            <a:off x="3966519" y="6730314"/>
            <a:ext cx="4650259" cy="127686"/>
          </a:xfrm>
          <a:prstGeom prst="rect">
            <a:avLst/>
          </a:prstGeom>
          <a:solidFill>
            <a:srgbClr val="FCD8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7" name="Rectangle 6"/>
          <p:cNvSpPr/>
          <p:nvPr/>
        </p:nvSpPr>
        <p:spPr>
          <a:xfrm>
            <a:off x="8386119" y="6730314"/>
            <a:ext cx="3805881" cy="12768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8" name="Demi-cadre 7"/>
          <p:cNvSpPr/>
          <p:nvPr/>
        </p:nvSpPr>
        <p:spPr>
          <a:xfrm>
            <a:off x="0" y="-41189"/>
            <a:ext cx="1618397" cy="1204177"/>
          </a:xfrm>
          <a:prstGeom prst="halfFrame">
            <a:avLst>
              <a:gd name="adj1" fmla="val 7670"/>
              <a:gd name="adj2" fmla="val 8691"/>
            </a:avLst>
          </a:prstGeom>
          <a:solidFill>
            <a:schemeClr val="accent4">
              <a:lumMod val="5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prstClr val="black"/>
              </a:solidFill>
            </a:endParaRPr>
          </a:p>
        </p:txBody>
      </p:sp>
      <p:sp>
        <p:nvSpPr>
          <p:cNvPr id="9" name="Google Shape;261;p7"/>
          <p:cNvSpPr/>
          <p:nvPr/>
        </p:nvSpPr>
        <p:spPr>
          <a:xfrm>
            <a:off x="-95786" y="180757"/>
            <a:ext cx="1218696" cy="1694985"/>
          </a:xfrm>
          <a:prstGeom prst="flowChartDelay">
            <a:avLst/>
          </a:prstGeom>
          <a:solidFill>
            <a:srgbClr val="FF5A00"/>
          </a:solidFill>
          <a:ln>
            <a:noFill/>
          </a:ln>
        </p:spPr>
        <p:txBody>
          <a:bodyPr spcFirstLastPara="1" wrap="square" lIns="121900" tIns="60933" rIns="121900" bIns="60933" anchor="ctr" anchorCtr="0">
            <a:noAutofit/>
          </a:bodyPr>
          <a:lstStyle/>
          <a:p>
            <a:pPr algn="ctr">
              <a:buClr>
                <a:srgbClr val="000000"/>
              </a:buClr>
              <a:buFont typeface="Arial"/>
              <a:buNone/>
              <a:defRPr/>
            </a:pPr>
            <a:endParaRPr sz="1867" kern="0">
              <a:solidFill>
                <a:srgbClr val="FDFAE1"/>
              </a:solidFill>
              <a:latin typeface="Arial"/>
              <a:ea typeface="Arial"/>
              <a:cs typeface="Arial"/>
              <a:sym typeface="Arial"/>
            </a:endParaRPr>
          </a:p>
        </p:txBody>
      </p:sp>
      <p:sp>
        <p:nvSpPr>
          <p:cNvPr id="11" name="Google Shape;262;p7"/>
          <p:cNvSpPr/>
          <p:nvPr/>
        </p:nvSpPr>
        <p:spPr>
          <a:xfrm rot="5400000">
            <a:off x="-491353" y="1865240"/>
            <a:ext cx="1694988" cy="314839"/>
          </a:xfrm>
          <a:prstGeom prst="rect">
            <a:avLst/>
          </a:prstGeom>
          <a:solidFill>
            <a:srgbClr val="4A4DE9"/>
          </a:solidFill>
          <a:ln>
            <a:noFill/>
          </a:ln>
        </p:spPr>
        <p:txBody>
          <a:bodyPr spcFirstLastPara="1" wrap="square" lIns="121900" tIns="60933" rIns="121900" bIns="60933" anchor="ctr" anchorCtr="0">
            <a:noAutofit/>
          </a:bodyPr>
          <a:lstStyle/>
          <a:p>
            <a:pPr algn="ctr">
              <a:buClr>
                <a:srgbClr val="000000"/>
              </a:buClr>
              <a:buFont typeface="Arial"/>
              <a:buNone/>
              <a:defRPr/>
            </a:pPr>
            <a:endParaRPr sz="1867" kern="0">
              <a:solidFill>
                <a:srgbClr val="FDFAE1"/>
              </a:solidFill>
              <a:latin typeface="Arial"/>
              <a:ea typeface="Arial"/>
              <a:cs typeface="Arial"/>
              <a:sym typeface="Arial"/>
            </a:endParaRPr>
          </a:p>
        </p:txBody>
      </p:sp>
      <p:sp>
        <p:nvSpPr>
          <p:cNvPr id="12" name="Google Shape;263;p7"/>
          <p:cNvSpPr/>
          <p:nvPr/>
        </p:nvSpPr>
        <p:spPr>
          <a:xfrm rot="5400000">
            <a:off x="-8095" y="3085208"/>
            <a:ext cx="728473" cy="314839"/>
          </a:xfrm>
          <a:prstGeom prst="rect">
            <a:avLst/>
          </a:prstGeom>
          <a:solidFill>
            <a:srgbClr val="FF6273"/>
          </a:solidFill>
          <a:ln>
            <a:noFill/>
          </a:ln>
        </p:spPr>
        <p:txBody>
          <a:bodyPr spcFirstLastPara="1" wrap="square" lIns="121900" tIns="60933" rIns="121900" bIns="60933" anchor="ctr" anchorCtr="0">
            <a:noAutofit/>
          </a:bodyPr>
          <a:lstStyle/>
          <a:p>
            <a:pPr algn="ctr">
              <a:buClr>
                <a:srgbClr val="000000"/>
              </a:buClr>
              <a:buFont typeface="Arial"/>
              <a:buNone/>
              <a:defRPr/>
            </a:pPr>
            <a:endParaRPr sz="1867" kern="0">
              <a:solidFill>
                <a:srgbClr val="FDFAE1"/>
              </a:solidFill>
              <a:latin typeface="Arial"/>
              <a:ea typeface="Arial"/>
              <a:cs typeface="Arial"/>
              <a:sym typeface="Arial"/>
            </a:endParaRPr>
          </a:p>
        </p:txBody>
      </p:sp>
      <p:sp>
        <p:nvSpPr>
          <p:cNvPr id="13" name="Google Shape;264;p7"/>
          <p:cNvSpPr/>
          <p:nvPr/>
        </p:nvSpPr>
        <p:spPr>
          <a:xfrm>
            <a:off x="9824120" y="108642"/>
            <a:ext cx="2300759" cy="2524111"/>
          </a:xfrm>
          <a:prstGeom prst="ellipse">
            <a:avLst/>
          </a:prstGeom>
          <a:solidFill>
            <a:srgbClr val="FF95A1"/>
          </a:solidFill>
          <a:ln>
            <a:noFill/>
          </a:ln>
        </p:spPr>
        <p:txBody>
          <a:bodyPr spcFirstLastPara="1" wrap="square" lIns="121900" tIns="60933" rIns="121900" bIns="60933" anchor="ctr" anchorCtr="0">
            <a:noAutofit/>
          </a:bodyPr>
          <a:lstStyle/>
          <a:p>
            <a:pPr algn="ctr">
              <a:buClr>
                <a:srgbClr val="000000"/>
              </a:buClr>
              <a:buFont typeface="Arial"/>
              <a:buNone/>
              <a:defRPr/>
            </a:pPr>
            <a:endParaRPr sz="1867" kern="0">
              <a:solidFill>
                <a:srgbClr val="FDFAE1"/>
              </a:solidFill>
              <a:latin typeface="Arial"/>
              <a:ea typeface="Arial"/>
              <a:cs typeface="Arial"/>
              <a:sym typeface="Arial"/>
            </a:endParaRPr>
          </a:p>
        </p:txBody>
      </p:sp>
      <p:sp>
        <p:nvSpPr>
          <p:cNvPr id="14" name="Google Shape;270;p7"/>
          <p:cNvSpPr/>
          <p:nvPr/>
        </p:nvSpPr>
        <p:spPr>
          <a:xfrm>
            <a:off x="10974499" y="5648954"/>
            <a:ext cx="912137" cy="852357"/>
          </a:xfrm>
          <a:prstGeom prst="rect">
            <a:avLst/>
          </a:prstGeom>
          <a:solidFill>
            <a:srgbClr val="241B5F"/>
          </a:solidFill>
          <a:ln>
            <a:noFill/>
          </a:ln>
        </p:spPr>
        <p:txBody>
          <a:bodyPr spcFirstLastPara="1" wrap="square" lIns="121900" tIns="60933" rIns="121900" bIns="60933" anchor="ctr" anchorCtr="0">
            <a:noAutofit/>
          </a:bodyPr>
          <a:lstStyle/>
          <a:p>
            <a:pPr algn="ctr">
              <a:buClr>
                <a:srgbClr val="000000"/>
              </a:buClr>
              <a:buFont typeface="Arial"/>
              <a:buNone/>
              <a:defRPr/>
            </a:pPr>
            <a:endParaRPr sz="1867" kern="0">
              <a:solidFill>
                <a:srgbClr val="4A4DE9"/>
              </a:solidFill>
              <a:latin typeface="Arial"/>
              <a:ea typeface="Arial"/>
              <a:cs typeface="Arial"/>
              <a:sym typeface="Arial"/>
            </a:endParaRPr>
          </a:p>
        </p:txBody>
      </p:sp>
    </p:spTree>
    <p:extLst>
      <p:ext uri="{BB962C8B-B14F-4D97-AF65-F5344CB8AC3E}">
        <p14:creationId xmlns:p14="http://schemas.microsoft.com/office/powerpoint/2010/main" val="3739607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par>
                          <p:cTn id="16" fill="hold">
                            <p:stCondLst>
                              <p:cond delay="1500"/>
                            </p:stCondLst>
                            <p:childTnLst>
                              <p:par>
                                <p:cTn id="17" presetID="2" presetClass="entr" presetSubtype="2" fill="hold" nodeType="after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p:tgtEl>
                                          <p:spTgt spid="13"/>
                                        </p:tgtEl>
                                        <p:attrNameLst>
                                          <p:attrName>ppt_x</p:attrName>
                                        </p:attrNameLst>
                                      </p:cBhvr>
                                      <p:tavLst>
                                        <p:tav tm="0">
                                          <p:val>
                                            <p:strVal val="#ppt_x+1"/>
                                          </p:val>
                                        </p:tav>
                                        <p:tav tm="100000">
                                          <p:val>
                                            <p:strVal val="#ppt_x"/>
                                          </p:val>
                                        </p:tav>
                                      </p:tavLst>
                                    </p:anim>
                                  </p:childTnLst>
                                </p:cTn>
                              </p:par>
                            </p:childTnLst>
                          </p:cTn>
                        </p:par>
                        <p:par>
                          <p:cTn id="20" fill="hold">
                            <p:stCondLst>
                              <p:cond delay="2000"/>
                            </p:stCondLst>
                            <p:childTnLst>
                              <p:par>
                                <p:cTn id="21" presetID="23" presetClass="entr" presetSubtype="16" fill="hold" nodeType="after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p:tgtEl>
                                          <p:spTgt spid="14"/>
                                        </p:tgtEl>
                                        <p:attrNameLst>
                                          <p:attrName>ppt_w</p:attrName>
                                        </p:attrNameLst>
                                      </p:cBhvr>
                                      <p:tavLst>
                                        <p:tav tm="0">
                                          <p:val>
                                            <p:strVal val="0"/>
                                          </p:val>
                                        </p:tav>
                                        <p:tav tm="100000">
                                          <p:val>
                                            <p:strVal val="#ppt_w"/>
                                          </p:val>
                                        </p:tav>
                                      </p:tavLst>
                                    </p:anim>
                                    <p:anim calcmode="lin" valueType="num">
                                      <p:cBhvr additive="base">
                                        <p:cTn id="24" dur="500"/>
                                        <p:tgtEl>
                                          <p:spTgt spid="14"/>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2"/>
          <p:cNvSpPr txBox="1"/>
          <p:nvPr/>
        </p:nvSpPr>
        <p:spPr>
          <a:xfrm>
            <a:off x="1400685" y="1124390"/>
            <a:ext cx="9478912" cy="514791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60000"/>
              </a:lnSpc>
              <a:buFont typeface="Arial" panose="020B0604020202020204" pitchFamily="34" charset="0"/>
              <a:buNone/>
            </a:pPr>
            <a:endParaRPr lang="fr-FR" sz="2400" dirty="0">
              <a:solidFill>
                <a:prstClr val="black"/>
              </a:solidFill>
              <a:latin typeface="Century Gothic" panose="020B0502020202020204" pitchFamily="34" charset="0"/>
            </a:endParaRPr>
          </a:p>
        </p:txBody>
      </p:sp>
      <p:sp>
        <p:nvSpPr>
          <p:cNvPr id="10" name="Titre 1"/>
          <p:cNvSpPr>
            <a:spLocks noGrp="1"/>
          </p:cNvSpPr>
          <p:nvPr>
            <p:ph type="title"/>
          </p:nvPr>
        </p:nvSpPr>
        <p:spPr>
          <a:xfrm>
            <a:off x="821263" y="128534"/>
            <a:ext cx="6458212" cy="538701"/>
          </a:xfrm>
        </p:spPr>
        <p:txBody>
          <a:bodyPr lIns="91440" tIns="45720" rIns="91440" bIns="45720" anchor="b">
            <a:noAutofit/>
          </a:bodyPr>
          <a:lstStyle/>
          <a:p>
            <a:r>
              <a:rPr lang="fr-CA" sz="2400" dirty="0">
                <a:solidFill>
                  <a:schemeClr val="tx2">
                    <a:lumMod val="90000"/>
                    <a:lumOff val="10000"/>
                  </a:schemeClr>
                </a:solidFill>
                <a:latin typeface="Montserrat SemiBold" panose="00000700000000000000" pitchFamily="50" charset="0"/>
              </a:rPr>
              <a:t>Brève présentation du Bénin</a:t>
            </a:r>
            <a:endParaRPr lang="fr-FR" sz="2400" dirty="0">
              <a:solidFill>
                <a:schemeClr val="tx2">
                  <a:lumMod val="90000"/>
                  <a:lumOff val="10000"/>
                </a:schemeClr>
              </a:solidFill>
              <a:latin typeface="Montserrat SemiBold" panose="00000700000000000000" pitchFamily="50" charset="0"/>
            </a:endParaRPr>
          </a:p>
        </p:txBody>
      </p:sp>
      <p:sp>
        <p:nvSpPr>
          <p:cNvPr id="5" name="Rectangle 4"/>
          <p:cNvSpPr/>
          <p:nvPr/>
        </p:nvSpPr>
        <p:spPr>
          <a:xfrm>
            <a:off x="0" y="6738551"/>
            <a:ext cx="5000368" cy="127686"/>
          </a:xfrm>
          <a:prstGeom prst="rect">
            <a:avLst/>
          </a:prstGeom>
          <a:solidFill>
            <a:srgbClr val="0087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6" name="Rectangle 5"/>
          <p:cNvSpPr/>
          <p:nvPr/>
        </p:nvSpPr>
        <p:spPr>
          <a:xfrm>
            <a:off x="3966519" y="6730314"/>
            <a:ext cx="4650259" cy="127686"/>
          </a:xfrm>
          <a:prstGeom prst="rect">
            <a:avLst/>
          </a:prstGeom>
          <a:solidFill>
            <a:srgbClr val="FCD8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7" name="Rectangle 6"/>
          <p:cNvSpPr/>
          <p:nvPr/>
        </p:nvSpPr>
        <p:spPr>
          <a:xfrm>
            <a:off x="8386119" y="6730314"/>
            <a:ext cx="3805881" cy="12768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8" name="Demi-cadre 7"/>
          <p:cNvSpPr/>
          <p:nvPr/>
        </p:nvSpPr>
        <p:spPr>
          <a:xfrm>
            <a:off x="0" y="0"/>
            <a:ext cx="1618397" cy="1204177"/>
          </a:xfrm>
          <a:prstGeom prst="halfFrame">
            <a:avLst>
              <a:gd name="adj1" fmla="val 9038"/>
              <a:gd name="adj2" fmla="val 7323"/>
            </a:avLst>
          </a:prstGeom>
          <a:solidFill>
            <a:schemeClr val="accent4">
              <a:lumMod val="5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a:solidFill>
                <a:prstClr val="black"/>
              </a:solidFill>
            </a:endParaRPr>
          </a:p>
        </p:txBody>
      </p:sp>
      <p:pic>
        <p:nvPicPr>
          <p:cNvPr id="4" name="Image 3"/>
          <p:cNvPicPr>
            <a:picLocks noChangeAspect="1"/>
          </p:cNvPicPr>
          <p:nvPr/>
        </p:nvPicPr>
        <p:blipFill rotWithShape="1">
          <a:blip r:embed="rId3"/>
          <a:srcRect b="37657"/>
          <a:stretch>
            <a:fillRect/>
          </a:stretch>
        </p:blipFill>
        <p:spPr>
          <a:xfrm>
            <a:off x="5820129" y="612269"/>
            <a:ext cx="5330558" cy="3408405"/>
          </a:xfrm>
          <a:prstGeom prst="snip2DiagRect">
            <a:avLst/>
          </a:prstGeom>
          <a:solidFill>
            <a:srgbClr val="FFFFFF">
              <a:shade val="85000"/>
            </a:srgbClr>
          </a:solidFill>
          <a:ln w="88900" cap="sq">
            <a:solidFill>
              <a:srgbClr val="FFFFFF"/>
            </a:solidFill>
            <a:miter lim="800000"/>
            <a:headEnd/>
            <a:tailEnd/>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13" name="Image 12"/>
          <p:cNvPicPr>
            <a:picLocks noChangeAspect="1"/>
          </p:cNvPicPr>
          <p:nvPr/>
        </p:nvPicPr>
        <p:blipFill>
          <a:blip r:embed="rId4"/>
          <a:stretch>
            <a:fillRect/>
          </a:stretch>
        </p:blipFill>
        <p:spPr>
          <a:xfrm>
            <a:off x="820966" y="667514"/>
            <a:ext cx="4760484" cy="3353558"/>
          </a:xfrm>
          <a:prstGeom prst="rect">
            <a:avLst/>
          </a:prstGeom>
          <a:solidFill>
            <a:srgbClr val="FFFFFF">
              <a:shade val="85000"/>
            </a:srgbClr>
          </a:solidFill>
          <a:ln w="88900" cap="sq">
            <a:solidFill>
              <a:srgbClr val="FFFFFF"/>
            </a:solidFill>
            <a:miter lim="800000"/>
            <a:headEnd/>
            <a:tailEnd/>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5" name="ZoneTexte 14"/>
          <p:cNvSpPr txBox="1"/>
          <p:nvPr/>
        </p:nvSpPr>
        <p:spPr>
          <a:xfrm>
            <a:off x="821073" y="4275866"/>
            <a:ext cx="10330249" cy="1477328"/>
          </a:xfrm>
          <a:prstGeom prst="rect">
            <a:avLst/>
          </a:prstGeom>
          <a:noFill/>
        </p:spPr>
        <p:txBody>
          <a:bodyPr wrap="square" numCol="2" rtlCol="0">
            <a:spAutoFit/>
          </a:bodyPr>
          <a:lstStyle/>
          <a:p>
            <a:pPr marL="285750" indent="-285750">
              <a:buFont typeface="Arial" panose="020B0604020202020204" pitchFamily="34" charset="0"/>
              <a:buChar char="•"/>
            </a:pPr>
            <a:r>
              <a:rPr lang="pt-BR" dirty="0">
                <a:solidFill>
                  <a:prstClr val="black"/>
                </a:solidFill>
              </a:rPr>
              <a:t>Localisation : Afrique de l’ouest</a:t>
            </a:r>
          </a:p>
          <a:p>
            <a:pPr marL="285750" indent="-285750">
              <a:buFont typeface="Arial" panose="020B0604020202020204" pitchFamily="34" charset="0"/>
              <a:buChar char="•"/>
            </a:pPr>
            <a:r>
              <a:rPr lang="pt-BR" dirty="0">
                <a:solidFill>
                  <a:prstClr val="black"/>
                </a:solidFill>
              </a:rPr>
              <a:t>Capitale administrative : Porto-Novo </a:t>
            </a:r>
          </a:p>
          <a:p>
            <a:pPr marL="285750" indent="-285750">
              <a:buFont typeface="Arial" panose="020B0604020202020204" pitchFamily="34" charset="0"/>
              <a:buChar char="•"/>
            </a:pPr>
            <a:r>
              <a:rPr lang="pt-BR" dirty="0">
                <a:solidFill>
                  <a:prstClr val="black"/>
                </a:solidFill>
              </a:rPr>
              <a:t>Capitale économique : Cotonou</a:t>
            </a:r>
          </a:p>
          <a:p>
            <a:pPr marL="285750" indent="-285750">
              <a:buFont typeface="Arial" panose="020B0604020202020204" pitchFamily="34" charset="0"/>
              <a:buChar char="•"/>
            </a:pPr>
            <a:r>
              <a:rPr lang="pt-BR" dirty="0">
                <a:solidFill>
                  <a:prstClr val="black"/>
                </a:solidFill>
              </a:rPr>
              <a:t>Superficie : 114 763 km²</a:t>
            </a:r>
          </a:p>
          <a:p>
            <a:pPr marL="285750" indent="-285750">
              <a:buFont typeface="Arial" panose="020B0604020202020204" pitchFamily="34" charset="0"/>
              <a:buChar char="•"/>
            </a:pPr>
            <a:r>
              <a:rPr lang="pt-BR" dirty="0">
                <a:solidFill>
                  <a:prstClr val="black"/>
                </a:solidFill>
              </a:rPr>
              <a:t>Nombre d’habitants  : environ </a:t>
            </a:r>
            <a:r>
              <a:rPr lang="fr-FR" dirty="0">
                <a:solidFill>
                  <a:srgbClr val="212529"/>
                </a:solidFill>
                <a:latin typeface="system-ui"/>
              </a:rPr>
              <a:t>14 millions</a:t>
            </a:r>
          </a:p>
          <a:p>
            <a:pPr marL="285750" indent="-285750">
              <a:buFont typeface="Arial" panose="020B0604020202020204" pitchFamily="34" charset="0"/>
              <a:buChar char="•"/>
            </a:pPr>
            <a:r>
              <a:rPr lang="fr-FR" dirty="0">
                <a:solidFill>
                  <a:srgbClr val="212529"/>
                </a:solidFill>
                <a:latin typeface="system-ui"/>
              </a:rPr>
              <a:t>12 Départements (Préfet)</a:t>
            </a:r>
          </a:p>
          <a:p>
            <a:pPr marL="285750" indent="-285750">
              <a:buFont typeface="Arial" panose="020B0604020202020204" pitchFamily="34" charset="0"/>
              <a:buChar char="•"/>
            </a:pPr>
            <a:r>
              <a:rPr lang="fr-FR" dirty="0">
                <a:solidFill>
                  <a:srgbClr val="212529"/>
                </a:solidFill>
                <a:latin typeface="system-ui"/>
              </a:rPr>
              <a:t>77 Communes (Maires)</a:t>
            </a:r>
          </a:p>
          <a:p>
            <a:pPr marL="285750" indent="-285750">
              <a:buFont typeface="Arial" panose="020B0604020202020204" pitchFamily="34" charset="0"/>
              <a:buChar char="•"/>
            </a:pPr>
            <a:r>
              <a:rPr lang="fr-FR" dirty="0">
                <a:solidFill>
                  <a:srgbClr val="212529"/>
                </a:solidFill>
                <a:latin typeface="system-ui"/>
              </a:rPr>
              <a:t>546 arrondissements (Chef d’arrondissement)</a:t>
            </a:r>
          </a:p>
          <a:p>
            <a:endParaRPr lang="fr-FR" dirty="0">
              <a:solidFill>
                <a:prstClr val="black"/>
              </a:solidFill>
            </a:endParaRPr>
          </a:p>
        </p:txBody>
      </p:sp>
      <p:pic>
        <p:nvPicPr>
          <p:cNvPr id="11" name="Image 10"/>
          <p:cNvPicPr>
            <a:picLocks noChangeAspect="1"/>
          </p:cNvPicPr>
          <p:nvPr/>
        </p:nvPicPr>
        <p:blipFill>
          <a:blip r:embed="rId5"/>
          <a:stretch>
            <a:fillRect/>
          </a:stretch>
        </p:blipFill>
        <p:spPr>
          <a:xfrm>
            <a:off x="10904454" y="5032155"/>
            <a:ext cx="1252151" cy="1358041"/>
          </a:xfrm>
          <a:prstGeom prst="rect">
            <a:avLst/>
          </a:prstGeom>
        </p:spPr>
      </p:pic>
    </p:spTree>
    <p:extLst>
      <p:ext uri="{BB962C8B-B14F-4D97-AF65-F5344CB8AC3E}">
        <p14:creationId xmlns:p14="http://schemas.microsoft.com/office/powerpoint/2010/main" val="1436057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61E7E-4F24-C3E3-3362-DF017132ABD8}"/>
            </a:ext>
          </a:extLst>
        </p:cNvPr>
        <p:cNvGrpSpPr/>
        <p:nvPr/>
      </p:nvGrpSpPr>
      <p:grpSpPr>
        <a:xfrm>
          <a:off x="0" y="0"/>
          <a:ext cx="0" cy="0"/>
          <a:chOff x="0" y="0"/>
          <a:chExt cx="0" cy="0"/>
        </a:xfrm>
      </p:grpSpPr>
      <p:sp>
        <p:nvSpPr>
          <p:cNvPr id="13" name="ZoneTexte 12">
            <a:extLst>
              <a:ext uri="{FF2B5EF4-FFF2-40B4-BE49-F238E27FC236}">
                <a16:creationId xmlns:a16="http://schemas.microsoft.com/office/drawing/2014/main" id="{D48E9438-9E6A-1D68-100D-956FE8B7CF7F}"/>
              </a:ext>
            </a:extLst>
          </p:cNvPr>
          <p:cNvSpPr txBox="1"/>
          <p:nvPr/>
        </p:nvSpPr>
        <p:spPr>
          <a:xfrm>
            <a:off x="3037606" y="914285"/>
            <a:ext cx="5921828" cy="614045"/>
          </a:xfrm>
          <a:prstGeom prst="rect">
            <a:avLst/>
          </a:prstGeom>
          <a:noFill/>
        </p:spPr>
        <p:txBody>
          <a:bodyPr wrap="square" rtlCol="0">
            <a:spAutoFit/>
          </a:bodyPr>
          <a:lstStyle/>
          <a:p>
            <a:pPr algn="ctr"/>
            <a:r>
              <a:rPr lang="fr-FR" sz="3000" b="1" dirty="0">
                <a:latin typeface="Times New Roman" panose="02020603050405020304" pitchFamily="18" charset="0"/>
                <a:cs typeface="Times New Roman" panose="02020603050405020304" pitchFamily="18" charset="0"/>
              </a:rPr>
              <a:t>INTRODUCTION</a:t>
            </a:r>
            <a:r>
              <a:rPr lang="fr-FR" sz="3400" dirty="0">
                <a:latin typeface="Times New Roman" panose="02020603050405020304" pitchFamily="18" charset="0"/>
                <a:cs typeface="Times New Roman" panose="02020603050405020304" pitchFamily="18" charset="0"/>
              </a:rPr>
              <a:t> </a:t>
            </a:r>
          </a:p>
        </p:txBody>
      </p:sp>
      <p:pic>
        <p:nvPicPr>
          <p:cNvPr id="15" name="Image 4">
            <a:extLst>
              <a:ext uri="{FF2B5EF4-FFF2-40B4-BE49-F238E27FC236}">
                <a16:creationId xmlns:a16="http://schemas.microsoft.com/office/drawing/2014/main" id="{A7C593CB-3A34-30E8-4E60-4A91EB74F5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17" y="726223"/>
            <a:ext cx="1077912" cy="991679"/>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numéro de diapositive 2">
            <a:extLst>
              <a:ext uri="{FF2B5EF4-FFF2-40B4-BE49-F238E27FC236}">
                <a16:creationId xmlns:a16="http://schemas.microsoft.com/office/drawing/2014/main" id="{481DF5FF-437D-9CC0-43DA-890E02E448CB}"/>
              </a:ext>
            </a:extLst>
          </p:cNvPr>
          <p:cNvSpPr>
            <a:spLocks noGrp="1"/>
          </p:cNvSpPr>
          <p:nvPr>
            <p:ph type="sldNum" sz="quarter" idx="12"/>
          </p:nvPr>
        </p:nvSpPr>
        <p:spPr/>
        <p:txBody>
          <a:bodyPr/>
          <a:lstStyle/>
          <a:p>
            <a:fld id="{451EEB69-646D-48CA-9E29-1E242A51041D}" type="slidenum">
              <a:rPr lang="fr-FR" sz="1400" smtClean="0">
                <a:solidFill>
                  <a:schemeClr val="bg1"/>
                </a:solidFill>
              </a:rPr>
              <a:t>4</a:t>
            </a:fld>
            <a:endParaRPr lang="fr-FR" sz="1400" dirty="0">
              <a:solidFill>
                <a:schemeClr val="bg1"/>
              </a:solidFill>
            </a:endParaRPr>
          </a:p>
        </p:txBody>
      </p:sp>
      <p:sp>
        <p:nvSpPr>
          <p:cNvPr id="10" name="Rectangle 9">
            <a:extLst>
              <a:ext uri="{FF2B5EF4-FFF2-40B4-BE49-F238E27FC236}">
                <a16:creationId xmlns:a16="http://schemas.microsoft.com/office/drawing/2014/main" id="{51B75011-EF15-49FA-E363-120046D8BE6D}"/>
              </a:ext>
            </a:extLst>
          </p:cNvPr>
          <p:cNvSpPr/>
          <p:nvPr/>
        </p:nvSpPr>
        <p:spPr>
          <a:xfrm>
            <a:off x="272041" y="1889460"/>
            <a:ext cx="11647918" cy="4662815"/>
          </a:xfrm>
          <a:prstGeom prst="rect">
            <a:avLst/>
          </a:prstGeom>
        </p:spPr>
        <p:txBody>
          <a:bodyPr wrap="square">
            <a:spAutoFit/>
          </a:bodyPr>
          <a:lstStyle/>
          <a:p>
            <a:pPr algn="just"/>
            <a:r>
              <a:rPr lang="fr-FR" sz="2700" dirty="0">
                <a:solidFill>
                  <a:schemeClr val="bg1"/>
                </a:solidFill>
                <a:latin typeface="Times New Roman" panose="02020603050405020304" pitchFamily="18" charset="0"/>
                <a:cs typeface="Times New Roman" panose="02020603050405020304" pitchFamily="18" charset="0"/>
              </a:rPr>
              <a:t>Selon le </a:t>
            </a:r>
            <a:r>
              <a:rPr lang="fr-FR" sz="2700" b="1" dirty="0">
                <a:solidFill>
                  <a:schemeClr val="bg1"/>
                </a:solidFill>
                <a:latin typeface="Times New Roman" panose="02020603050405020304" pitchFamily="18" charset="0"/>
                <a:cs typeface="Times New Roman" panose="02020603050405020304" pitchFamily="18" charset="0"/>
              </a:rPr>
              <a:t>Doyen Jean Carbonnier </a:t>
            </a:r>
            <a:r>
              <a:rPr lang="fr-FR" sz="2700" dirty="0">
                <a:solidFill>
                  <a:schemeClr val="bg1"/>
                </a:solidFill>
                <a:latin typeface="Times New Roman" panose="02020603050405020304" pitchFamily="18" charset="0"/>
                <a:cs typeface="Times New Roman" panose="02020603050405020304" pitchFamily="18" charset="0"/>
              </a:rPr>
              <a:t>: « </a:t>
            </a:r>
            <a:r>
              <a:rPr lang="fr-FR" sz="2700" b="1" dirty="0">
                <a:solidFill>
                  <a:schemeClr val="bg1"/>
                </a:solidFill>
                <a:latin typeface="Times New Roman" panose="02020603050405020304" pitchFamily="18" charset="0"/>
                <a:cs typeface="Times New Roman" panose="02020603050405020304" pitchFamily="18" charset="0"/>
              </a:rPr>
              <a:t>L’état civil est la porte d’entrée dans la personnalité juridique. Sans lui, l’individu devient un fantôme pour le droit</a:t>
            </a:r>
            <a:r>
              <a:rPr lang="fr-FR" sz="2700" dirty="0">
                <a:solidFill>
                  <a:schemeClr val="bg1"/>
                </a:solidFill>
                <a:latin typeface="Times New Roman" panose="02020603050405020304" pitchFamily="18" charset="0"/>
                <a:cs typeface="Times New Roman" panose="02020603050405020304" pitchFamily="18" charset="0"/>
              </a:rPr>
              <a:t> ». L’état civil paraît d’abord relever d’une administration du quotidien: déclarer une naissance, dresser un acte de mariage, mentionner un divorce, constater un décès, rectifier une erreur matérielle, transcrire un acte étranger. Pourtant, derrière ces opérations se joue une question plus fondamentale: comment l’ordre juridique reconnaît-il la personne, la situe-t-il dans une famille, lui attribue-t-il un nom, une nationalité, une capacité d’agir et une continuité biographique? Le contentieux de l’état civil se présente dès lors comme un observatoire privilégié des transformations du droit privé. Il donne à voir la tension permanente entre deux exigences. </a:t>
            </a:r>
          </a:p>
        </p:txBody>
      </p:sp>
    </p:spTree>
    <p:extLst>
      <p:ext uri="{BB962C8B-B14F-4D97-AF65-F5344CB8AC3E}">
        <p14:creationId xmlns:p14="http://schemas.microsoft.com/office/powerpoint/2010/main" val="292700087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61E7E-4F24-C3E3-3362-DF017132ABD8}"/>
            </a:ext>
          </a:extLst>
        </p:cNvPr>
        <p:cNvGrpSpPr/>
        <p:nvPr/>
      </p:nvGrpSpPr>
      <p:grpSpPr>
        <a:xfrm>
          <a:off x="0" y="0"/>
          <a:ext cx="0" cy="0"/>
          <a:chOff x="0" y="0"/>
          <a:chExt cx="0" cy="0"/>
        </a:xfrm>
      </p:grpSpPr>
      <p:sp>
        <p:nvSpPr>
          <p:cNvPr id="13" name="ZoneTexte 12">
            <a:extLst>
              <a:ext uri="{FF2B5EF4-FFF2-40B4-BE49-F238E27FC236}">
                <a16:creationId xmlns:a16="http://schemas.microsoft.com/office/drawing/2014/main" id="{D48E9438-9E6A-1D68-100D-956FE8B7CF7F}"/>
              </a:ext>
            </a:extLst>
          </p:cNvPr>
          <p:cNvSpPr txBox="1"/>
          <p:nvPr/>
        </p:nvSpPr>
        <p:spPr>
          <a:xfrm>
            <a:off x="3037606" y="914285"/>
            <a:ext cx="5921828" cy="614045"/>
          </a:xfrm>
          <a:prstGeom prst="rect">
            <a:avLst/>
          </a:prstGeom>
          <a:noFill/>
        </p:spPr>
        <p:txBody>
          <a:bodyPr wrap="square" rtlCol="0">
            <a:spAutoFit/>
          </a:bodyPr>
          <a:lstStyle/>
          <a:p>
            <a:pPr algn="ctr"/>
            <a:r>
              <a:rPr lang="fr-FR" sz="3000" b="1" dirty="0">
                <a:latin typeface="Times New Roman" panose="02020603050405020304" pitchFamily="18" charset="0"/>
                <a:cs typeface="Times New Roman" panose="02020603050405020304" pitchFamily="18" charset="0"/>
              </a:rPr>
              <a:t>INTRODUCTION</a:t>
            </a:r>
            <a:r>
              <a:rPr lang="fr-FR" sz="3400" dirty="0">
                <a:latin typeface="Times New Roman" panose="02020603050405020304" pitchFamily="18" charset="0"/>
                <a:cs typeface="Times New Roman" panose="02020603050405020304" pitchFamily="18" charset="0"/>
              </a:rPr>
              <a:t> </a:t>
            </a:r>
          </a:p>
        </p:txBody>
      </p:sp>
      <p:pic>
        <p:nvPicPr>
          <p:cNvPr id="15" name="Image 4">
            <a:extLst>
              <a:ext uri="{FF2B5EF4-FFF2-40B4-BE49-F238E27FC236}">
                <a16:creationId xmlns:a16="http://schemas.microsoft.com/office/drawing/2014/main" id="{A7C593CB-3A34-30E8-4E60-4A91EB74F5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17" y="726223"/>
            <a:ext cx="1077912" cy="991679"/>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numéro de diapositive 2">
            <a:extLst>
              <a:ext uri="{FF2B5EF4-FFF2-40B4-BE49-F238E27FC236}">
                <a16:creationId xmlns:a16="http://schemas.microsoft.com/office/drawing/2014/main" id="{481DF5FF-437D-9CC0-43DA-890E02E448CB}"/>
              </a:ext>
            </a:extLst>
          </p:cNvPr>
          <p:cNvSpPr>
            <a:spLocks noGrp="1"/>
          </p:cNvSpPr>
          <p:nvPr>
            <p:ph type="sldNum" sz="quarter" idx="12"/>
          </p:nvPr>
        </p:nvSpPr>
        <p:spPr/>
        <p:txBody>
          <a:bodyPr/>
          <a:lstStyle/>
          <a:p>
            <a:fld id="{451EEB69-646D-48CA-9E29-1E242A51041D}" type="slidenum">
              <a:rPr lang="fr-FR" sz="1400" smtClean="0">
                <a:solidFill>
                  <a:schemeClr val="bg1"/>
                </a:solidFill>
              </a:rPr>
              <a:t>5</a:t>
            </a:fld>
            <a:endParaRPr lang="fr-FR" sz="1400" dirty="0">
              <a:solidFill>
                <a:schemeClr val="bg1"/>
              </a:solidFill>
            </a:endParaRPr>
          </a:p>
        </p:txBody>
      </p:sp>
      <p:sp>
        <p:nvSpPr>
          <p:cNvPr id="10" name="Rectangle 9">
            <a:extLst>
              <a:ext uri="{FF2B5EF4-FFF2-40B4-BE49-F238E27FC236}">
                <a16:creationId xmlns:a16="http://schemas.microsoft.com/office/drawing/2014/main" id="{51B75011-EF15-49FA-E363-120046D8BE6D}"/>
              </a:ext>
            </a:extLst>
          </p:cNvPr>
          <p:cNvSpPr/>
          <p:nvPr/>
        </p:nvSpPr>
        <p:spPr>
          <a:xfrm>
            <a:off x="272041" y="1889460"/>
            <a:ext cx="11647918" cy="5093702"/>
          </a:xfrm>
          <a:prstGeom prst="rect">
            <a:avLst/>
          </a:prstGeom>
        </p:spPr>
        <p:txBody>
          <a:bodyPr wrap="square">
            <a:spAutoFit/>
          </a:bodyPr>
          <a:lstStyle/>
          <a:p>
            <a:pPr algn="just"/>
            <a:r>
              <a:rPr lang="fr-FR" sz="2500" dirty="0">
                <a:solidFill>
                  <a:schemeClr val="bg1"/>
                </a:solidFill>
                <a:latin typeface="Times New Roman" panose="02020603050405020304" pitchFamily="18" charset="0"/>
                <a:cs typeface="Times New Roman" panose="02020603050405020304" pitchFamily="18" charset="0"/>
              </a:rPr>
              <a:t>D’un côté, l’état civil doit garantir la stabilité des situations, la force probante des actes et la sécurité des relations familiales et patrimoniales. De l’autre, il doit pouvoir s’ajuster à la vérité des faits, à l’évolution des liens familiaux, à la protection de l’identité personnelle, à l’autonomie de la volonté et à la reconnaissance de droits fondamentaux qui ne se laissent plus enfermer dans les catégories héritées du droit civil classique. Le juge, le ministère public, l’officier de l’état civil et, désormais, les autorités chargées de l’identification des personnes interviennent dans cet espace de tension. Le droit béninois, marqué par l’héritage civiliste francophone, s’est doté d’un Code des personnes et de la famille qui affirme que toute personne humaine est sujet de droit de sa naissance à son décès. Au Bénin, les réformes récentes ont profondément modifié la physionomie de l’état civil. La loi n° 2017-08 du 19 juin 2017 portant identification des personnes physiques a institué une logique d’identification nominative, personnelle, numérique et biométrique, en organisant l’identification et leur protection. </a:t>
            </a:r>
          </a:p>
        </p:txBody>
      </p:sp>
    </p:spTree>
    <p:extLst>
      <p:ext uri="{BB962C8B-B14F-4D97-AF65-F5344CB8AC3E}">
        <p14:creationId xmlns:p14="http://schemas.microsoft.com/office/powerpoint/2010/main" val="36241351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61E7E-4F24-C3E3-3362-DF017132ABD8}"/>
            </a:ext>
          </a:extLst>
        </p:cNvPr>
        <p:cNvGrpSpPr/>
        <p:nvPr/>
      </p:nvGrpSpPr>
      <p:grpSpPr>
        <a:xfrm>
          <a:off x="0" y="0"/>
          <a:ext cx="0" cy="0"/>
          <a:chOff x="0" y="0"/>
          <a:chExt cx="0" cy="0"/>
        </a:xfrm>
      </p:grpSpPr>
      <p:sp>
        <p:nvSpPr>
          <p:cNvPr id="13" name="ZoneTexte 12">
            <a:extLst>
              <a:ext uri="{FF2B5EF4-FFF2-40B4-BE49-F238E27FC236}">
                <a16:creationId xmlns:a16="http://schemas.microsoft.com/office/drawing/2014/main" id="{D48E9438-9E6A-1D68-100D-956FE8B7CF7F}"/>
              </a:ext>
            </a:extLst>
          </p:cNvPr>
          <p:cNvSpPr txBox="1"/>
          <p:nvPr/>
        </p:nvSpPr>
        <p:spPr>
          <a:xfrm>
            <a:off x="3037606" y="914285"/>
            <a:ext cx="5921828" cy="614045"/>
          </a:xfrm>
          <a:prstGeom prst="rect">
            <a:avLst/>
          </a:prstGeom>
          <a:noFill/>
        </p:spPr>
        <p:txBody>
          <a:bodyPr wrap="square" rtlCol="0">
            <a:spAutoFit/>
          </a:bodyPr>
          <a:lstStyle/>
          <a:p>
            <a:pPr algn="ctr"/>
            <a:r>
              <a:rPr lang="fr-FR" sz="3000" b="1" dirty="0">
                <a:latin typeface="Times New Roman" panose="02020603050405020304" pitchFamily="18" charset="0"/>
                <a:cs typeface="Times New Roman" panose="02020603050405020304" pitchFamily="18" charset="0"/>
              </a:rPr>
              <a:t>INTRODUCTION</a:t>
            </a:r>
            <a:r>
              <a:rPr lang="fr-FR" sz="3400" dirty="0">
                <a:latin typeface="Times New Roman" panose="02020603050405020304" pitchFamily="18" charset="0"/>
                <a:cs typeface="Times New Roman" panose="02020603050405020304" pitchFamily="18" charset="0"/>
              </a:rPr>
              <a:t> </a:t>
            </a:r>
          </a:p>
        </p:txBody>
      </p:sp>
      <p:pic>
        <p:nvPicPr>
          <p:cNvPr id="15" name="Image 4">
            <a:extLst>
              <a:ext uri="{FF2B5EF4-FFF2-40B4-BE49-F238E27FC236}">
                <a16:creationId xmlns:a16="http://schemas.microsoft.com/office/drawing/2014/main" id="{A7C593CB-3A34-30E8-4E60-4A91EB74F5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17" y="726223"/>
            <a:ext cx="1077912" cy="991679"/>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numéro de diapositive 2">
            <a:extLst>
              <a:ext uri="{FF2B5EF4-FFF2-40B4-BE49-F238E27FC236}">
                <a16:creationId xmlns:a16="http://schemas.microsoft.com/office/drawing/2014/main" id="{481DF5FF-437D-9CC0-43DA-890E02E448CB}"/>
              </a:ext>
            </a:extLst>
          </p:cNvPr>
          <p:cNvSpPr>
            <a:spLocks noGrp="1"/>
          </p:cNvSpPr>
          <p:nvPr>
            <p:ph type="sldNum" sz="quarter" idx="12"/>
          </p:nvPr>
        </p:nvSpPr>
        <p:spPr/>
        <p:txBody>
          <a:bodyPr/>
          <a:lstStyle/>
          <a:p>
            <a:fld id="{451EEB69-646D-48CA-9E29-1E242A51041D}" type="slidenum">
              <a:rPr lang="fr-FR" sz="1400" smtClean="0">
                <a:solidFill>
                  <a:schemeClr val="bg1"/>
                </a:solidFill>
              </a:rPr>
              <a:t>6</a:t>
            </a:fld>
            <a:endParaRPr lang="fr-FR" sz="1400" dirty="0">
              <a:solidFill>
                <a:schemeClr val="bg1"/>
              </a:solidFill>
            </a:endParaRPr>
          </a:p>
        </p:txBody>
      </p:sp>
      <p:sp>
        <p:nvSpPr>
          <p:cNvPr id="10" name="Rectangle 9">
            <a:extLst>
              <a:ext uri="{FF2B5EF4-FFF2-40B4-BE49-F238E27FC236}">
                <a16:creationId xmlns:a16="http://schemas.microsoft.com/office/drawing/2014/main" id="{51B75011-EF15-49FA-E363-120046D8BE6D}"/>
              </a:ext>
            </a:extLst>
          </p:cNvPr>
          <p:cNvSpPr/>
          <p:nvPr/>
        </p:nvSpPr>
        <p:spPr>
          <a:xfrm>
            <a:off x="272041" y="1889460"/>
            <a:ext cx="11647918" cy="4693593"/>
          </a:xfrm>
          <a:prstGeom prst="rect">
            <a:avLst/>
          </a:prstGeom>
        </p:spPr>
        <p:txBody>
          <a:bodyPr wrap="square">
            <a:spAutoFit/>
          </a:bodyPr>
          <a:lstStyle/>
          <a:p>
            <a:pPr algn="just"/>
            <a:r>
              <a:rPr lang="fr-FR" sz="2300" dirty="0">
                <a:solidFill>
                  <a:schemeClr val="bg1"/>
                </a:solidFill>
                <a:latin typeface="Times New Roman" panose="02020603050405020304" pitchFamily="18" charset="0"/>
                <a:cs typeface="Times New Roman" panose="02020603050405020304" pitchFamily="18" charset="0"/>
              </a:rPr>
              <a:t>La création d’une structure nationale en charge de l’identification des personnes et la mise en œuvre du Recensement administratif à vocation d’identification de la population (RAVIP) ont placé l’état civil au cœur d’une infrastructure nationale d’identité. La loi 2020-34 du 06 janvier 2021 portant dispositions spéciales de simplification et de gestion dématérialisée de l’enregistrement des faits d’état civil a encore accéléré cette mutation: l’inscription de la naissance au Registre national des personnes physiques vaut désormais déclaration à l’état civil, l’enfant acquiert dès son inscription un Numéro personnel d’identification, et l’état civil concourt explicitement au système d’identification de base. Ces évolutions révèlent un déplacement du contentieux. Le litige ne porte plus seulement sur l’exactitude d’une date, l’orthographe d’un nom ou la reconstitution d’un registre perdu. Il engage désormais l’accès à la personnalité juridique effective, la circulation internationale des actes, la protection des données personnelles, la lutte contre la fraude documentaire, la reconnaissance de la filiation, l’égalité des enfants, la liberté matrimoniale et l’autonomie de l’identité. </a:t>
            </a:r>
          </a:p>
        </p:txBody>
      </p:sp>
    </p:spTree>
    <p:extLst>
      <p:ext uri="{BB962C8B-B14F-4D97-AF65-F5344CB8AC3E}">
        <p14:creationId xmlns:p14="http://schemas.microsoft.com/office/powerpoint/2010/main" val="222763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3037606" y="851531"/>
            <a:ext cx="5921828" cy="614045"/>
          </a:xfrm>
          <a:prstGeom prst="rect">
            <a:avLst/>
          </a:prstGeom>
          <a:noFill/>
        </p:spPr>
        <p:txBody>
          <a:bodyPr wrap="square" rtlCol="0">
            <a:spAutoFit/>
          </a:bodyPr>
          <a:lstStyle/>
          <a:p>
            <a:pPr algn="ctr"/>
            <a:r>
              <a:rPr lang="fr-FR" sz="3000" b="1" dirty="0">
                <a:latin typeface="Times New Roman" panose="02020603050405020304" pitchFamily="18" charset="0"/>
                <a:cs typeface="Times New Roman" panose="02020603050405020304" pitchFamily="18" charset="0"/>
              </a:rPr>
              <a:t>INTRODUCTION</a:t>
            </a:r>
            <a:r>
              <a:rPr lang="fr-FR" sz="3400" dirty="0">
                <a:latin typeface="Times New Roman" panose="02020603050405020304" pitchFamily="18" charset="0"/>
                <a:cs typeface="Times New Roman" panose="02020603050405020304" pitchFamily="18" charset="0"/>
              </a:rPr>
              <a:t> </a:t>
            </a:r>
          </a:p>
        </p:txBody>
      </p:sp>
      <p:pic>
        <p:nvPicPr>
          <p:cNvPr id="15" name="Imag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17" y="726223"/>
            <a:ext cx="1077912" cy="991679"/>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numéro de diapositive 2"/>
          <p:cNvSpPr>
            <a:spLocks noGrp="1"/>
          </p:cNvSpPr>
          <p:nvPr>
            <p:ph type="sldNum" sz="quarter" idx="12"/>
          </p:nvPr>
        </p:nvSpPr>
        <p:spPr/>
        <p:txBody>
          <a:bodyPr/>
          <a:lstStyle/>
          <a:p>
            <a:fld id="{451EEB69-646D-48CA-9E29-1E242A51041D}" type="slidenum">
              <a:rPr lang="fr-FR" sz="1400" smtClean="0">
                <a:solidFill>
                  <a:schemeClr val="bg1"/>
                </a:solidFill>
              </a:rPr>
              <a:t>7</a:t>
            </a:fld>
            <a:endParaRPr lang="fr-FR" sz="1400" dirty="0">
              <a:solidFill>
                <a:schemeClr val="bg1"/>
              </a:solidFill>
            </a:endParaRPr>
          </a:p>
        </p:txBody>
      </p:sp>
      <p:sp>
        <p:nvSpPr>
          <p:cNvPr id="10" name="Rectangle 9"/>
          <p:cNvSpPr/>
          <p:nvPr/>
        </p:nvSpPr>
        <p:spPr>
          <a:xfrm>
            <a:off x="178037" y="1587030"/>
            <a:ext cx="11835925" cy="5170646"/>
          </a:xfrm>
          <a:prstGeom prst="rect">
            <a:avLst/>
          </a:prstGeom>
        </p:spPr>
        <p:txBody>
          <a:bodyPr wrap="square">
            <a:spAutoFit/>
          </a:bodyPr>
          <a:lstStyle/>
          <a:p>
            <a:pPr marL="342900" lvl="0" indent="-342900" algn="just">
              <a:lnSpc>
                <a:spcPct val="150000"/>
              </a:lnSpc>
              <a:buFont typeface="Wingdings" panose="05000000000000000000" pitchFamily="2" charset="2"/>
              <a:buChar char="Ø"/>
            </a:pPr>
            <a:r>
              <a:rPr lang="fr-FR" sz="2200" dirty="0">
                <a:solidFill>
                  <a:prstClr val="black"/>
                </a:solidFill>
                <a:latin typeface="Times New Roman" panose="02020603050405020304" pitchFamily="18" charset="0"/>
                <a:cs typeface="Times New Roman" panose="02020603050405020304" pitchFamily="18" charset="0"/>
              </a:rPr>
              <a:t>En confiant à la structure nationale en charge de l’identification des personnes une partie des compétences jusque là réservées au juge, le législateur béninois a pratiquement déclenché la déjudiciarisation de l’état civil par l’instauration d’une nouvelle dynamique institutionnelle, marquée par une coexistence parfois délicate entre logique administrative et garantie juridictionnelle. Les 2 institutions étant désormais mises ensemble autour d’une cause sociale, noble et sensible, pour laquelle la volonté gouvernementale est d’alléger les souffrances des populations sur la question de l’état civil. </a:t>
            </a:r>
          </a:p>
          <a:p>
            <a:pPr marL="342900" lvl="0" indent="-342900" algn="just">
              <a:lnSpc>
                <a:spcPct val="150000"/>
              </a:lnSpc>
              <a:buFont typeface="Wingdings" panose="05000000000000000000" pitchFamily="2" charset="2"/>
              <a:buChar char="Ø"/>
            </a:pPr>
            <a:r>
              <a:rPr lang="fr-FR" sz="2200" dirty="0">
                <a:solidFill>
                  <a:prstClr val="black"/>
                </a:solidFill>
                <a:latin typeface="Times New Roman" panose="02020603050405020304" pitchFamily="18" charset="0"/>
                <a:cs typeface="Times New Roman" panose="02020603050405020304" pitchFamily="18" charset="0"/>
              </a:rPr>
              <a:t>En réalité on peut observer ces dernières années qu’entre l’autorité administrative de l’identification dont le gestionnaire a caractère d’officier d’état civil à compétence nationale et le juge, le contentieux de l’état civil béninois cherche encore son véritable équilibre. </a:t>
            </a:r>
          </a:p>
        </p:txBody>
      </p:sp>
    </p:spTree>
    <p:extLst>
      <p:ext uri="{BB962C8B-B14F-4D97-AF65-F5344CB8AC3E}">
        <p14:creationId xmlns:p14="http://schemas.microsoft.com/office/powerpoint/2010/main" val="2857389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61E7E-4F24-C3E3-3362-DF017132ABD8}"/>
            </a:ext>
          </a:extLst>
        </p:cNvPr>
        <p:cNvGrpSpPr/>
        <p:nvPr/>
      </p:nvGrpSpPr>
      <p:grpSpPr>
        <a:xfrm>
          <a:off x="0" y="0"/>
          <a:ext cx="0" cy="0"/>
          <a:chOff x="0" y="0"/>
          <a:chExt cx="0" cy="0"/>
        </a:xfrm>
      </p:grpSpPr>
      <p:sp>
        <p:nvSpPr>
          <p:cNvPr id="13" name="ZoneTexte 12">
            <a:extLst>
              <a:ext uri="{FF2B5EF4-FFF2-40B4-BE49-F238E27FC236}">
                <a16:creationId xmlns:a16="http://schemas.microsoft.com/office/drawing/2014/main" id="{D48E9438-9E6A-1D68-100D-956FE8B7CF7F}"/>
              </a:ext>
            </a:extLst>
          </p:cNvPr>
          <p:cNvSpPr txBox="1"/>
          <p:nvPr/>
        </p:nvSpPr>
        <p:spPr>
          <a:xfrm>
            <a:off x="3037606" y="914285"/>
            <a:ext cx="5921828" cy="553998"/>
          </a:xfrm>
          <a:prstGeom prst="rect">
            <a:avLst/>
          </a:prstGeom>
          <a:noFill/>
        </p:spPr>
        <p:txBody>
          <a:bodyPr wrap="square" rtlCol="0">
            <a:spAutoFit/>
          </a:bodyPr>
          <a:lstStyle/>
          <a:p>
            <a:pPr algn="ctr"/>
            <a:r>
              <a:rPr lang="fr-FR" sz="3000" b="1" dirty="0">
                <a:solidFill>
                  <a:prstClr val="white"/>
                </a:solidFill>
                <a:latin typeface="Times New Roman" panose="02020603050405020304" pitchFamily="18" charset="0"/>
                <a:cs typeface="Times New Roman" panose="02020603050405020304" pitchFamily="18" charset="0"/>
              </a:rPr>
              <a:t>DEFINITIONS</a:t>
            </a:r>
            <a:endParaRPr lang="fr-FR" sz="3400" dirty="0">
              <a:solidFill>
                <a:prstClr val="white"/>
              </a:solidFill>
              <a:latin typeface="Times New Roman" panose="02020603050405020304" pitchFamily="18" charset="0"/>
              <a:cs typeface="Times New Roman" panose="02020603050405020304" pitchFamily="18" charset="0"/>
            </a:endParaRPr>
          </a:p>
        </p:txBody>
      </p:sp>
      <p:pic>
        <p:nvPicPr>
          <p:cNvPr id="15" name="Image 4">
            <a:extLst>
              <a:ext uri="{FF2B5EF4-FFF2-40B4-BE49-F238E27FC236}">
                <a16:creationId xmlns:a16="http://schemas.microsoft.com/office/drawing/2014/main" id="{A7C593CB-3A34-30E8-4E60-4A91EB74F5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17" y="726223"/>
            <a:ext cx="1077912" cy="991679"/>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numéro de diapositive 2">
            <a:extLst>
              <a:ext uri="{FF2B5EF4-FFF2-40B4-BE49-F238E27FC236}">
                <a16:creationId xmlns:a16="http://schemas.microsoft.com/office/drawing/2014/main" id="{481DF5FF-437D-9CC0-43DA-890E02E448CB}"/>
              </a:ext>
            </a:extLst>
          </p:cNvPr>
          <p:cNvSpPr>
            <a:spLocks noGrp="1"/>
          </p:cNvSpPr>
          <p:nvPr>
            <p:ph type="sldNum" sz="quarter" idx="12"/>
          </p:nvPr>
        </p:nvSpPr>
        <p:spPr/>
        <p:txBody>
          <a:bodyPr/>
          <a:lstStyle/>
          <a:p>
            <a:fld id="{451EEB69-646D-48CA-9E29-1E242A51041D}" type="slidenum">
              <a:rPr lang="fr-FR" sz="1400" smtClean="0">
                <a:solidFill>
                  <a:prstClr val="black"/>
                </a:solidFill>
              </a:rPr>
              <a:pPr/>
              <a:t>8</a:t>
            </a:fld>
            <a:endParaRPr lang="fr-FR" sz="1400" dirty="0">
              <a:solidFill>
                <a:prstClr val="black"/>
              </a:solidFill>
            </a:endParaRPr>
          </a:p>
        </p:txBody>
      </p:sp>
      <p:sp>
        <p:nvSpPr>
          <p:cNvPr id="10" name="Rectangle 9">
            <a:extLst>
              <a:ext uri="{FF2B5EF4-FFF2-40B4-BE49-F238E27FC236}">
                <a16:creationId xmlns:a16="http://schemas.microsoft.com/office/drawing/2014/main" id="{51B75011-EF15-49FA-E363-120046D8BE6D}"/>
              </a:ext>
            </a:extLst>
          </p:cNvPr>
          <p:cNvSpPr/>
          <p:nvPr/>
        </p:nvSpPr>
        <p:spPr>
          <a:xfrm>
            <a:off x="272041" y="1889460"/>
            <a:ext cx="11647918" cy="4625882"/>
          </a:xfrm>
          <a:prstGeom prst="rect">
            <a:avLst/>
          </a:prstGeom>
        </p:spPr>
        <p:txBody>
          <a:bodyPr wrap="square">
            <a:spAutoFit/>
          </a:bodyPr>
          <a:lstStyle/>
          <a:p>
            <a:pPr algn="just"/>
            <a:r>
              <a:rPr lang="fr-FR" sz="2400" b="1" dirty="0">
                <a:solidFill>
                  <a:prstClr val="black"/>
                </a:solidFill>
                <a:latin typeface="Times New Roman" panose="02020603050405020304" pitchFamily="18" charset="0"/>
                <a:cs typeface="Times New Roman" panose="02020603050405020304" pitchFamily="18" charset="0"/>
              </a:rPr>
              <a:t>-Contentieux: </a:t>
            </a:r>
            <a:r>
              <a:rPr lang="fr-FR" sz="2400" dirty="0">
                <a:solidFill>
                  <a:prstClr val="black"/>
                </a:solidFill>
                <a:latin typeface="Times New Roman" panose="02020603050405020304" pitchFamily="18" charset="0"/>
                <a:cs typeface="Times New Roman" panose="02020603050405020304" pitchFamily="18" charset="0"/>
              </a:rPr>
              <a:t>désigne tout litige , différend ou contestation qui oppose deux ou plusieurs parties et qui est porté, ou susceptible d’être porté, devant une juridiction pour être tranchée.</a:t>
            </a:r>
          </a:p>
          <a:p>
            <a:pPr algn="just"/>
            <a:r>
              <a:rPr lang="fr-FR" sz="2400" dirty="0">
                <a:solidFill>
                  <a:prstClr val="black"/>
                </a:solidFill>
                <a:latin typeface="Times New Roman" panose="02020603050405020304" pitchFamily="18" charset="0"/>
                <a:cs typeface="Times New Roman" panose="02020603050405020304" pitchFamily="18" charset="0"/>
              </a:rPr>
              <a:t> </a:t>
            </a:r>
          </a:p>
          <a:p>
            <a:pPr algn="just"/>
            <a:r>
              <a:rPr lang="fr-FR" sz="2400" b="1" dirty="0">
                <a:solidFill>
                  <a:prstClr val="black"/>
                </a:solidFill>
                <a:latin typeface="Times New Roman" panose="02020603050405020304" pitchFamily="18" charset="0"/>
                <a:cs typeface="Times New Roman" panose="02020603050405020304" pitchFamily="18" charset="0"/>
              </a:rPr>
              <a:t>-Etat civil: </a:t>
            </a:r>
            <a:r>
              <a:rPr lang="fr-FR" sz="2400" dirty="0">
                <a:solidFill>
                  <a:prstClr val="black"/>
                </a:solidFill>
                <a:latin typeface="Times New Roman" panose="02020603050405020304" pitchFamily="18" charset="0"/>
                <a:cs typeface="Times New Roman" panose="02020603050405020304" pitchFamily="18" charset="0"/>
              </a:rPr>
              <a:t>ensemble des éléments juridiques qui permettent d’identifier une personne physique et de la situer dans la société: nom, prénom(s), sexe, date et lieu de naissance, filiation, nationalité, situation matrimoniale, décès. Il est constaté et authentifier par les actes d’état civil: acte de naissance, acte de mariage, acte de décès, etc.</a:t>
            </a:r>
          </a:p>
          <a:p>
            <a:pPr algn="just"/>
            <a:endParaRPr lang="fr-FR" sz="2400" dirty="0">
              <a:solidFill>
                <a:prstClr val="black"/>
              </a:solidFill>
              <a:latin typeface="Times New Roman" panose="02020603050405020304" pitchFamily="18" charset="0"/>
              <a:cs typeface="Times New Roman" panose="02020603050405020304" pitchFamily="18" charset="0"/>
            </a:endParaRPr>
          </a:p>
          <a:p>
            <a:pPr algn="just"/>
            <a:r>
              <a:rPr lang="fr-FR" sz="2400" b="1" dirty="0">
                <a:solidFill>
                  <a:prstClr val="black"/>
                </a:solidFill>
                <a:latin typeface="Times New Roman" panose="02020603050405020304" pitchFamily="18" charset="0"/>
                <a:cs typeface="Times New Roman" panose="02020603050405020304" pitchFamily="18" charset="0"/>
              </a:rPr>
              <a:t>-Contentieux de l’état civil: </a:t>
            </a:r>
            <a:r>
              <a:rPr lang="fr-FR" sz="2400" dirty="0">
                <a:solidFill>
                  <a:prstClr val="black"/>
                </a:solidFill>
                <a:latin typeface="Times New Roman" panose="02020603050405020304" pitchFamily="18" charset="0"/>
                <a:cs typeface="Times New Roman" panose="02020603050405020304" pitchFamily="18" charset="0"/>
              </a:rPr>
              <a:t>désigne l’ensemble des litiges et contestations relatifs aux actes, registres ou mentions d’état civil. Il porte sur la validité, la rectification, l’annulation, la reconstitution ou l’établissement tardif des actes de naissance, de mariage ou de divorce.</a:t>
            </a:r>
          </a:p>
          <a:p>
            <a:pPr algn="just">
              <a:lnSpc>
                <a:spcPct val="170000"/>
              </a:lnSpc>
            </a:pPr>
            <a:endParaRPr lang="fr-FR"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89138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945236" y="726223"/>
            <a:ext cx="8340696" cy="1015663"/>
          </a:xfrm>
          <a:prstGeom prst="rect">
            <a:avLst/>
          </a:prstGeom>
          <a:noFill/>
        </p:spPr>
        <p:txBody>
          <a:bodyPr wrap="square" rtlCol="0">
            <a:spAutoFit/>
          </a:bodyPr>
          <a:lstStyle/>
          <a:p>
            <a:pPr algn="ctr"/>
            <a:r>
              <a:rPr lang="fr-FR" sz="3000" b="1" dirty="0">
                <a:latin typeface="Times New Roman" panose="02020603050405020304" pitchFamily="18" charset="0"/>
                <a:cs typeface="Times New Roman" panose="02020603050405020304" pitchFamily="18" charset="0"/>
              </a:rPr>
              <a:t>ANCRAGE JURIDIQUE DU CONTENTIEUX DE L’ETAT CIVIL</a:t>
            </a:r>
            <a:endParaRPr lang="fr-FR" sz="3400" dirty="0">
              <a:latin typeface="Times New Roman" panose="02020603050405020304" pitchFamily="18" charset="0"/>
              <a:cs typeface="Times New Roman" panose="02020603050405020304" pitchFamily="18" charset="0"/>
            </a:endParaRPr>
          </a:p>
        </p:txBody>
      </p:sp>
      <p:pic>
        <p:nvPicPr>
          <p:cNvPr id="15" name="Imag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117" y="726223"/>
            <a:ext cx="1077912" cy="991679"/>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numéro de diapositive 2"/>
          <p:cNvSpPr>
            <a:spLocks noGrp="1"/>
          </p:cNvSpPr>
          <p:nvPr>
            <p:ph type="sldNum" sz="quarter" idx="12"/>
          </p:nvPr>
        </p:nvSpPr>
        <p:spPr/>
        <p:txBody>
          <a:bodyPr/>
          <a:lstStyle/>
          <a:p>
            <a:fld id="{451EEB69-646D-48CA-9E29-1E242A51041D}" type="slidenum">
              <a:rPr lang="fr-FR" sz="1400" smtClean="0">
                <a:solidFill>
                  <a:schemeClr val="bg1"/>
                </a:solidFill>
              </a:rPr>
              <a:t>9</a:t>
            </a:fld>
            <a:endParaRPr lang="fr-FR" sz="1400" dirty="0">
              <a:solidFill>
                <a:schemeClr val="bg1"/>
              </a:solidFill>
            </a:endParaRPr>
          </a:p>
        </p:txBody>
      </p:sp>
      <p:sp>
        <p:nvSpPr>
          <p:cNvPr id="10" name="Rectangle 9"/>
          <p:cNvSpPr/>
          <p:nvPr/>
        </p:nvSpPr>
        <p:spPr>
          <a:xfrm>
            <a:off x="193348" y="1856652"/>
            <a:ext cx="11844471" cy="4893647"/>
          </a:xfrm>
          <a:prstGeom prst="rect">
            <a:avLst/>
          </a:prstGeom>
        </p:spPr>
        <p:txBody>
          <a:bodyPr wrap="square">
            <a:spAutoFit/>
          </a:bodyPr>
          <a:lstStyle/>
          <a:p>
            <a:pPr marL="285750" indent="-285750" algn="just">
              <a:buFont typeface="Wingdings" panose="05000000000000000000" pitchFamily="2" charset="2"/>
              <a:buChar char="q"/>
            </a:pPr>
            <a:r>
              <a:rPr lang="fr-FR" sz="2400" dirty="0">
                <a:solidFill>
                  <a:prstClr val="black"/>
                </a:solidFill>
                <a:latin typeface="Times New Roman" panose="02020603050405020304" pitchFamily="18" charset="0"/>
                <a:cs typeface="Times New Roman" panose="02020603050405020304" pitchFamily="18" charset="0"/>
              </a:rPr>
              <a:t>loi 2002-07 du 24 août 2004 portant code des personnes et de la famille, modifiée la loi n° 2021 - 13 du 20 décembre 2021;</a:t>
            </a:r>
          </a:p>
          <a:p>
            <a:pPr marL="285750" indent="-285750" algn="just">
              <a:buFont typeface="Wingdings" panose="05000000000000000000" pitchFamily="2" charset="2"/>
              <a:buChar char="q"/>
            </a:pPr>
            <a:r>
              <a:rPr lang="fr-FR" sz="2400" dirty="0">
                <a:solidFill>
                  <a:prstClr val="black"/>
                </a:solidFill>
                <a:latin typeface="Times New Roman" panose="02020603050405020304" pitchFamily="18" charset="0"/>
                <a:cs typeface="Times New Roman" panose="02020603050405020304" pitchFamily="18" charset="0"/>
              </a:rPr>
              <a:t>loi 2020-34 portant dispositions spéciales de simplification et de gestion dématérialisée de l'enregistrement des faits d'état civil, </a:t>
            </a:r>
          </a:p>
          <a:p>
            <a:pPr marL="285750" indent="-285750" algn="just">
              <a:lnSpc>
                <a:spcPct val="150000"/>
              </a:lnSpc>
              <a:buFont typeface="Wingdings" panose="05000000000000000000" pitchFamily="2" charset="2"/>
              <a:buChar char="q"/>
            </a:pPr>
            <a:r>
              <a:rPr lang="fr-FR" sz="2400" dirty="0">
                <a:solidFill>
                  <a:prstClr val="black"/>
                </a:solidFill>
                <a:latin typeface="Times New Roman" panose="02020603050405020304" pitchFamily="18" charset="0"/>
                <a:cs typeface="Times New Roman" panose="02020603050405020304" pitchFamily="18" charset="0"/>
              </a:rPr>
              <a:t>loi 2017-08 du 19 juin 2017 portant identification des personnes physique en République du Bénin;</a:t>
            </a:r>
          </a:p>
          <a:p>
            <a:pPr marL="285750" indent="-285750" algn="just">
              <a:lnSpc>
                <a:spcPct val="150000"/>
              </a:lnSpc>
              <a:buFont typeface="Wingdings" panose="05000000000000000000" pitchFamily="2" charset="2"/>
              <a:buChar char="q"/>
            </a:pPr>
            <a:r>
              <a:rPr lang="fr-FR" sz="2400" dirty="0">
                <a:solidFill>
                  <a:prstClr val="black"/>
                </a:solidFill>
                <a:latin typeface="Times New Roman" panose="02020603050405020304" pitchFamily="18" charset="0"/>
                <a:cs typeface="Times New Roman" panose="02020603050405020304" pitchFamily="18" charset="0"/>
              </a:rPr>
              <a:t>Loi 2022-32 du 20 décembre 2022 portant code de nationalité ;</a:t>
            </a:r>
          </a:p>
          <a:p>
            <a:pPr marL="285750" lvl="0" indent="-285750" algn="just">
              <a:lnSpc>
                <a:spcPct val="150000"/>
              </a:lnSpc>
              <a:buFont typeface="Wingdings" panose="05000000000000000000" pitchFamily="2" charset="2"/>
              <a:buChar char="q"/>
            </a:pPr>
            <a:r>
              <a:rPr lang="fr-FR" sz="2400" dirty="0">
                <a:solidFill>
                  <a:prstClr val="black"/>
                </a:solidFill>
                <a:latin typeface="Times New Roman" panose="02020603050405020304" pitchFamily="18" charset="0"/>
                <a:cs typeface="Times New Roman" panose="02020603050405020304" pitchFamily="18" charset="0"/>
              </a:rPr>
              <a:t>décret 2025-679 du 29 octobre 2025 définissant les modalités pratiques de l’enregistrement dérogatoire à l’état civil des naissances des enfants âgés de treize (13) ans au plus et des décès.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10"/>
                                        </p:tgtEl>
                                        <p:attrNameLst>
                                          <p:attrName>r</p:attrName>
                                        </p:attrNameLst>
                                      </p:cBhvr>
                                    </p:animRot>
                                    <p:animRot by="-240000">
                                      <p:cBhvr>
                                        <p:cTn id="7" dur="200" fill="hold">
                                          <p:stCondLst>
                                            <p:cond delay="200"/>
                                          </p:stCondLst>
                                        </p:cTn>
                                        <p:tgtEl>
                                          <p:spTgt spid="10"/>
                                        </p:tgtEl>
                                        <p:attrNameLst>
                                          <p:attrName>r</p:attrName>
                                        </p:attrNameLst>
                                      </p:cBhvr>
                                    </p:animRot>
                                    <p:animRot by="240000">
                                      <p:cBhvr>
                                        <p:cTn id="8" dur="200" fill="hold">
                                          <p:stCondLst>
                                            <p:cond delay="400"/>
                                          </p:stCondLst>
                                        </p:cTn>
                                        <p:tgtEl>
                                          <p:spTgt spid="10"/>
                                        </p:tgtEl>
                                        <p:attrNameLst>
                                          <p:attrName>r</p:attrName>
                                        </p:attrNameLst>
                                      </p:cBhvr>
                                    </p:animRot>
                                    <p:animRot by="-240000">
                                      <p:cBhvr>
                                        <p:cTn id="9" dur="200" fill="hold">
                                          <p:stCondLst>
                                            <p:cond delay="600"/>
                                          </p:stCondLst>
                                        </p:cTn>
                                        <p:tgtEl>
                                          <p:spTgt spid="10"/>
                                        </p:tgtEl>
                                        <p:attrNameLst>
                                          <p:attrName>r</p:attrName>
                                        </p:attrNameLst>
                                      </p:cBhvr>
                                    </p:animRot>
                                    <p:animRot by="120000">
                                      <p:cBhvr>
                                        <p:cTn id="10" dur="200" fill="hold">
                                          <p:stCondLst>
                                            <p:cond delay="800"/>
                                          </p:stCondLst>
                                        </p:cTn>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theme/theme1.xml><?xml version="1.0" encoding="utf-8"?>
<a:theme xmlns:a="http://schemas.openxmlformats.org/drawingml/2006/main" name="Dividende">
  <a:themeElements>
    <a:clrScheme name="Personnalisé 6">
      <a:dk1>
        <a:sysClr val="windowText" lastClr="000000"/>
      </a:dk1>
      <a:lt1>
        <a:sysClr val="window" lastClr="FFFFFF"/>
      </a:lt1>
      <a:dk2>
        <a:srgbClr val="455F51"/>
      </a:dk2>
      <a:lt2>
        <a:srgbClr val="E3DED1"/>
      </a:lt2>
      <a:accent1>
        <a:srgbClr val="00B050"/>
      </a:accent1>
      <a:accent2>
        <a:srgbClr val="FFFF00"/>
      </a:accent2>
      <a:accent3>
        <a:srgbClr val="FF0000"/>
      </a:accent3>
      <a:accent4>
        <a:srgbClr val="FF0000"/>
      </a:accent4>
      <a:accent5>
        <a:srgbClr val="4AB5C4"/>
      </a:accent5>
      <a:accent6>
        <a:srgbClr val="0989B1"/>
      </a:accent6>
      <a:hlink>
        <a:srgbClr val="6B9F25"/>
      </a:hlink>
      <a:folHlink>
        <a:srgbClr val="BA6906"/>
      </a:folHlink>
    </a:clrScheme>
    <a:fontScheme name="Candara">
      <a:majorFont>
        <a:latin typeface="Candara"/>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e">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7216</TotalTime>
  <Words>2465</Words>
  <Application>Microsoft Office PowerPoint</Application>
  <PresentationFormat>Grand écran</PresentationFormat>
  <Paragraphs>142</Paragraphs>
  <Slides>19</Slides>
  <Notes>9</Notes>
  <HiddenSlides>0</HiddenSlides>
  <MMClips>0</MMClips>
  <ScaleCrop>false</ScaleCrop>
  <HeadingPairs>
    <vt:vector size="6" baseType="variant">
      <vt:variant>
        <vt:lpstr>Polices utilisées</vt:lpstr>
      </vt:variant>
      <vt:variant>
        <vt:i4>13</vt:i4>
      </vt:variant>
      <vt:variant>
        <vt:lpstr>Thème</vt:lpstr>
      </vt:variant>
      <vt:variant>
        <vt:i4>2</vt:i4>
      </vt:variant>
      <vt:variant>
        <vt:lpstr>Titres des diapositives</vt:lpstr>
      </vt:variant>
      <vt:variant>
        <vt:i4>19</vt:i4>
      </vt:variant>
    </vt:vector>
  </HeadingPairs>
  <TitlesOfParts>
    <vt:vector size="34" baseType="lpstr">
      <vt:lpstr>Aptos</vt:lpstr>
      <vt:lpstr>Aptos Display</vt:lpstr>
      <vt:lpstr>Arial</vt:lpstr>
      <vt:lpstr>Arial 12</vt:lpstr>
      <vt:lpstr>Calibri</vt:lpstr>
      <vt:lpstr>Candara</vt:lpstr>
      <vt:lpstr>Century Gothic</vt:lpstr>
      <vt:lpstr>Corbel</vt:lpstr>
      <vt:lpstr>Montserrat SemiBold</vt:lpstr>
      <vt:lpstr>system-ui</vt:lpstr>
      <vt:lpstr>Times New Roman</vt:lpstr>
      <vt:lpstr>Wingdings</vt:lpstr>
      <vt:lpstr>Wingdings 2</vt:lpstr>
      <vt:lpstr>Dividende</vt:lpstr>
      <vt:lpstr>Thème Office</vt:lpstr>
      <vt:lpstr>Présentation PowerPoint</vt:lpstr>
      <vt:lpstr>OBJECTIFS</vt:lpstr>
      <vt:lpstr>Brève présentation du Bénin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conclusion</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Secrétariat général Commission internationale de l'état civil</cp:lastModifiedBy>
  <cp:revision>566</cp:revision>
  <cp:lastPrinted>2022-12-15T07:50:00Z</cp:lastPrinted>
  <dcterms:created xsi:type="dcterms:W3CDTF">2020-06-24T10:15:00Z</dcterms:created>
  <dcterms:modified xsi:type="dcterms:W3CDTF">2026-07-03T08:09:50Z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91D5628D1E05452C8EFDAC8251C9209D</vt:lpwstr>
  </property>
  <property fmtid="{D5CDD505-2E9C-101B-9397-08002B2CF9AE}" pid="3" name="KSOProductBuildVer">
    <vt:lpwstr>1036-11.2.0.11513</vt:lpwstr>
  </property>
</Properties>
</file>