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6" r:id="rId7"/>
    <p:sldId id="261" r:id="rId8"/>
    <p:sldId id="262" r:id="rId9"/>
    <p:sldId id="263" r:id="rId10"/>
    <p:sldId id="264" r:id="rId11"/>
    <p:sldId id="268" r:id="rId12"/>
    <p:sldId id="265" r:id="rId13"/>
    <p:sldId id="267"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1817C1-7739-45C3-BAC3-9C4F5C2A83F0}" v="5" dt="2025-11-06T12:46:48.7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6" d="100"/>
          <a:sy n="66" d="100"/>
        </p:scale>
        <p:origin x="64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0896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BA6FB-E6FB-F9CD-75E7-03623E8FF0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6DFA06-C7A7-0EB4-26CE-1407725DD6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94BD51-2E1B-A27C-56EE-3DAE80087E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5FF196-257C-5CBC-F2A7-696E161CE640}"/>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132398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22.png"/><Relationship Id="rId12"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pn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2.png"/><Relationship Id="rId4" Type="http://schemas.openxmlformats.org/officeDocument/2006/relationships/image" Target="../media/image28.png"/><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png"/><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eg"/><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3.png"/><Relationship Id="rId7" Type="http://schemas.openxmlformats.org/officeDocument/2006/relationships/image" Target="../media/image44.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3.jpg"/><Relationship Id="rId5" Type="http://schemas.openxmlformats.org/officeDocument/2006/relationships/image" Target="../media/image2.png"/><Relationship Id="rId4" Type="http://schemas.openxmlformats.org/officeDocument/2006/relationships/image" Target="../media/image18.png"/><Relationship Id="rId9" Type="http://schemas.openxmlformats.org/officeDocument/2006/relationships/image" Target="../media/image46.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png"/><Relationship Id="rId7"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14.pn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8343900"/>
          </a:xfrm>
          <a:prstGeom prst="rect">
            <a:avLst/>
          </a:prstGeom>
          <a:solidFill>
            <a:srgbClr val="FFFFFF"/>
          </a:solidFill>
          <a:ln/>
        </p:spPr>
        <p:txBody>
          <a:bodyPr/>
          <a:lstStyle/>
          <a:p>
            <a:endParaRPr lang="fr-FR"/>
          </a:p>
        </p:txBody>
      </p:sp>
      <p:sp>
        <p:nvSpPr>
          <p:cNvPr id="3" name="Shape 1"/>
          <p:cNvSpPr/>
          <p:nvPr/>
        </p:nvSpPr>
        <p:spPr>
          <a:xfrm>
            <a:off x="0" y="0"/>
            <a:ext cx="12191695" cy="8343900"/>
          </a:xfrm>
          <a:prstGeom prst="rect">
            <a:avLst/>
          </a:prstGeom>
          <a:solidFill>
            <a:srgbClr val="FFFFFF"/>
          </a:solidFill>
          <a:ln/>
        </p:spPr>
        <p:txBody>
          <a:bodyPr/>
          <a:lstStyle/>
          <a:p>
            <a:endParaRPr lang="fr-FR"/>
          </a:p>
        </p:txBody>
      </p:sp>
      <p:sp>
        <p:nvSpPr>
          <p:cNvPr id="4" name="Shape 2"/>
          <p:cNvSpPr/>
          <p:nvPr/>
        </p:nvSpPr>
        <p:spPr>
          <a:xfrm>
            <a:off x="0" y="0"/>
            <a:ext cx="3047695" cy="75895"/>
          </a:xfrm>
          <a:prstGeom prst="rect">
            <a:avLst/>
          </a:prstGeom>
          <a:solidFill>
            <a:srgbClr val="2E5F8A"/>
          </a:solidFill>
          <a:ln/>
        </p:spPr>
        <p:txBody>
          <a:bodyPr/>
          <a:lstStyle/>
          <a:p>
            <a:endParaRPr lang="fr-FR"/>
          </a:p>
        </p:txBody>
      </p:sp>
      <p:sp>
        <p:nvSpPr>
          <p:cNvPr id="5" name="Shape 3"/>
          <p:cNvSpPr/>
          <p:nvPr/>
        </p:nvSpPr>
        <p:spPr>
          <a:xfrm>
            <a:off x="3047695" y="0"/>
            <a:ext cx="3047695" cy="75895"/>
          </a:xfrm>
          <a:prstGeom prst="rect">
            <a:avLst/>
          </a:prstGeom>
          <a:solidFill>
            <a:srgbClr val="F39C12"/>
          </a:solidFill>
          <a:ln/>
        </p:spPr>
        <p:txBody>
          <a:bodyPr/>
          <a:lstStyle/>
          <a:p>
            <a:endParaRPr lang="fr-FR"/>
          </a:p>
        </p:txBody>
      </p:sp>
      <p:sp>
        <p:nvSpPr>
          <p:cNvPr id="6" name="Shape 4"/>
          <p:cNvSpPr/>
          <p:nvPr/>
        </p:nvSpPr>
        <p:spPr>
          <a:xfrm>
            <a:off x="6096305" y="0"/>
            <a:ext cx="3047695" cy="75895"/>
          </a:xfrm>
          <a:prstGeom prst="rect">
            <a:avLst/>
          </a:prstGeom>
          <a:solidFill>
            <a:srgbClr val="F1C40F"/>
          </a:solidFill>
          <a:ln/>
        </p:spPr>
        <p:txBody>
          <a:bodyPr/>
          <a:lstStyle/>
          <a:p>
            <a:endParaRPr lang="fr-FR"/>
          </a:p>
        </p:txBody>
      </p:sp>
      <p:sp>
        <p:nvSpPr>
          <p:cNvPr id="7" name="Shape 5"/>
          <p:cNvSpPr/>
          <p:nvPr/>
        </p:nvSpPr>
        <p:spPr>
          <a:xfrm>
            <a:off x="9144000" y="0"/>
            <a:ext cx="3047695" cy="75895"/>
          </a:xfrm>
          <a:prstGeom prst="rect">
            <a:avLst/>
          </a:prstGeom>
          <a:solidFill>
            <a:srgbClr val="E74C3C"/>
          </a:solidFill>
          <a:ln/>
        </p:spPr>
        <p:txBody>
          <a:bodyPr/>
          <a:lstStyle/>
          <a:p>
            <a:endParaRPr lang="fr-FR"/>
          </a:p>
        </p:txBody>
      </p:sp>
      <p:sp>
        <p:nvSpPr>
          <p:cNvPr id="9" name="Text 6"/>
          <p:cNvSpPr txBox="1"/>
          <p:nvPr/>
        </p:nvSpPr>
        <p:spPr>
          <a:xfrm>
            <a:off x="1446123" y="1271894"/>
            <a:ext cx="9477756" cy="1010412"/>
          </a:xfrm>
          <a:prstGeom prst="rect">
            <a:avLst/>
          </a:prstGeom>
          <a:noFill/>
          <a:ln/>
        </p:spPr>
        <p:txBody>
          <a:bodyPr wrap="square" lIns="0" tIns="0" rIns="0" bIns="0" rtlCol="0" anchor="ctr"/>
          <a:lstStyle/>
          <a:p>
            <a:pPr marL="0" indent="0" algn="ctr">
              <a:buNone/>
            </a:pPr>
            <a:r>
              <a:rPr lang="en-US" sz="3200" b="1" dirty="0">
                <a:solidFill>
                  <a:srgbClr val="2E5F8A"/>
                </a:solidFill>
                <a:latin typeface="Montserrat" pitchFamily="34" charset="0"/>
                <a:ea typeface="Montserrat" pitchFamily="34" charset="-122"/>
                <a:cs typeface="Montserrat" pitchFamily="34" charset="-120"/>
              </a:rPr>
              <a:t>L'action du notariat francophone </a:t>
            </a:r>
          </a:p>
          <a:p>
            <a:pPr marL="0" indent="0" algn="ctr">
              <a:buNone/>
            </a:pPr>
            <a:r>
              <a:rPr lang="en-US" sz="3200" b="1" dirty="0">
                <a:solidFill>
                  <a:srgbClr val="2E5F8A"/>
                </a:solidFill>
                <a:latin typeface="Montserrat" pitchFamily="34" charset="0"/>
                <a:ea typeface="Montserrat" pitchFamily="34" charset="-122"/>
                <a:cs typeface="Montserrat" pitchFamily="34" charset="-120"/>
              </a:rPr>
              <a:t>pour l'identité des enfants</a:t>
            </a:r>
            <a:endParaRPr lang="en-US" sz="3200" dirty="0"/>
          </a:p>
        </p:txBody>
      </p:sp>
      <p:sp>
        <p:nvSpPr>
          <p:cNvPr id="10" name="Text 7"/>
          <p:cNvSpPr txBox="1"/>
          <p:nvPr/>
        </p:nvSpPr>
        <p:spPr>
          <a:xfrm>
            <a:off x="457" y="6266335"/>
            <a:ext cx="12191695" cy="314554"/>
          </a:xfrm>
          <a:prstGeom prst="rect">
            <a:avLst/>
          </a:prstGeom>
          <a:noFill/>
          <a:ln/>
        </p:spPr>
        <p:txBody>
          <a:bodyPr wrap="square" lIns="0" tIns="0" rIns="0" bIns="0" rtlCol="0" anchor="ctr"/>
          <a:lstStyle/>
          <a:p>
            <a:pPr marL="0" indent="0" algn="ctr">
              <a:buNone/>
            </a:pPr>
            <a:r>
              <a:rPr lang="en-US" sz="1400" dirty="0">
                <a:solidFill>
                  <a:srgbClr val="333333"/>
                </a:solidFill>
                <a:latin typeface="Bell MT" panose="02020503060305020303" pitchFamily="18" charset="0"/>
                <a:ea typeface="Open Sans" pitchFamily="34" charset="-122"/>
                <a:cs typeface="Open Sans" pitchFamily="34" charset="-120"/>
              </a:rPr>
              <a:t>Colloque Université Jean Moulin Lyon III – 7 </a:t>
            </a:r>
            <a:r>
              <a:rPr lang="en-US" sz="1400" dirty="0" err="1">
                <a:solidFill>
                  <a:srgbClr val="333333"/>
                </a:solidFill>
                <a:latin typeface="Bell MT" panose="02020503060305020303" pitchFamily="18" charset="0"/>
                <a:ea typeface="Open Sans" pitchFamily="34" charset="-122"/>
                <a:cs typeface="Open Sans" pitchFamily="34" charset="-120"/>
              </a:rPr>
              <a:t>novembre</a:t>
            </a:r>
            <a:r>
              <a:rPr lang="en-US" sz="1400" dirty="0">
                <a:solidFill>
                  <a:srgbClr val="333333"/>
                </a:solidFill>
                <a:latin typeface="Bell MT" panose="02020503060305020303" pitchFamily="18" charset="0"/>
                <a:ea typeface="Open Sans" pitchFamily="34" charset="-122"/>
                <a:cs typeface="Open Sans" pitchFamily="34" charset="-120"/>
              </a:rPr>
              <a:t> 2025</a:t>
            </a:r>
            <a:endParaRPr lang="en-US" sz="1400" dirty="0">
              <a:latin typeface="Bell MT" panose="02020503060305020303" pitchFamily="18" charset="0"/>
            </a:endParaRPr>
          </a:p>
        </p:txBody>
      </p:sp>
      <p:pic>
        <p:nvPicPr>
          <p:cNvPr id="12" name="Image 1" descr="preencoded.png"/>
          <p:cNvPicPr>
            <a:picLocks noChangeAspect="1"/>
          </p:cNvPicPr>
          <p:nvPr/>
        </p:nvPicPr>
        <p:blipFill>
          <a:blip r:embed="rId3"/>
          <a:srcRect t="13" b="13"/>
          <a:stretch/>
        </p:blipFill>
        <p:spPr>
          <a:xfrm>
            <a:off x="3920033" y="2455069"/>
            <a:ext cx="4352544" cy="2438705"/>
          </a:xfrm>
          <a:prstGeom prst="rect">
            <a:avLst/>
          </a:prstGeom>
        </p:spPr>
      </p:pic>
      <p:sp>
        <p:nvSpPr>
          <p:cNvPr id="13" name="Text 9"/>
          <p:cNvSpPr txBox="1"/>
          <p:nvPr/>
        </p:nvSpPr>
        <p:spPr>
          <a:xfrm>
            <a:off x="4600689" y="5111986"/>
            <a:ext cx="3168624" cy="257861"/>
          </a:xfrm>
          <a:prstGeom prst="rect">
            <a:avLst/>
          </a:prstGeom>
          <a:noFill/>
          <a:ln/>
        </p:spPr>
        <p:txBody>
          <a:bodyPr wrap="square" lIns="0" tIns="0" rIns="0" bIns="0" rtlCol="0" anchor="ctr"/>
          <a:lstStyle/>
          <a:p>
            <a:pPr marL="0" indent="0" algn="l">
              <a:buNone/>
            </a:pPr>
            <a:r>
              <a:rPr lang="en-US" sz="1500" b="1" dirty="0">
                <a:solidFill>
                  <a:srgbClr val="333333"/>
                </a:solidFill>
                <a:latin typeface="Open Sans" pitchFamily="34" charset="0"/>
                <a:ea typeface="Open Sans" pitchFamily="34" charset="-122"/>
                <a:cs typeface="Open Sans" pitchFamily="34" charset="-120"/>
              </a:rPr>
              <a:t>Présenté par Me Laurent Fritsch</a:t>
            </a:r>
            <a:endParaRPr lang="en-US" sz="1500" dirty="0"/>
          </a:p>
        </p:txBody>
      </p:sp>
      <p:sp>
        <p:nvSpPr>
          <p:cNvPr id="15" name="Shape 11"/>
          <p:cNvSpPr/>
          <p:nvPr/>
        </p:nvSpPr>
        <p:spPr>
          <a:xfrm>
            <a:off x="0" y="8268005"/>
            <a:ext cx="3047695" cy="75895"/>
          </a:xfrm>
          <a:prstGeom prst="rect">
            <a:avLst/>
          </a:prstGeom>
          <a:solidFill>
            <a:srgbClr val="2E5F8A"/>
          </a:solidFill>
          <a:ln/>
        </p:spPr>
        <p:txBody>
          <a:bodyPr/>
          <a:lstStyle/>
          <a:p>
            <a:endParaRPr lang="fr-FR"/>
          </a:p>
        </p:txBody>
      </p:sp>
      <p:sp>
        <p:nvSpPr>
          <p:cNvPr id="16" name="Shape 12"/>
          <p:cNvSpPr/>
          <p:nvPr/>
        </p:nvSpPr>
        <p:spPr>
          <a:xfrm>
            <a:off x="3047695" y="8268005"/>
            <a:ext cx="3047695" cy="75895"/>
          </a:xfrm>
          <a:prstGeom prst="rect">
            <a:avLst/>
          </a:prstGeom>
          <a:solidFill>
            <a:srgbClr val="F39C12"/>
          </a:solidFill>
          <a:ln/>
        </p:spPr>
        <p:txBody>
          <a:bodyPr/>
          <a:lstStyle/>
          <a:p>
            <a:endParaRPr lang="fr-FR"/>
          </a:p>
        </p:txBody>
      </p:sp>
      <p:sp>
        <p:nvSpPr>
          <p:cNvPr id="17" name="Shape 13"/>
          <p:cNvSpPr/>
          <p:nvPr/>
        </p:nvSpPr>
        <p:spPr>
          <a:xfrm>
            <a:off x="6096305" y="8268005"/>
            <a:ext cx="3047695" cy="75895"/>
          </a:xfrm>
          <a:prstGeom prst="rect">
            <a:avLst/>
          </a:prstGeom>
          <a:solidFill>
            <a:srgbClr val="F1C40F"/>
          </a:solidFill>
          <a:ln/>
        </p:spPr>
        <p:txBody>
          <a:bodyPr/>
          <a:lstStyle/>
          <a:p>
            <a:endParaRPr lang="fr-FR"/>
          </a:p>
        </p:txBody>
      </p:sp>
      <p:sp>
        <p:nvSpPr>
          <p:cNvPr id="18" name="Shape 14"/>
          <p:cNvSpPr/>
          <p:nvPr/>
        </p:nvSpPr>
        <p:spPr>
          <a:xfrm>
            <a:off x="9144000" y="8268005"/>
            <a:ext cx="3047695" cy="75895"/>
          </a:xfrm>
          <a:prstGeom prst="rect">
            <a:avLst/>
          </a:prstGeom>
          <a:solidFill>
            <a:srgbClr val="E74C3C"/>
          </a:solidFill>
          <a:ln/>
        </p:spPr>
        <p:txBody>
          <a:bodyPr/>
          <a:lstStyle/>
          <a:p>
            <a:endParaRPr lang="fr-FR"/>
          </a:p>
        </p:txBody>
      </p:sp>
      <p:pic>
        <p:nvPicPr>
          <p:cNvPr id="20" name="Image 19">
            <a:extLst>
              <a:ext uri="{FF2B5EF4-FFF2-40B4-BE49-F238E27FC236}">
                <a16:creationId xmlns:a16="http://schemas.microsoft.com/office/drawing/2014/main" id="{A355EC35-A48C-C2FE-480A-AB2A58C912EB}"/>
              </a:ext>
            </a:extLst>
          </p:cNvPr>
          <p:cNvPicPr>
            <a:picLocks noChangeAspect="1"/>
          </p:cNvPicPr>
          <p:nvPr/>
        </p:nvPicPr>
        <p:blipFill>
          <a:blip r:embed="rId4"/>
          <a:stretch>
            <a:fillRect/>
          </a:stretch>
        </p:blipFill>
        <p:spPr>
          <a:xfrm>
            <a:off x="4485665" y="5360101"/>
            <a:ext cx="3219450" cy="830356"/>
          </a:xfrm>
          <a:prstGeom prst="rect">
            <a:avLst/>
          </a:prstGeom>
        </p:spPr>
      </p:pic>
      <p:sp>
        <p:nvSpPr>
          <p:cNvPr id="21" name="Text 6">
            <a:extLst>
              <a:ext uri="{FF2B5EF4-FFF2-40B4-BE49-F238E27FC236}">
                <a16:creationId xmlns:a16="http://schemas.microsoft.com/office/drawing/2014/main" id="{860F17FC-9AE3-9E16-8E54-8C291279DAF0}"/>
              </a:ext>
            </a:extLst>
          </p:cNvPr>
          <p:cNvSpPr txBox="1"/>
          <p:nvPr/>
        </p:nvSpPr>
        <p:spPr>
          <a:xfrm>
            <a:off x="1357427" y="248658"/>
            <a:ext cx="9477756" cy="1010412"/>
          </a:xfrm>
          <a:prstGeom prst="rect">
            <a:avLst/>
          </a:prstGeom>
          <a:noFill/>
          <a:ln/>
        </p:spPr>
        <p:txBody>
          <a:bodyPr wrap="square" lIns="0" tIns="0" rIns="0" bIns="0" rtlCol="0" anchor="ctr"/>
          <a:lstStyle/>
          <a:p>
            <a:pPr marL="0" indent="0" algn="ctr">
              <a:buNone/>
            </a:pPr>
            <a:r>
              <a:rPr lang="en-US" sz="4400" b="1" dirty="0">
                <a:solidFill>
                  <a:schemeClr val="accent2">
                    <a:lumMod val="40000"/>
                    <a:lumOff val="60000"/>
                  </a:schemeClr>
                </a:solidFill>
                <a:latin typeface="Jokerman" panose="04090605060D06020702" pitchFamily="82" charset="0"/>
                <a:ea typeface="Montserrat" pitchFamily="34" charset="-122"/>
                <a:cs typeface="Montserrat" pitchFamily="34" charset="-120"/>
              </a:rPr>
              <a:t>Les Enfants </a:t>
            </a:r>
            <a:r>
              <a:rPr lang="en-US" sz="4400" b="1" dirty="0" err="1">
                <a:solidFill>
                  <a:schemeClr val="accent2">
                    <a:lumMod val="40000"/>
                    <a:lumOff val="60000"/>
                  </a:schemeClr>
                </a:solidFill>
                <a:latin typeface="Jokerman" panose="04090605060D06020702" pitchFamily="82" charset="0"/>
                <a:ea typeface="Montserrat" pitchFamily="34" charset="-122"/>
                <a:cs typeface="Montserrat" pitchFamily="34" charset="-120"/>
              </a:rPr>
              <a:t>Fantômes</a:t>
            </a:r>
            <a:endParaRPr lang="en-US" sz="4400" dirty="0">
              <a:solidFill>
                <a:schemeClr val="accent2">
                  <a:lumMod val="40000"/>
                  <a:lumOff val="60000"/>
                </a:schemeClr>
              </a:solidFill>
              <a:latin typeface="Jokerman" panose="04090605060D06020702" pitchFamily="8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txBody>
          <a:bodyPr/>
          <a:lstStyle/>
          <a:p>
            <a:endParaRPr lang="fr-FR"/>
          </a:p>
        </p:txBody>
      </p:sp>
      <p:sp>
        <p:nvSpPr>
          <p:cNvPr id="3" name="Shape 1"/>
          <p:cNvSpPr/>
          <p:nvPr/>
        </p:nvSpPr>
        <p:spPr>
          <a:xfrm>
            <a:off x="0" y="0"/>
            <a:ext cx="12191695" cy="6858000"/>
          </a:xfrm>
          <a:prstGeom prst="rect">
            <a:avLst/>
          </a:prstGeom>
          <a:solidFill>
            <a:srgbClr val="FFFFFF"/>
          </a:solidFill>
          <a:ln/>
        </p:spPr>
        <p:txBody>
          <a:bodyPr/>
          <a:lstStyle/>
          <a:p>
            <a:endParaRPr lang="fr-FR"/>
          </a:p>
        </p:txBody>
      </p:sp>
      <p:sp>
        <p:nvSpPr>
          <p:cNvPr id="4" name="Shape 2"/>
          <p:cNvSpPr/>
          <p:nvPr/>
        </p:nvSpPr>
        <p:spPr>
          <a:xfrm>
            <a:off x="0" y="0"/>
            <a:ext cx="3047695" cy="75895"/>
          </a:xfrm>
          <a:prstGeom prst="rect">
            <a:avLst/>
          </a:prstGeom>
          <a:solidFill>
            <a:srgbClr val="2E5F8A"/>
          </a:solidFill>
          <a:ln/>
        </p:spPr>
        <p:txBody>
          <a:bodyPr/>
          <a:lstStyle/>
          <a:p>
            <a:endParaRPr lang="fr-FR"/>
          </a:p>
        </p:txBody>
      </p:sp>
      <p:sp>
        <p:nvSpPr>
          <p:cNvPr id="5" name="Shape 3"/>
          <p:cNvSpPr/>
          <p:nvPr/>
        </p:nvSpPr>
        <p:spPr>
          <a:xfrm>
            <a:off x="3047695" y="0"/>
            <a:ext cx="3047695" cy="75895"/>
          </a:xfrm>
          <a:prstGeom prst="rect">
            <a:avLst/>
          </a:prstGeom>
          <a:solidFill>
            <a:srgbClr val="F39C12"/>
          </a:solidFill>
          <a:ln/>
        </p:spPr>
        <p:txBody>
          <a:bodyPr/>
          <a:lstStyle/>
          <a:p>
            <a:endParaRPr lang="fr-FR"/>
          </a:p>
        </p:txBody>
      </p:sp>
      <p:sp>
        <p:nvSpPr>
          <p:cNvPr id="6" name="Shape 4"/>
          <p:cNvSpPr/>
          <p:nvPr/>
        </p:nvSpPr>
        <p:spPr>
          <a:xfrm>
            <a:off x="6096305" y="0"/>
            <a:ext cx="3047695" cy="75895"/>
          </a:xfrm>
          <a:prstGeom prst="rect">
            <a:avLst/>
          </a:prstGeom>
          <a:solidFill>
            <a:srgbClr val="F1C40F"/>
          </a:solidFill>
          <a:ln/>
        </p:spPr>
        <p:txBody>
          <a:bodyPr/>
          <a:lstStyle/>
          <a:p>
            <a:endParaRPr lang="fr-FR"/>
          </a:p>
        </p:txBody>
      </p:sp>
      <p:sp>
        <p:nvSpPr>
          <p:cNvPr id="7" name="Shape 5"/>
          <p:cNvSpPr/>
          <p:nvPr/>
        </p:nvSpPr>
        <p:spPr>
          <a:xfrm>
            <a:off x="9144000" y="0"/>
            <a:ext cx="3047695" cy="75895"/>
          </a:xfrm>
          <a:prstGeom prst="rect">
            <a:avLst/>
          </a:prstGeom>
          <a:solidFill>
            <a:srgbClr val="E74C3C"/>
          </a:solidFill>
          <a:ln/>
        </p:spPr>
        <p:txBody>
          <a:bodyPr/>
          <a:lstStyle/>
          <a:p>
            <a:endParaRPr lang="fr-FR"/>
          </a:p>
        </p:txBody>
      </p:sp>
      <p:pic>
        <p:nvPicPr>
          <p:cNvPr id="8" name="Image 0" descr="preencoded.png"/>
          <p:cNvPicPr>
            <a:picLocks noChangeAspect="1"/>
          </p:cNvPicPr>
          <p:nvPr/>
        </p:nvPicPr>
        <p:blipFill>
          <a:blip r:embed="rId3"/>
          <a:srcRect/>
          <a:stretch/>
        </p:blipFill>
        <p:spPr>
          <a:xfrm>
            <a:off x="11277295" y="304495"/>
            <a:ext cx="609905" cy="609905"/>
          </a:xfrm>
          <a:prstGeom prst="rect">
            <a:avLst/>
          </a:prstGeom>
        </p:spPr>
      </p:pic>
      <p:sp>
        <p:nvSpPr>
          <p:cNvPr id="9" name="Text 6"/>
          <p:cNvSpPr txBox="1"/>
          <p:nvPr/>
        </p:nvSpPr>
        <p:spPr>
          <a:xfrm>
            <a:off x="609905" y="666598"/>
            <a:ext cx="2524658" cy="419710"/>
          </a:xfrm>
          <a:prstGeom prst="rect">
            <a:avLst/>
          </a:prstGeom>
          <a:noFill/>
          <a:ln/>
        </p:spPr>
        <p:txBody>
          <a:bodyPr wrap="square" lIns="0" tIns="0" rIns="0" bIns="0" rtlCol="0" anchor="ctr"/>
          <a:lstStyle/>
          <a:p>
            <a:pPr marL="0" indent="0" algn="l">
              <a:buNone/>
            </a:pPr>
            <a:r>
              <a:rPr lang="en-US" sz="2700" b="1" dirty="0">
                <a:solidFill>
                  <a:srgbClr val="2E5F8A"/>
                </a:solidFill>
                <a:latin typeface="Montserrat" pitchFamily="34" charset="0"/>
                <a:ea typeface="Montserrat" pitchFamily="34" charset="-122"/>
                <a:cs typeface="Montserrat" pitchFamily="34" charset="-120"/>
              </a:rPr>
              <a:t>Introduction</a:t>
            </a:r>
            <a:endParaRPr lang="en-US" sz="2700" dirty="0"/>
          </a:p>
        </p:txBody>
      </p:sp>
      <p:sp>
        <p:nvSpPr>
          <p:cNvPr id="10" name="Shape 7"/>
          <p:cNvSpPr/>
          <p:nvPr/>
        </p:nvSpPr>
        <p:spPr>
          <a:xfrm>
            <a:off x="609905" y="1181405"/>
            <a:ext cx="761695" cy="38405"/>
          </a:xfrm>
          <a:prstGeom prst="rect">
            <a:avLst/>
          </a:prstGeom>
          <a:solidFill>
            <a:srgbClr val="F39C12"/>
          </a:solidFill>
          <a:ln/>
        </p:spPr>
        <p:txBody>
          <a:bodyPr/>
          <a:lstStyle/>
          <a:p>
            <a:endParaRPr lang="fr-FR"/>
          </a:p>
        </p:txBody>
      </p:sp>
      <p:sp>
        <p:nvSpPr>
          <p:cNvPr id="11" name="Shape 8"/>
          <p:cNvSpPr/>
          <p:nvPr/>
        </p:nvSpPr>
        <p:spPr>
          <a:xfrm>
            <a:off x="609905" y="1524305"/>
            <a:ext cx="5181905" cy="1485900"/>
          </a:xfrm>
          <a:prstGeom prst="roundRect">
            <a:avLst>
              <a:gd name="adj" fmla="val 3156"/>
            </a:avLst>
          </a:prstGeom>
          <a:solidFill>
            <a:srgbClr val="2E5F8A">
              <a:alpha val="5000"/>
            </a:srgbClr>
          </a:solidFill>
          <a:ln/>
        </p:spPr>
        <p:txBody>
          <a:bodyPr/>
          <a:lstStyle/>
          <a:p>
            <a:endParaRPr lang="fr-FR"/>
          </a:p>
        </p:txBody>
      </p:sp>
      <p:sp>
        <p:nvSpPr>
          <p:cNvPr id="12" name="Shape 9"/>
          <p:cNvSpPr/>
          <p:nvPr/>
        </p:nvSpPr>
        <p:spPr>
          <a:xfrm>
            <a:off x="609905" y="1524305"/>
            <a:ext cx="38405" cy="1485900"/>
          </a:xfrm>
          <a:prstGeom prst="rect">
            <a:avLst/>
          </a:prstGeom>
          <a:solidFill>
            <a:srgbClr val="2E5F8A"/>
          </a:solidFill>
          <a:ln/>
        </p:spPr>
        <p:txBody>
          <a:bodyPr/>
          <a:lstStyle/>
          <a:p>
            <a:endParaRPr lang="fr-FR"/>
          </a:p>
        </p:txBody>
      </p:sp>
      <p:sp>
        <p:nvSpPr>
          <p:cNvPr id="13" name="Text 10"/>
          <p:cNvSpPr txBox="1"/>
          <p:nvPr/>
        </p:nvSpPr>
        <p:spPr>
          <a:xfrm>
            <a:off x="875995" y="1752905"/>
            <a:ext cx="1591056" cy="257861"/>
          </a:xfrm>
          <a:prstGeom prst="rect">
            <a:avLst/>
          </a:prstGeom>
          <a:noFill/>
          <a:ln/>
        </p:spPr>
        <p:txBody>
          <a:bodyPr wrap="square" lIns="0" tIns="0" rIns="0" bIns="0" rtlCol="0" anchor="ctr"/>
          <a:lstStyle/>
          <a:p>
            <a:pPr marL="0" indent="0" algn="l">
              <a:buNone/>
            </a:pPr>
            <a:r>
              <a:rPr lang="en-US" sz="1500" b="1" dirty="0">
                <a:solidFill>
                  <a:srgbClr val="F39C12"/>
                </a:solidFill>
                <a:latin typeface="Open Sans" pitchFamily="34" charset="0"/>
                <a:ea typeface="Open Sans" pitchFamily="34" charset="-122"/>
                <a:cs typeface="Open Sans" pitchFamily="34" charset="-120"/>
              </a:rPr>
              <a:t>Remerciements</a:t>
            </a:r>
            <a:endParaRPr lang="en-US" sz="1500" dirty="0"/>
          </a:p>
        </p:txBody>
      </p:sp>
      <p:sp>
        <p:nvSpPr>
          <p:cNvPr id="14" name="Text 11"/>
          <p:cNvSpPr txBox="1"/>
          <p:nvPr/>
        </p:nvSpPr>
        <p:spPr>
          <a:xfrm>
            <a:off x="875995" y="2104949"/>
            <a:ext cx="4782312" cy="6675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Merci à l'Université Jean Moulin Lyon 3 de nous accueillir pour cette présentation dans le cadre du colloque "État des personnes, état civil, état des questions".</a:t>
            </a:r>
            <a:endParaRPr lang="en-US" sz="1200" dirty="0"/>
          </a:p>
        </p:txBody>
      </p:sp>
      <p:sp>
        <p:nvSpPr>
          <p:cNvPr id="15" name="Text 12"/>
          <p:cNvSpPr txBox="1"/>
          <p:nvPr/>
        </p:nvSpPr>
        <p:spPr>
          <a:xfrm>
            <a:off x="609905" y="3258007"/>
            <a:ext cx="5263286" cy="495605"/>
          </a:xfrm>
          <a:prstGeom prst="rect">
            <a:avLst/>
          </a:prstGeom>
          <a:noFill/>
          <a:ln/>
        </p:spPr>
        <p:txBody>
          <a:bodyPr wrap="square" lIns="0" tIns="0" rIns="0" bIns="0" rtlCol="0" anchor="ctr"/>
          <a:lstStyle/>
          <a:p>
            <a:pPr marL="0" indent="0" algn="l">
              <a:buNone/>
            </a:pPr>
            <a:r>
              <a:rPr lang="en-US" sz="1300" dirty="0">
                <a:solidFill>
                  <a:srgbClr val="444444"/>
                </a:solidFill>
                <a:latin typeface="Open Sans" pitchFamily="34" charset="0"/>
                <a:ea typeface="Open Sans" pitchFamily="34" charset="-122"/>
                <a:cs typeface="Open Sans" pitchFamily="34" charset="-120"/>
              </a:rPr>
              <a:t>C'est l'occasion de faire un point d'étape sur notre action menée sur le continent africain : celle des enfants sans identité.</a:t>
            </a:r>
            <a:endParaRPr lang="en-US" sz="1300" dirty="0"/>
          </a:p>
        </p:txBody>
      </p:sp>
      <p:sp>
        <p:nvSpPr>
          <p:cNvPr id="16" name="Text 13"/>
          <p:cNvSpPr txBox="1"/>
          <p:nvPr/>
        </p:nvSpPr>
        <p:spPr>
          <a:xfrm>
            <a:off x="609905" y="3943807"/>
            <a:ext cx="5215738" cy="762610"/>
          </a:xfrm>
          <a:prstGeom prst="rect">
            <a:avLst/>
          </a:prstGeom>
          <a:noFill/>
          <a:ln/>
        </p:spPr>
        <p:txBody>
          <a:bodyPr wrap="square" lIns="0" tIns="0" rIns="0" bIns="0" rtlCol="0" anchor="ctr"/>
          <a:lstStyle/>
          <a:p>
            <a:pPr marL="0" indent="0" algn="l">
              <a:buNone/>
            </a:pPr>
            <a:r>
              <a:rPr lang="en-US" sz="1300" dirty="0">
                <a:solidFill>
                  <a:srgbClr val="444444"/>
                </a:solidFill>
                <a:latin typeface="Open Sans" pitchFamily="34" charset="0"/>
                <a:ea typeface="Open Sans" pitchFamily="34" charset="-122"/>
                <a:cs typeface="Open Sans" pitchFamily="34" charset="-120"/>
              </a:rPr>
              <a:t>Ces enfants "fantômes", bien qu'ayant été souvent déclarés à la naissance, n'ont pas été enregistrés auprès de l'état civil de leur pays et n'ont donc pas d'acte de naissance.</a:t>
            </a:r>
            <a:endParaRPr lang="en-US" sz="1300" dirty="0"/>
          </a:p>
        </p:txBody>
      </p:sp>
      <p:sp>
        <p:nvSpPr>
          <p:cNvPr id="17" name="Text 14"/>
          <p:cNvSpPr txBox="1"/>
          <p:nvPr/>
        </p:nvSpPr>
        <p:spPr>
          <a:xfrm>
            <a:off x="609905" y="4895698"/>
            <a:ext cx="5244084" cy="495605"/>
          </a:xfrm>
          <a:prstGeom prst="rect">
            <a:avLst/>
          </a:prstGeom>
          <a:noFill/>
          <a:ln/>
        </p:spPr>
        <p:txBody>
          <a:bodyPr wrap="square" lIns="0" tIns="0" rIns="0" bIns="0" rtlCol="0" anchor="ctr"/>
          <a:lstStyle/>
          <a:p>
            <a:pPr marL="0" indent="0" algn="l">
              <a:buNone/>
            </a:pPr>
            <a:r>
              <a:rPr lang="en-US" sz="1300" b="1" dirty="0">
                <a:solidFill>
                  <a:srgbClr val="2E5F8A"/>
                </a:solidFill>
                <a:latin typeface="Open Sans" pitchFamily="34" charset="0"/>
                <a:ea typeface="Open Sans" pitchFamily="34" charset="-122"/>
                <a:cs typeface="Open Sans" pitchFamily="34" charset="-120"/>
              </a:rPr>
              <a:t>Un enjeu fondamental pour le développement économique et la bonne santé démocratique des pays concernés.</a:t>
            </a:r>
            <a:endParaRPr lang="en-US" sz="1300" dirty="0"/>
          </a:p>
        </p:txBody>
      </p:sp>
      <p:sp>
        <p:nvSpPr>
          <p:cNvPr id="18" name="Shape 15"/>
          <p:cNvSpPr/>
          <p:nvPr/>
        </p:nvSpPr>
        <p:spPr>
          <a:xfrm>
            <a:off x="6400800" y="1790395"/>
            <a:ext cx="1524305" cy="1524305"/>
          </a:xfrm>
          <a:prstGeom prst="roundRect">
            <a:avLst>
              <a:gd name="adj" fmla="val 59988"/>
            </a:avLst>
          </a:prstGeom>
          <a:solidFill>
            <a:srgbClr val="F39C12">
              <a:alpha val="10000"/>
            </a:srgbClr>
          </a:solidFill>
          <a:ln/>
        </p:spPr>
        <p:txBody>
          <a:bodyPr/>
          <a:lstStyle/>
          <a:p>
            <a:endParaRPr lang="fr-FR"/>
          </a:p>
        </p:txBody>
      </p:sp>
      <p:sp>
        <p:nvSpPr>
          <p:cNvPr id="19" name="Shape 16"/>
          <p:cNvSpPr/>
          <p:nvPr/>
        </p:nvSpPr>
        <p:spPr>
          <a:xfrm>
            <a:off x="10287000" y="4153205"/>
            <a:ext cx="914400" cy="914400"/>
          </a:xfrm>
          <a:prstGeom prst="roundRect">
            <a:avLst>
              <a:gd name="adj" fmla="val 100000"/>
            </a:avLst>
          </a:prstGeom>
          <a:solidFill>
            <a:srgbClr val="2E5F8A">
              <a:alpha val="10000"/>
            </a:srgbClr>
          </a:solidFill>
          <a:ln/>
        </p:spPr>
        <p:txBody>
          <a:bodyPr/>
          <a:lstStyle/>
          <a:p>
            <a:endParaRPr lang="fr-FR"/>
          </a:p>
        </p:txBody>
      </p:sp>
      <p:sp>
        <p:nvSpPr>
          <p:cNvPr id="21" name="Text 17"/>
          <p:cNvSpPr txBox="1"/>
          <p:nvPr/>
        </p:nvSpPr>
        <p:spPr>
          <a:xfrm>
            <a:off x="923544" y="5734202"/>
            <a:ext cx="9035186" cy="228600"/>
          </a:xfrm>
          <a:prstGeom prst="rect">
            <a:avLst/>
          </a:prstGeom>
          <a:noFill/>
          <a:ln/>
        </p:spPr>
        <p:txBody>
          <a:bodyPr wrap="square" lIns="0" tIns="0" rIns="0" bIns="0" rtlCol="0" anchor="ctr"/>
          <a:lstStyle/>
          <a:p>
            <a:pPr marL="0" indent="0" algn="l">
              <a:buNone/>
            </a:pPr>
            <a:r>
              <a:rPr lang="en-US" sz="1300" i="1" dirty="0">
                <a:solidFill>
                  <a:srgbClr val="444444"/>
                </a:solidFill>
                <a:latin typeface="Open Sans" pitchFamily="34" charset="0"/>
                <a:ea typeface="Open Sans" pitchFamily="34" charset="-122"/>
                <a:cs typeface="Open Sans" pitchFamily="34" charset="-120"/>
              </a:rPr>
              <a:t>.</a:t>
            </a:r>
            <a:endParaRPr lang="en-US" sz="1300" dirty="0"/>
          </a:p>
        </p:txBody>
      </p:sp>
      <p:sp>
        <p:nvSpPr>
          <p:cNvPr id="22" name="Shape 18"/>
          <p:cNvSpPr/>
          <p:nvPr/>
        </p:nvSpPr>
        <p:spPr>
          <a:xfrm>
            <a:off x="0" y="6782105"/>
            <a:ext cx="3047695" cy="75895"/>
          </a:xfrm>
          <a:prstGeom prst="rect">
            <a:avLst/>
          </a:prstGeom>
          <a:solidFill>
            <a:srgbClr val="2E5F8A"/>
          </a:solidFill>
          <a:ln/>
        </p:spPr>
        <p:txBody>
          <a:bodyPr/>
          <a:lstStyle/>
          <a:p>
            <a:endParaRPr lang="fr-FR"/>
          </a:p>
        </p:txBody>
      </p:sp>
      <p:sp>
        <p:nvSpPr>
          <p:cNvPr id="23" name="Shape 19"/>
          <p:cNvSpPr/>
          <p:nvPr/>
        </p:nvSpPr>
        <p:spPr>
          <a:xfrm>
            <a:off x="3047695" y="6782105"/>
            <a:ext cx="3047695" cy="75895"/>
          </a:xfrm>
          <a:prstGeom prst="rect">
            <a:avLst/>
          </a:prstGeom>
          <a:solidFill>
            <a:srgbClr val="F39C12"/>
          </a:solidFill>
          <a:ln/>
        </p:spPr>
        <p:txBody>
          <a:bodyPr/>
          <a:lstStyle/>
          <a:p>
            <a:endParaRPr lang="fr-FR"/>
          </a:p>
        </p:txBody>
      </p:sp>
      <p:sp>
        <p:nvSpPr>
          <p:cNvPr id="24" name="Shape 20"/>
          <p:cNvSpPr/>
          <p:nvPr/>
        </p:nvSpPr>
        <p:spPr>
          <a:xfrm>
            <a:off x="6096305" y="6782105"/>
            <a:ext cx="3047695" cy="75895"/>
          </a:xfrm>
          <a:prstGeom prst="rect">
            <a:avLst/>
          </a:prstGeom>
          <a:solidFill>
            <a:srgbClr val="F1C40F"/>
          </a:solidFill>
          <a:ln/>
        </p:spPr>
        <p:txBody>
          <a:bodyPr/>
          <a:lstStyle/>
          <a:p>
            <a:endParaRPr lang="fr-FR"/>
          </a:p>
        </p:txBody>
      </p:sp>
      <p:sp>
        <p:nvSpPr>
          <p:cNvPr id="25" name="Shape 21"/>
          <p:cNvSpPr/>
          <p:nvPr/>
        </p:nvSpPr>
        <p:spPr>
          <a:xfrm>
            <a:off x="9144000" y="6782105"/>
            <a:ext cx="3047695" cy="75895"/>
          </a:xfrm>
          <a:prstGeom prst="rect">
            <a:avLst/>
          </a:prstGeom>
          <a:solidFill>
            <a:srgbClr val="E74C3C"/>
          </a:solidFill>
          <a:ln/>
        </p:spPr>
        <p:txBody>
          <a:bodyPr/>
          <a:lstStyle/>
          <a:p>
            <a:endParaRPr lang="fr-FR"/>
          </a:p>
        </p:txBody>
      </p:sp>
      <p:sp>
        <p:nvSpPr>
          <p:cNvPr id="26" name="Text 22"/>
          <p:cNvSpPr txBox="1"/>
          <p:nvPr/>
        </p:nvSpPr>
        <p:spPr>
          <a:xfrm>
            <a:off x="11811305" y="6524244"/>
            <a:ext cx="176479" cy="171907"/>
          </a:xfrm>
          <a:prstGeom prst="rect">
            <a:avLst/>
          </a:prstGeom>
          <a:noFill/>
          <a:ln/>
        </p:spPr>
        <p:txBody>
          <a:bodyPr wrap="square" lIns="0" tIns="0" rIns="0" bIns="0" rtlCol="0" anchor="ctr"/>
          <a:lstStyle/>
          <a:p>
            <a:pPr marL="0" indent="0" algn="l">
              <a:buNone/>
            </a:pPr>
            <a:r>
              <a:rPr lang="en-US" sz="1000" dirty="0">
                <a:solidFill>
                  <a:srgbClr val="6B7280"/>
                </a:solidFill>
                <a:latin typeface="Montserrat" pitchFamily="34" charset="0"/>
                <a:ea typeface="Montserrat" pitchFamily="34" charset="-122"/>
                <a:cs typeface="Montserrat" pitchFamily="34" charset="-120"/>
              </a:rPr>
              <a:t>2</a:t>
            </a:r>
            <a:endParaRPr lang="en-US" sz="1000" dirty="0"/>
          </a:p>
        </p:txBody>
      </p:sp>
      <p:pic>
        <p:nvPicPr>
          <p:cNvPr id="27" name="Image 2" descr="preencoded.png"/>
          <p:cNvPicPr>
            <a:picLocks noChangeAspect="1"/>
          </p:cNvPicPr>
          <p:nvPr/>
        </p:nvPicPr>
        <p:blipFill>
          <a:blip r:embed="rId4"/>
          <a:srcRect t="5" b="5"/>
          <a:stretch/>
        </p:blipFill>
        <p:spPr>
          <a:xfrm>
            <a:off x="6553505" y="1943100"/>
            <a:ext cx="4572000" cy="3047695"/>
          </a:xfrm>
          <a:prstGeom prst="rect">
            <a:avLst/>
          </a:prstGeom>
        </p:spPr>
      </p:pic>
      <p:pic>
        <p:nvPicPr>
          <p:cNvPr id="28" name="Image 0">
            <a:extLst>
              <a:ext uri="{FF2B5EF4-FFF2-40B4-BE49-F238E27FC236}">
                <a16:creationId xmlns:a16="http://schemas.microsoft.com/office/drawing/2014/main" id="{88ECE209-81F6-0D08-18C8-277E8BA8489C}"/>
              </a:ext>
            </a:extLst>
          </p:cNvPr>
          <p:cNvPicPr>
            <a:picLocks noChangeAspect="1"/>
          </p:cNvPicPr>
          <p:nvPr/>
        </p:nvPicPr>
        <p:blipFill>
          <a:blip r:embed="rId5"/>
          <a:srcRect/>
          <a:stretch/>
        </p:blipFill>
        <p:spPr>
          <a:xfrm>
            <a:off x="9335879" y="137824"/>
            <a:ext cx="2855816" cy="73656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txBody>
          <a:bodyPr/>
          <a:lstStyle/>
          <a:p>
            <a:endParaRPr lang="fr-FR"/>
          </a:p>
        </p:txBody>
      </p:sp>
      <p:sp>
        <p:nvSpPr>
          <p:cNvPr id="3" name="Shape 1"/>
          <p:cNvSpPr/>
          <p:nvPr/>
        </p:nvSpPr>
        <p:spPr>
          <a:xfrm>
            <a:off x="0" y="0"/>
            <a:ext cx="12191695" cy="6858000"/>
          </a:xfrm>
          <a:prstGeom prst="rect">
            <a:avLst/>
          </a:prstGeom>
          <a:solidFill>
            <a:srgbClr val="FFFFFF"/>
          </a:solidFill>
          <a:ln/>
        </p:spPr>
        <p:txBody>
          <a:bodyPr/>
          <a:lstStyle/>
          <a:p>
            <a:endParaRPr lang="fr-FR"/>
          </a:p>
        </p:txBody>
      </p:sp>
      <p:sp>
        <p:nvSpPr>
          <p:cNvPr id="4" name="Shape 2"/>
          <p:cNvSpPr/>
          <p:nvPr/>
        </p:nvSpPr>
        <p:spPr>
          <a:xfrm>
            <a:off x="0" y="0"/>
            <a:ext cx="3047695" cy="75895"/>
          </a:xfrm>
          <a:prstGeom prst="rect">
            <a:avLst/>
          </a:prstGeom>
          <a:solidFill>
            <a:srgbClr val="2E5F8A"/>
          </a:solidFill>
          <a:ln/>
        </p:spPr>
        <p:txBody>
          <a:bodyPr/>
          <a:lstStyle/>
          <a:p>
            <a:endParaRPr lang="fr-FR"/>
          </a:p>
        </p:txBody>
      </p:sp>
      <p:sp>
        <p:nvSpPr>
          <p:cNvPr id="5" name="Shape 3"/>
          <p:cNvSpPr/>
          <p:nvPr/>
        </p:nvSpPr>
        <p:spPr>
          <a:xfrm>
            <a:off x="3047695" y="0"/>
            <a:ext cx="3047695" cy="75895"/>
          </a:xfrm>
          <a:prstGeom prst="rect">
            <a:avLst/>
          </a:prstGeom>
          <a:solidFill>
            <a:srgbClr val="F39C12"/>
          </a:solidFill>
          <a:ln/>
        </p:spPr>
        <p:txBody>
          <a:bodyPr/>
          <a:lstStyle/>
          <a:p>
            <a:endParaRPr lang="fr-FR"/>
          </a:p>
        </p:txBody>
      </p:sp>
      <p:sp>
        <p:nvSpPr>
          <p:cNvPr id="6" name="Shape 4"/>
          <p:cNvSpPr/>
          <p:nvPr/>
        </p:nvSpPr>
        <p:spPr>
          <a:xfrm>
            <a:off x="6096305" y="0"/>
            <a:ext cx="3047695" cy="75895"/>
          </a:xfrm>
          <a:prstGeom prst="rect">
            <a:avLst/>
          </a:prstGeom>
          <a:solidFill>
            <a:srgbClr val="F1C40F"/>
          </a:solidFill>
          <a:ln/>
        </p:spPr>
        <p:txBody>
          <a:bodyPr/>
          <a:lstStyle/>
          <a:p>
            <a:endParaRPr lang="fr-FR"/>
          </a:p>
        </p:txBody>
      </p:sp>
      <p:sp>
        <p:nvSpPr>
          <p:cNvPr id="7" name="Shape 5"/>
          <p:cNvSpPr/>
          <p:nvPr/>
        </p:nvSpPr>
        <p:spPr>
          <a:xfrm>
            <a:off x="9144000" y="0"/>
            <a:ext cx="3047695" cy="75895"/>
          </a:xfrm>
          <a:prstGeom prst="rect">
            <a:avLst/>
          </a:prstGeom>
          <a:solidFill>
            <a:srgbClr val="E74C3C"/>
          </a:solidFill>
          <a:ln/>
        </p:spPr>
        <p:txBody>
          <a:bodyPr/>
          <a:lstStyle/>
          <a:p>
            <a:endParaRPr lang="fr-FR"/>
          </a:p>
        </p:txBody>
      </p:sp>
      <p:pic>
        <p:nvPicPr>
          <p:cNvPr id="8" name="Image 0" descr="preencoded.png"/>
          <p:cNvPicPr>
            <a:picLocks noChangeAspect="1"/>
          </p:cNvPicPr>
          <p:nvPr/>
        </p:nvPicPr>
        <p:blipFill>
          <a:blip r:embed="rId3"/>
          <a:srcRect/>
          <a:stretch/>
        </p:blipFill>
        <p:spPr>
          <a:xfrm>
            <a:off x="11277295" y="304495"/>
            <a:ext cx="609905" cy="609905"/>
          </a:xfrm>
          <a:prstGeom prst="rect">
            <a:avLst/>
          </a:prstGeom>
        </p:spPr>
      </p:pic>
      <p:sp>
        <p:nvSpPr>
          <p:cNvPr id="9" name="Text 6"/>
          <p:cNvSpPr txBox="1"/>
          <p:nvPr/>
        </p:nvSpPr>
        <p:spPr>
          <a:xfrm>
            <a:off x="609905" y="666598"/>
            <a:ext cx="7592263" cy="419710"/>
          </a:xfrm>
          <a:prstGeom prst="rect">
            <a:avLst/>
          </a:prstGeom>
          <a:noFill/>
          <a:ln/>
        </p:spPr>
        <p:txBody>
          <a:bodyPr wrap="square" lIns="0" tIns="0" rIns="0" bIns="0" rtlCol="0" anchor="ctr"/>
          <a:lstStyle/>
          <a:p>
            <a:pPr marL="0" indent="0" algn="l">
              <a:buNone/>
            </a:pPr>
            <a:r>
              <a:rPr lang="en-US" sz="2700" b="1" dirty="0">
                <a:solidFill>
                  <a:srgbClr val="2E5F8A"/>
                </a:solidFill>
                <a:latin typeface="Montserrat" pitchFamily="34" charset="0"/>
                <a:ea typeface="Montserrat" pitchFamily="34" charset="-122"/>
                <a:cs typeface="Montserrat" pitchFamily="34" charset="-120"/>
              </a:rPr>
              <a:t>Constat initial: une crise d'identité légale</a:t>
            </a:r>
            <a:endParaRPr lang="en-US" sz="2700" dirty="0"/>
          </a:p>
        </p:txBody>
      </p:sp>
      <p:sp>
        <p:nvSpPr>
          <p:cNvPr id="10" name="Shape 7"/>
          <p:cNvSpPr/>
          <p:nvPr/>
        </p:nvSpPr>
        <p:spPr>
          <a:xfrm>
            <a:off x="609905" y="1181405"/>
            <a:ext cx="761695" cy="38405"/>
          </a:xfrm>
          <a:prstGeom prst="rect">
            <a:avLst/>
          </a:prstGeom>
          <a:solidFill>
            <a:srgbClr val="F39C12"/>
          </a:solidFill>
          <a:ln/>
        </p:spPr>
        <p:txBody>
          <a:bodyPr/>
          <a:lstStyle/>
          <a:p>
            <a:endParaRPr lang="fr-FR"/>
          </a:p>
        </p:txBody>
      </p:sp>
      <p:sp>
        <p:nvSpPr>
          <p:cNvPr id="11" name="Text 8"/>
          <p:cNvSpPr txBox="1"/>
          <p:nvPr/>
        </p:nvSpPr>
        <p:spPr>
          <a:xfrm>
            <a:off x="609905" y="1543507"/>
            <a:ext cx="4957877" cy="495605"/>
          </a:xfrm>
          <a:prstGeom prst="rect">
            <a:avLst/>
          </a:prstGeom>
          <a:noFill/>
          <a:ln/>
        </p:spPr>
        <p:txBody>
          <a:bodyPr wrap="square" lIns="0" tIns="0" rIns="0" bIns="0" rtlCol="0" anchor="ctr"/>
          <a:lstStyle/>
          <a:p>
            <a:pPr marL="0" indent="0" algn="l">
              <a:buNone/>
            </a:pPr>
            <a:r>
              <a:rPr lang="en-US" sz="1300" dirty="0">
                <a:solidFill>
                  <a:srgbClr val="444444"/>
                </a:solidFill>
                <a:latin typeface="Open Sans" pitchFamily="34" charset="0"/>
                <a:ea typeface="Open Sans" pitchFamily="34" charset="-122"/>
                <a:cs typeface="Open Sans" pitchFamily="34" charset="-120"/>
              </a:rPr>
              <a:t>Il y a 10 ans, le notariat commençait à mener des actions sur cette thématique alors que :</a:t>
            </a:r>
            <a:endParaRPr lang="en-US" sz="1300" dirty="0"/>
          </a:p>
        </p:txBody>
      </p:sp>
      <p:sp>
        <p:nvSpPr>
          <p:cNvPr id="12" name="Shape 9"/>
          <p:cNvSpPr/>
          <p:nvPr/>
        </p:nvSpPr>
        <p:spPr>
          <a:xfrm>
            <a:off x="609905" y="2210105"/>
            <a:ext cx="5181905" cy="1067105"/>
          </a:xfrm>
          <a:prstGeom prst="roundRect">
            <a:avLst>
              <a:gd name="adj" fmla="val 6121"/>
            </a:avLst>
          </a:prstGeom>
          <a:solidFill>
            <a:srgbClr val="2E5F8A">
              <a:alpha val="5000"/>
            </a:srgbClr>
          </a:solidFill>
          <a:ln/>
        </p:spPr>
        <p:txBody>
          <a:bodyPr/>
          <a:lstStyle/>
          <a:p>
            <a:endParaRPr lang="fr-FR"/>
          </a:p>
        </p:txBody>
      </p:sp>
      <p:sp>
        <p:nvSpPr>
          <p:cNvPr id="13" name="Shape 10"/>
          <p:cNvSpPr/>
          <p:nvPr/>
        </p:nvSpPr>
        <p:spPr>
          <a:xfrm>
            <a:off x="609905" y="2210105"/>
            <a:ext cx="38405" cy="1067105"/>
          </a:xfrm>
          <a:prstGeom prst="rect">
            <a:avLst/>
          </a:prstGeom>
          <a:solidFill>
            <a:srgbClr val="2E5F8A"/>
          </a:solidFill>
          <a:ln/>
        </p:spPr>
        <p:txBody>
          <a:bodyPr/>
          <a:lstStyle/>
          <a:p>
            <a:endParaRPr lang="fr-FR"/>
          </a:p>
        </p:txBody>
      </p:sp>
      <p:sp>
        <p:nvSpPr>
          <p:cNvPr id="14" name="Text 11"/>
          <p:cNvSpPr txBox="1"/>
          <p:nvPr/>
        </p:nvSpPr>
        <p:spPr>
          <a:xfrm>
            <a:off x="875995" y="2438705"/>
            <a:ext cx="2305202" cy="257861"/>
          </a:xfrm>
          <a:prstGeom prst="rect">
            <a:avLst/>
          </a:prstGeom>
          <a:noFill/>
          <a:ln/>
        </p:spPr>
        <p:txBody>
          <a:bodyPr wrap="square" lIns="0" tIns="0" rIns="0" bIns="0" rtlCol="0" anchor="ctr"/>
          <a:lstStyle/>
          <a:p>
            <a:pPr marL="0" indent="0" algn="l">
              <a:buNone/>
            </a:pPr>
            <a:r>
              <a:rPr lang="en-US" sz="1500" b="1" dirty="0">
                <a:solidFill>
                  <a:srgbClr val="2E5F8A"/>
                </a:solidFill>
                <a:latin typeface="Open Sans" pitchFamily="34" charset="0"/>
                <a:ea typeface="Open Sans" pitchFamily="34" charset="-122"/>
                <a:cs typeface="Open Sans" pitchFamily="34" charset="-120"/>
              </a:rPr>
              <a:t>1 milliard de personnes</a:t>
            </a:r>
            <a:endParaRPr lang="en-US" sz="1500" dirty="0"/>
          </a:p>
        </p:txBody>
      </p:sp>
      <p:sp>
        <p:nvSpPr>
          <p:cNvPr id="15" name="Text 12"/>
          <p:cNvSpPr txBox="1"/>
          <p:nvPr/>
        </p:nvSpPr>
        <p:spPr>
          <a:xfrm>
            <a:off x="875995" y="2800807"/>
            <a:ext cx="4015130" cy="228600"/>
          </a:xfrm>
          <a:prstGeom prst="rect">
            <a:avLst/>
          </a:prstGeom>
          <a:noFill/>
          <a:ln/>
        </p:spPr>
        <p:txBody>
          <a:bodyPr wrap="square" lIns="0" tIns="0" rIns="0" bIns="0" rtlCol="0" anchor="ctr"/>
          <a:lstStyle/>
          <a:p>
            <a:pPr marL="0" indent="0" algn="l">
              <a:buNone/>
            </a:pPr>
            <a:r>
              <a:rPr lang="en-US" sz="1300" dirty="0">
                <a:solidFill>
                  <a:srgbClr val="444444"/>
                </a:solidFill>
                <a:latin typeface="Open Sans" pitchFamily="34" charset="0"/>
                <a:ea typeface="Open Sans" pitchFamily="34" charset="-122"/>
                <a:cs typeface="Open Sans" pitchFamily="34" charset="-120"/>
              </a:rPr>
              <a:t>n'avaient pas d'acte de naissance dans le monde</a:t>
            </a:r>
            <a:endParaRPr lang="en-US" sz="1300" dirty="0"/>
          </a:p>
        </p:txBody>
      </p:sp>
      <p:sp>
        <p:nvSpPr>
          <p:cNvPr id="16" name="Shape 13"/>
          <p:cNvSpPr/>
          <p:nvPr/>
        </p:nvSpPr>
        <p:spPr>
          <a:xfrm>
            <a:off x="609905" y="3504895"/>
            <a:ext cx="5181905" cy="1067105"/>
          </a:xfrm>
          <a:prstGeom prst="roundRect">
            <a:avLst>
              <a:gd name="adj" fmla="val 6121"/>
            </a:avLst>
          </a:prstGeom>
          <a:solidFill>
            <a:srgbClr val="2E5F8A">
              <a:alpha val="5000"/>
            </a:srgbClr>
          </a:solidFill>
          <a:ln/>
        </p:spPr>
        <p:txBody>
          <a:bodyPr/>
          <a:lstStyle/>
          <a:p>
            <a:endParaRPr lang="fr-FR"/>
          </a:p>
        </p:txBody>
      </p:sp>
      <p:sp>
        <p:nvSpPr>
          <p:cNvPr id="17" name="Shape 14"/>
          <p:cNvSpPr/>
          <p:nvPr/>
        </p:nvSpPr>
        <p:spPr>
          <a:xfrm>
            <a:off x="609905" y="3504895"/>
            <a:ext cx="38405" cy="1067105"/>
          </a:xfrm>
          <a:prstGeom prst="rect">
            <a:avLst/>
          </a:prstGeom>
          <a:solidFill>
            <a:srgbClr val="F39C12"/>
          </a:solidFill>
          <a:ln/>
        </p:spPr>
        <p:txBody>
          <a:bodyPr/>
          <a:lstStyle/>
          <a:p>
            <a:endParaRPr lang="fr-FR"/>
          </a:p>
        </p:txBody>
      </p:sp>
      <p:sp>
        <p:nvSpPr>
          <p:cNvPr id="18" name="Text 15"/>
          <p:cNvSpPr txBox="1"/>
          <p:nvPr/>
        </p:nvSpPr>
        <p:spPr>
          <a:xfrm>
            <a:off x="875995" y="3733495"/>
            <a:ext cx="2162556" cy="257861"/>
          </a:xfrm>
          <a:prstGeom prst="rect">
            <a:avLst/>
          </a:prstGeom>
          <a:noFill/>
          <a:ln/>
        </p:spPr>
        <p:txBody>
          <a:bodyPr wrap="square" lIns="0" tIns="0" rIns="0" bIns="0" rtlCol="0" anchor="ctr"/>
          <a:lstStyle/>
          <a:p>
            <a:pPr marL="0" indent="0" algn="l">
              <a:buNone/>
            </a:pPr>
            <a:r>
              <a:rPr lang="en-US" sz="1500" b="1" dirty="0">
                <a:solidFill>
                  <a:srgbClr val="F39C12"/>
                </a:solidFill>
                <a:latin typeface="Open Sans" pitchFamily="34" charset="0"/>
                <a:ea typeface="Open Sans" pitchFamily="34" charset="-122"/>
                <a:cs typeface="Open Sans" pitchFamily="34" charset="-120"/>
              </a:rPr>
              <a:t>250 millions d'enfants</a:t>
            </a:r>
            <a:endParaRPr lang="en-US" sz="1500" dirty="0"/>
          </a:p>
        </p:txBody>
      </p:sp>
      <p:sp>
        <p:nvSpPr>
          <p:cNvPr id="19" name="Text 16"/>
          <p:cNvSpPr txBox="1"/>
          <p:nvPr/>
        </p:nvSpPr>
        <p:spPr>
          <a:xfrm>
            <a:off x="875995" y="4095598"/>
            <a:ext cx="3501238" cy="228600"/>
          </a:xfrm>
          <a:prstGeom prst="rect">
            <a:avLst/>
          </a:prstGeom>
          <a:noFill/>
          <a:ln/>
        </p:spPr>
        <p:txBody>
          <a:bodyPr wrap="square" lIns="0" tIns="0" rIns="0" bIns="0" rtlCol="0" anchor="ctr"/>
          <a:lstStyle/>
          <a:p>
            <a:pPr marL="0" indent="0" algn="l">
              <a:buNone/>
            </a:pPr>
            <a:r>
              <a:rPr lang="en-US" sz="1300" dirty="0">
                <a:solidFill>
                  <a:srgbClr val="444444"/>
                </a:solidFill>
                <a:latin typeface="Open Sans" pitchFamily="34" charset="0"/>
                <a:ea typeface="Open Sans" pitchFamily="34" charset="-122"/>
                <a:cs typeface="Open Sans" pitchFamily="34" charset="-120"/>
              </a:rPr>
              <a:t>de moins de 5 ans sans existence officielle</a:t>
            </a:r>
            <a:endParaRPr lang="en-US" sz="1300" dirty="0"/>
          </a:p>
        </p:txBody>
      </p:sp>
      <p:sp>
        <p:nvSpPr>
          <p:cNvPr id="20" name="Text 17"/>
          <p:cNvSpPr txBox="1"/>
          <p:nvPr/>
        </p:nvSpPr>
        <p:spPr>
          <a:xfrm>
            <a:off x="609905" y="4819802"/>
            <a:ext cx="4301338" cy="228600"/>
          </a:xfrm>
          <a:prstGeom prst="rect">
            <a:avLst/>
          </a:prstGeom>
          <a:noFill/>
          <a:ln/>
        </p:spPr>
        <p:txBody>
          <a:bodyPr wrap="square" lIns="0" tIns="0" rIns="0" bIns="0" rtlCol="0" anchor="ctr"/>
          <a:lstStyle/>
          <a:p>
            <a:pPr marL="0" indent="0" algn="l">
              <a:buNone/>
            </a:pPr>
            <a:r>
              <a:rPr lang="en-US" sz="1300" i="1" dirty="0">
                <a:solidFill>
                  <a:srgbClr val="444444"/>
                </a:solidFill>
                <a:latin typeface="Open Sans" pitchFamily="34" charset="0"/>
                <a:ea typeface="Open Sans" pitchFamily="34" charset="-122"/>
                <a:cs typeface="Open Sans" pitchFamily="34" charset="-120"/>
              </a:rPr>
              <a:t>"Quantifier un tel phénomène relève de la gageure."</a:t>
            </a:r>
            <a:endParaRPr lang="en-US" sz="1300" dirty="0"/>
          </a:p>
        </p:txBody>
      </p:sp>
      <p:sp>
        <p:nvSpPr>
          <p:cNvPr id="21" name="Shape 18"/>
          <p:cNvSpPr/>
          <p:nvPr/>
        </p:nvSpPr>
        <p:spPr>
          <a:xfrm>
            <a:off x="6979615" y="1619402"/>
            <a:ext cx="1524305" cy="1524305"/>
          </a:xfrm>
          <a:prstGeom prst="roundRect">
            <a:avLst>
              <a:gd name="adj" fmla="val 59988"/>
            </a:avLst>
          </a:prstGeom>
          <a:solidFill>
            <a:srgbClr val="F39C12">
              <a:alpha val="10000"/>
            </a:srgbClr>
          </a:solidFill>
          <a:ln/>
        </p:spPr>
        <p:txBody>
          <a:bodyPr/>
          <a:lstStyle/>
          <a:p>
            <a:endParaRPr lang="fr-FR"/>
          </a:p>
        </p:txBody>
      </p:sp>
      <p:sp>
        <p:nvSpPr>
          <p:cNvPr id="22" name="Shape 19"/>
          <p:cNvSpPr/>
          <p:nvPr/>
        </p:nvSpPr>
        <p:spPr>
          <a:xfrm>
            <a:off x="9708185" y="3981298"/>
            <a:ext cx="914400" cy="914400"/>
          </a:xfrm>
          <a:prstGeom prst="roundRect">
            <a:avLst>
              <a:gd name="adj" fmla="val 100000"/>
            </a:avLst>
          </a:prstGeom>
          <a:solidFill>
            <a:srgbClr val="2E5F8A">
              <a:alpha val="10000"/>
            </a:srgbClr>
          </a:solidFill>
          <a:ln/>
        </p:spPr>
        <p:txBody>
          <a:bodyPr/>
          <a:lstStyle/>
          <a:p>
            <a:endParaRPr lang="fr-FR"/>
          </a:p>
        </p:txBody>
      </p:sp>
      <p:pic>
        <p:nvPicPr>
          <p:cNvPr id="23" name="Image 1" descr="preencoded.png"/>
          <p:cNvPicPr>
            <a:picLocks noChangeAspect="1"/>
          </p:cNvPicPr>
          <p:nvPr/>
        </p:nvPicPr>
        <p:blipFill>
          <a:blip r:embed="rId4"/>
          <a:srcRect/>
          <a:stretch/>
        </p:blipFill>
        <p:spPr>
          <a:xfrm>
            <a:off x="609905" y="5447995"/>
            <a:ext cx="228600" cy="228600"/>
          </a:xfrm>
          <a:prstGeom prst="rect">
            <a:avLst/>
          </a:prstGeom>
        </p:spPr>
      </p:pic>
      <p:sp>
        <p:nvSpPr>
          <p:cNvPr id="24" name="Text 20"/>
          <p:cNvSpPr txBox="1"/>
          <p:nvPr/>
        </p:nvSpPr>
        <p:spPr>
          <a:xfrm>
            <a:off x="952805" y="5467198"/>
            <a:ext cx="8349386" cy="228600"/>
          </a:xfrm>
          <a:prstGeom prst="rect">
            <a:avLst/>
          </a:prstGeom>
          <a:noFill/>
          <a:ln/>
        </p:spPr>
        <p:txBody>
          <a:bodyPr wrap="square" lIns="0" tIns="0" rIns="0" bIns="0" rtlCol="0" anchor="ctr"/>
          <a:lstStyle/>
          <a:p>
            <a:pPr marL="0" indent="0" algn="l">
              <a:buNone/>
            </a:pPr>
            <a:r>
              <a:rPr lang="en-US" sz="1300" dirty="0">
                <a:solidFill>
                  <a:srgbClr val="444444"/>
                </a:solidFill>
                <a:latin typeface="Open Sans" pitchFamily="34" charset="0"/>
                <a:ea typeface="Open Sans" pitchFamily="34" charset="-122"/>
                <a:cs typeface="Open Sans" pitchFamily="34" charset="-120"/>
              </a:rPr>
              <a:t>Ce phénomène concerne le monde entier, et même, contrairement à ce qu'on pense souvent, l'Europe.</a:t>
            </a:r>
            <a:endParaRPr lang="en-US" sz="1300" dirty="0"/>
          </a:p>
        </p:txBody>
      </p:sp>
      <p:sp>
        <p:nvSpPr>
          <p:cNvPr id="25" name="Shape 21"/>
          <p:cNvSpPr/>
          <p:nvPr/>
        </p:nvSpPr>
        <p:spPr>
          <a:xfrm>
            <a:off x="0" y="6782105"/>
            <a:ext cx="3047695" cy="75895"/>
          </a:xfrm>
          <a:prstGeom prst="rect">
            <a:avLst/>
          </a:prstGeom>
          <a:solidFill>
            <a:srgbClr val="2E5F8A"/>
          </a:solidFill>
          <a:ln/>
        </p:spPr>
        <p:txBody>
          <a:bodyPr/>
          <a:lstStyle/>
          <a:p>
            <a:endParaRPr lang="fr-FR"/>
          </a:p>
        </p:txBody>
      </p:sp>
      <p:sp>
        <p:nvSpPr>
          <p:cNvPr id="26" name="Shape 22"/>
          <p:cNvSpPr/>
          <p:nvPr/>
        </p:nvSpPr>
        <p:spPr>
          <a:xfrm>
            <a:off x="3047695" y="6782105"/>
            <a:ext cx="3047695" cy="75895"/>
          </a:xfrm>
          <a:prstGeom prst="rect">
            <a:avLst/>
          </a:prstGeom>
          <a:solidFill>
            <a:srgbClr val="F39C12"/>
          </a:solidFill>
          <a:ln/>
        </p:spPr>
        <p:txBody>
          <a:bodyPr/>
          <a:lstStyle/>
          <a:p>
            <a:endParaRPr lang="fr-FR"/>
          </a:p>
        </p:txBody>
      </p:sp>
      <p:sp>
        <p:nvSpPr>
          <p:cNvPr id="27" name="Shape 23"/>
          <p:cNvSpPr/>
          <p:nvPr/>
        </p:nvSpPr>
        <p:spPr>
          <a:xfrm>
            <a:off x="6096305" y="6782105"/>
            <a:ext cx="3047695" cy="75895"/>
          </a:xfrm>
          <a:prstGeom prst="rect">
            <a:avLst/>
          </a:prstGeom>
          <a:solidFill>
            <a:srgbClr val="F1C40F"/>
          </a:solidFill>
          <a:ln/>
        </p:spPr>
        <p:txBody>
          <a:bodyPr/>
          <a:lstStyle/>
          <a:p>
            <a:endParaRPr lang="fr-FR"/>
          </a:p>
        </p:txBody>
      </p:sp>
      <p:sp>
        <p:nvSpPr>
          <p:cNvPr id="28" name="Shape 24"/>
          <p:cNvSpPr/>
          <p:nvPr/>
        </p:nvSpPr>
        <p:spPr>
          <a:xfrm>
            <a:off x="9144000" y="6782105"/>
            <a:ext cx="3047695" cy="75895"/>
          </a:xfrm>
          <a:prstGeom prst="rect">
            <a:avLst/>
          </a:prstGeom>
          <a:solidFill>
            <a:srgbClr val="E74C3C"/>
          </a:solidFill>
          <a:ln/>
        </p:spPr>
        <p:txBody>
          <a:bodyPr/>
          <a:lstStyle/>
          <a:p>
            <a:endParaRPr lang="fr-FR"/>
          </a:p>
        </p:txBody>
      </p:sp>
      <p:sp>
        <p:nvSpPr>
          <p:cNvPr id="29" name="Text 25"/>
          <p:cNvSpPr txBox="1"/>
          <p:nvPr/>
        </p:nvSpPr>
        <p:spPr>
          <a:xfrm>
            <a:off x="11812219" y="6524244"/>
            <a:ext cx="176479" cy="171907"/>
          </a:xfrm>
          <a:prstGeom prst="rect">
            <a:avLst/>
          </a:prstGeom>
          <a:noFill/>
          <a:ln/>
        </p:spPr>
        <p:txBody>
          <a:bodyPr wrap="square" lIns="0" tIns="0" rIns="0" bIns="0" rtlCol="0" anchor="ctr"/>
          <a:lstStyle/>
          <a:p>
            <a:pPr marL="0" indent="0" algn="l">
              <a:buNone/>
            </a:pPr>
            <a:r>
              <a:rPr lang="en-US" sz="1000" dirty="0">
                <a:solidFill>
                  <a:srgbClr val="6B7280"/>
                </a:solidFill>
                <a:latin typeface="Montserrat" pitchFamily="34" charset="0"/>
                <a:ea typeface="Montserrat" pitchFamily="34" charset="-122"/>
                <a:cs typeface="Montserrat" pitchFamily="34" charset="-120"/>
              </a:rPr>
              <a:t>3</a:t>
            </a:r>
            <a:endParaRPr lang="en-US" sz="1000" dirty="0"/>
          </a:p>
        </p:txBody>
      </p:sp>
      <p:sp>
        <p:nvSpPr>
          <p:cNvPr id="30" name="Shape 26"/>
          <p:cNvSpPr/>
          <p:nvPr/>
        </p:nvSpPr>
        <p:spPr>
          <a:xfrm>
            <a:off x="7132320" y="1772107"/>
            <a:ext cx="3419856" cy="3047695"/>
          </a:xfrm>
          <a:prstGeom prst="roundRect">
            <a:avLst>
              <a:gd name="adj" fmla="val 1125"/>
            </a:avLst>
          </a:prstGeom>
          <a:solidFill>
            <a:srgbClr val="FFFFFF"/>
          </a:solidFill>
          <a:ln w="25400">
            <a:solidFill>
              <a:srgbClr val="E74C3C"/>
            </a:solidFill>
            <a:prstDash val="solid"/>
          </a:ln>
          <a:effectLst>
            <a:outerShdw blurRad="63500" dist="38100" dir="5400000" algn="bl" rotWithShape="0">
              <a:srgbClr val="000000">
                <a:alpha val="10000"/>
              </a:srgbClr>
            </a:outerShdw>
          </a:effectLst>
        </p:spPr>
        <p:txBody>
          <a:bodyPr/>
          <a:lstStyle/>
          <a:p>
            <a:endParaRPr lang="fr-FR"/>
          </a:p>
        </p:txBody>
      </p:sp>
      <p:sp>
        <p:nvSpPr>
          <p:cNvPr id="31" name="Text 27"/>
          <p:cNvSpPr txBox="1"/>
          <p:nvPr/>
        </p:nvSpPr>
        <p:spPr>
          <a:xfrm>
            <a:off x="8353044" y="2115007"/>
            <a:ext cx="1110082" cy="228600"/>
          </a:xfrm>
          <a:prstGeom prst="rect">
            <a:avLst/>
          </a:prstGeom>
          <a:noFill/>
          <a:ln/>
        </p:spPr>
        <p:txBody>
          <a:bodyPr wrap="square" lIns="0" tIns="0" rIns="0" bIns="0" rtlCol="0" anchor="ctr"/>
          <a:lstStyle/>
          <a:p>
            <a:pPr marL="0" indent="0" algn="ctr">
              <a:buNone/>
            </a:pPr>
            <a:r>
              <a:rPr lang="en-US" sz="1300" b="1" dirty="0">
                <a:solidFill>
                  <a:srgbClr val="444444"/>
                </a:solidFill>
                <a:latin typeface="Open Sans" pitchFamily="34" charset="0"/>
                <a:ea typeface="Open Sans" pitchFamily="34" charset="-122"/>
                <a:cs typeface="Open Sans" pitchFamily="34" charset="-120"/>
              </a:rPr>
              <a:t>Aujourd'hui</a:t>
            </a:r>
            <a:endParaRPr lang="en-US" sz="1300" dirty="0"/>
          </a:p>
        </p:txBody>
      </p:sp>
      <p:sp>
        <p:nvSpPr>
          <p:cNvPr id="32" name="Text 28"/>
          <p:cNvSpPr txBox="1"/>
          <p:nvPr/>
        </p:nvSpPr>
        <p:spPr>
          <a:xfrm>
            <a:off x="8241487" y="2371954"/>
            <a:ext cx="1629461" cy="695858"/>
          </a:xfrm>
          <a:prstGeom prst="rect">
            <a:avLst/>
          </a:prstGeom>
          <a:noFill/>
          <a:ln/>
        </p:spPr>
        <p:txBody>
          <a:bodyPr wrap="square" lIns="0" tIns="0" rIns="0" bIns="0" rtlCol="0" anchor="ctr"/>
          <a:lstStyle/>
          <a:p>
            <a:pPr marL="0" indent="0" algn="ctr">
              <a:buNone/>
            </a:pPr>
            <a:r>
              <a:rPr lang="en-US" sz="4500" b="1" dirty="0">
                <a:solidFill>
                  <a:srgbClr val="E74C3C"/>
                </a:solidFill>
                <a:latin typeface="Montserrat" pitchFamily="34" charset="0"/>
                <a:ea typeface="Montserrat" pitchFamily="34" charset="-122"/>
                <a:cs typeface="Montserrat" pitchFamily="34" charset="-120"/>
              </a:rPr>
              <a:t>2/10</a:t>
            </a:r>
            <a:endParaRPr lang="en-US" sz="4500" dirty="0"/>
          </a:p>
        </p:txBody>
      </p:sp>
      <p:sp>
        <p:nvSpPr>
          <p:cNvPr id="33" name="Text 29"/>
          <p:cNvSpPr txBox="1"/>
          <p:nvPr/>
        </p:nvSpPr>
        <p:spPr>
          <a:xfrm>
            <a:off x="7541057" y="3086100"/>
            <a:ext cx="2743200" cy="257861"/>
          </a:xfrm>
          <a:prstGeom prst="rect">
            <a:avLst/>
          </a:prstGeom>
          <a:noFill/>
          <a:ln/>
        </p:spPr>
        <p:txBody>
          <a:bodyPr wrap="square" lIns="0" tIns="0" rIns="0" bIns="0" rtlCol="0" anchor="ctr"/>
          <a:lstStyle/>
          <a:p>
            <a:pPr marL="0" indent="0" algn="ctr">
              <a:buNone/>
            </a:pPr>
            <a:r>
              <a:rPr lang="en-US" sz="1500" dirty="0">
                <a:solidFill>
                  <a:srgbClr val="444444"/>
                </a:solidFill>
                <a:latin typeface="Open Sans" pitchFamily="34" charset="0"/>
                <a:ea typeface="Open Sans" pitchFamily="34" charset="-122"/>
                <a:cs typeface="Open Sans" pitchFamily="34" charset="-120"/>
              </a:rPr>
              <a:t>enfants de moins de cinq ans</a:t>
            </a:r>
            <a:endParaRPr lang="en-US" sz="1500" dirty="0"/>
          </a:p>
        </p:txBody>
      </p:sp>
      <p:sp>
        <p:nvSpPr>
          <p:cNvPr id="34" name="Text 30"/>
          <p:cNvSpPr txBox="1"/>
          <p:nvPr/>
        </p:nvSpPr>
        <p:spPr>
          <a:xfrm>
            <a:off x="7456018" y="3353105"/>
            <a:ext cx="2915107" cy="257861"/>
          </a:xfrm>
          <a:prstGeom prst="rect">
            <a:avLst/>
          </a:prstGeom>
          <a:noFill/>
          <a:ln/>
        </p:spPr>
        <p:txBody>
          <a:bodyPr wrap="square" lIns="0" tIns="0" rIns="0" bIns="0" rtlCol="0" anchor="ctr"/>
          <a:lstStyle/>
          <a:p>
            <a:pPr marL="0" indent="0" algn="ctr">
              <a:buNone/>
            </a:pPr>
            <a:r>
              <a:rPr lang="en-US" sz="1500" b="1" dirty="0">
                <a:solidFill>
                  <a:srgbClr val="444444"/>
                </a:solidFill>
                <a:latin typeface="Open Sans" pitchFamily="34" charset="0"/>
                <a:ea typeface="Open Sans" pitchFamily="34" charset="-122"/>
                <a:cs typeface="Open Sans" pitchFamily="34" charset="-120"/>
              </a:rPr>
              <a:t>n'ont pas d'existence officielle</a:t>
            </a:r>
            <a:endParaRPr lang="en-US" sz="1500" dirty="0"/>
          </a:p>
        </p:txBody>
      </p:sp>
      <p:sp>
        <p:nvSpPr>
          <p:cNvPr id="35" name="Text 31"/>
          <p:cNvSpPr txBox="1"/>
          <p:nvPr/>
        </p:nvSpPr>
        <p:spPr>
          <a:xfrm>
            <a:off x="7676388" y="3724351"/>
            <a:ext cx="2591410" cy="467258"/>
          </a:xfrm>
          <a:prstGeom prst="rect">
            <a:avLst/>
          </a:prstGeom>
          <a:noFill/>
          <a:ln/>
        </p:spPr>
        <p:txBody>
          <a:bodyPr wrap="square" lIns="0" tIns="0" rIns="0" bIns="0" rtlCol="0" anchor="ctr"/>
          <a:lstStyle/>
          <a:p>
            <a:pPr marL="0" indent="0" algn="ctr">
              <a:buNone/>
            </a:pPr>
            <a:r>
              <a:rPr lang="en-US" sz="2700" b="1" dirty="0">
                <a:solidFill>
                  <a:srgbClr val="2E5F8A"/>
                </a:solidFill>
                <a:latin typeface="Open Sans" pitchFamily="34" charset="0"/>
                <a:ea typeface="Open Sans" pitchFamily="34" charset="-122"/>
                <a:cs typeface="Open Sans" pitchFamily="34" charset="-120"/>
              </a:rPr>
              <a:t>≈ 150 millions</a:t>
            </a:r>
            <a:endParaRPr lang="en-US" sz="2700" dirty="0"/>
          </a:p>
        </p:txBody>
      </p:sp>
      <p:sp>
        <p:nvSpPr>
          <p:cNvPr id="36" name="Text 32"/>
          <p:cNvSpPr txBox="1"/>
          <p:nvPr/>
        </p:nvSpPr>
        <p:spPr>
          <a:xfrm>
            <a:off x="7934249" y="4248302"/>
            <a:ext cx="1938528" cy="228600"/>
          </a:xfrm>
          <a:prstGeom prst="rect">
            <a:avLst/>
          </a:prstGeom>
          <a:noFill/>
          <a:ln/>
        </p:spPr>
        <p:txBody>
          <a:bodyPr wrap="square" lIns="0" tIns="0" rIns="0" bIns="0" rtlCol="0" anchor="ctr"/>
          <a:lstStyle/>
          <a:p>
            <a:pPr marL="0" indent="0" algn="ctr">
              <a:buNone/>
            </a:pPr>
            <a:r>
              <a:rPr lang="en-US" sz="1300" dirty="0">
                <a:solidFill>
                  <a:srgbClr val="444444"/>
                </a:solidFill>
                <a:latin typeface="Open Sans" pitchFamily="34" charset="0"/>
                <a:ea typeface="Open Sans" pitchFamily="34" charset="-122"/>
                <a:cs typeface="Open Sans" pitchFamily="34" charset="-120"/>
              </a:rPr>
              <a:t>d'enfants sans identité</a:t>
            </a:r>
            <a:endParaRPr lang="en-US" sz="1300" dirty="0"/>
          </a:p>
        </p:txBody>
      </p:sp>
      <p:pic>
        <p:nvPicPr>
          <p:cNvPr id="37" name="Image 0">
            <a:extLst>
              <a:ext uri="{FF2B5EF4-FFF2-40B4-BE49-F238E27FC236}">
                <a16:creationId xmlns:a16="http://schemas.microsoft.com/office/drawing/2014/main" id="{714ED65A-1936-0C47-9F2A-C327122EFD66}"/>
              </a:ext>
            </a:extLst>
          </p:cNvPr>
          <p:cNvPicPr>
            <a:picLocks noChangeAspect="1"/>
          </p:cNvPicPr>
          <p:nvPr/>
        </p:nvPicPr>
        <p:blipFill>
          <a:blip r:embed="rId5"/>
          <a:srcRect/>
          <a:stretch/>
        </p:blipFill>
        <p:spPr>
          <a:xfrm>
            <a:off x="9335879" y="137824"/>
            <a:ext cx="2855816" cy="73656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txBody>
          <a:bodyPr/>
          <a:lstStyle/>
          <a:p>
            <a:endParaRPr lang="fr-FR"/>
          </a:p>
        </p:txBody>
      </p:sp>
      <p:sp>
        <p:nvSpPr>
          <p:cNvPr id="3" name="Shape 1"/>
          <p:cNvSpPr/>
          <p:nvPr/>
        </p:nvSpPr>
        <p:spPr>
          <a:xfrm>
            <a:off x="0" y="0"/>
            <a:ext cx="12191695" cy="6858000"/>
          </a:xfrm>
          <a:prstGeom prst="rect">
            <a:avLst/>
          </a:prstGeom>
          <a:solidFill>
            <a:srgbClr val="FFFFFF"/>
          </a:solidFill>
          <a:ln/>
        </p:spPr>
        <p:txBody>
          <a:bodyPr/>
          <a:lstStyle/>
          <a:p>
            <a:endParaRPr lang="fr-FR"/>
          </a:p>
        </p:txBody>
      </p:sp>
      <p:sp>
        <p:nvSpPr>
          <p:cNvPr id="4" name="Shape 2"/>
          <p:cNvSpPr/>
          <p:nvPr/>
        </p:nvSpPr>
        <p:spPr>
          <a:xfrm>
            <a:off x="0" y="0"/>
            <a:ext cx="3047695" cy="75895"/>
          </a:xfrm>
          <a:prstGeom prst="rect">
            <a:avLst/>
          </a:prstGeom>
          <a:solidFill>
            <a:srgbClr val="2E5F8A"/>
          </a:solidFill>
          <a:ln/>
        </p:spPr>
        <p:txBody>
          <a:bodyPr/>
          <a:lstStyle/>
          <a:p>
            <a:endParaRPr lang="fr-FR"/>
          </a:p>
        </p:txBody>
      </p:sp>
      <p:sp>
        <p:nvSpPr>
          <p:cNvPr id="5" name="Shape 3"/>
          <p:cNvSpPr/>
          <p:nvPr/>
        </p:nvSpPr>
        <p:spPr>
          <a:xfrm>
            <a:off x="3047695" y="0"/>
            <a:ext cx="3047695" cy="75895"/>
          </a:xfrm>
          <a:prstGeom prst="rect">
            <a:avLst/>
          </a:prstGeom>
          <a:solidFill>
            <a:srgbClr val="F39C12"/>
          </a:solidFill>
          <a:ln/>
        </p:spPr>
        <p:txBody>
          <a:bodyPr/>
          <a:lstStyle/>
          <a:p>
            <a:endParaRPr lang="fr-FR"/>
          </a:p>
        </p:txBody>
      </p:sp>
      <p:sp>
        <p:nvSpPr>
          <p:cNvPr id="6" name="Shape 4"/>
          <p:cNvSpPr/>
          <p:nvPr/>
        </p:nvSpPr>
        <p:spPr>
          <a:xfrm>
            <a:off x="6096305" y="0"/>
            <a:ext cx="3047695" cy="75895"/>
          </a:xfrm>
          <a:prstGeom prst="rect">
            <a:avLst/>
          </a:prstGeom>
          <a:solidFill>
            <a:srgbClr val="F1C40F"/>
          </a:solidFill>
          <a:ln/>
        </p:spPr>
        <p:txBody>
          <a:bodyPr/>
          <a:lstStyle/>
          <a:p>
            <a:endParaRPr lang="fr-FR"/>
          </a:p>
        </p:txBody>
      </p:sp>
      <p:sp>
        <p:nvSpPr>
          <p:cNvPr id="7" name="Shape 5"/>
          <p:cNvSpPr/>
          <p:nvPr/>
        </p:nvSpPr>
        <p:spPr>
          <a:xfrm>
            <a:off x="9144000" y="0"/>
            <a:ext cx="3047695" cy="75895"/>
          </a:xfrm>
          <a:prstGeom prst="rect">
            <a:avLst/>
          </a:prstGeom>
          <a:solidFill>
            <a:srgbClr val="E74C3C"/>
          </a:solidFill>
          <a:ln/>
        </p:spPr>
        <p:txBody>
          <a:bodyPr/>
          <a:lstStyle/>
          <a:p>
            <a:endParaRPr lang="fr-FR"/>
          </a:p>
        </p:txBody>
      </p:sp>
      <p:pic>
        <p:nvPicPr>
          <p:cNvPr id="8" name="Image 0"/>
          <p:cNvPicPr>
            <a:picLocks noChangeAspect="1"/>
          </p:cNvPicPr>
          <p:nvPr/>
        </p:nvPicPr>
        <p:blipFill>
          <a:blip r:embed="rId3"/>
          <a:srcRect/>
          <a:stretch/>
        </p:blipFill>
        <p:spPr>
          <a:xfrm>
            <a:off x="9335879" y="137824"/>
            <a:ext cx="2855816" cy="736564"/>
          </a:xfrm>
          <a:prstGeom prst="rect">
            <a:avLst/>
          </a:prstGeom>
        </p:spPr>
      </p:pic>
      <p:sp>
        <p:nvSpPr>
          <p:cNvPr id="9" name="Text 6"/>
          <p:cNvSpPr txBox="1"/>
          <p:nvPr/>
        </p:nvSpPr>
        <p:spPr>
          <a:xfrm>
            <a:off x="609905" y="666598"/>
            <a:ext cx="5229454" cy="419710"/>
          </a:xfrm>
          <a:prstGeom prst="rect">
            <a:avLst/>
          </a:prstGeom>
          <a:noFill/>
          <a:ln/>
        </p:spPr>
        <p:txBody>
          <a:bodyPr wrap="square" lIns="0" tIns="0" rIns="0" bIns="0" rtlCol="0" anchor="ctr"/>
          <a:lstStyle/>
          <a:p>
            <a:pPr marL="0" indent="0" algn="l">
              <a:buNone/>
            </a:pPr>
            <a:r>
              <a:rPr lang="en-US" sz="2700" b="1" dirty="0">
                <a:solidFill>
                  <a:srgbClr val="2E5F8A"/>
                </a:solidFill>
                <a:latin typeface="Montserrat" pitchFamily="34" charset="0"/>
                <a:ea typeface="Montserrat" pitchFamily="34" charset="-122"/>
                <a:cs typeface="Montserrat" pitchFamily="34" charset="-120"/>
              </a:rPr>
              <a:t>Progrès régionaux notables</a:t>
            </a:r>
            <a:endParaRPr lang="en-US" sz="2700" dirty="0"/>
          </a:p>
        </p:txBody>
      </p:sp>
      <p:sp>
        <p:nvSpPr>
          <p:cNvPr id="10" name="Shape 7"/>
          <p:cNvSpPr/>
          <p:nvPr/>
        </p:nvSpPr>
        <p:spPr>
          <a:xfrm>
            <a:off x="609905" y="1181405"/>
            <a:ext cx="761695" cy="38405"/>
          </a:xfrm>
          <a:prstGeom prst="rect">
            <a:avLst/>
          </a:prstGeom>
          <a:solidFill>
            <a:srgbClr val="F39C12"/>
          </a:solidFill>
          <a:ln/>
        </p:spPr>
        <p:txBody>
          <a:bodyPr/>
          <a:lstStyle/>
          <a:p>
            <a:endParaRPr lang="fr-FR"/>
          </a:p>
        </p:txBody>
      </p:sp>
      <p:pic>
        <p:nvPicPr>
          <p:cNvPr id="11" name="Image 1"/>
          <p:cNvPicPr>
            <a:picLocks noChangeAspect="1"/>
          </p:cNvPicPr>
          <p:nvPr/>
        </p:nvPicPr>
        <p:blipFill>
          <a:blip r:embed="rId4"/>
          <a:srcRect t="7836" b="7836"/>
          <a:stretch/>
        </p:blipFill>
        <p:spPr>
          <a:xfrm>
            <a:off x="609905" y="1447495"/>
            <a:ext cx="6286500" cy="3534156"/>
          </a:xfrm>
          <a:prstGeom prst="rect">
            <a:avLst/>
          </a:prstGeom>
        </p:spPr>
      </p:pic>
      <p:sp>
        <p:nvSpPr>
          <p:cNvPr id="12" name="Shape 8"/>
          <p:cNvSpPr/>
          <p:nvPr/>
        </p:nvSpPr>
        <p:spPr>
          <a:xfrm>
            <a:off x="7193584" y="1447495"/>
            <a:ext cx="4723789" cy="2133295"/>
          </a:xfrm>
          <a:prstGeom prst="roundRect">
            <a:avLst>
              <a:gd name="adj" fmla="val 1531"/>
            </a:avLst>
          </a:prstGeom>
          <a:solidFill>
            <a:srgbClr val="F9FAFB"/>
          </a:solidFill>
          <a:ln/>
          <a:effectLst>
            <a:outerShdw blurRad="12700" dist="12700" dir="16200000" algn="bl" rotWithShape="0">
              <a:srgbClr val="000000">
                <a:alpha val="75000"/>
              </a:srgbClr>
            </a:outerShdw>
          </a:effectLst>
        </p:spPr>
        <p:txBody>
          <a:bodyPr/>
          <a:lstStyle/>
          <a:p>
            <a:endParaRPr lang="fr-FR"/>
          </a:p>
        </p:txBody>
      </p:sp>
      <p:sp>
        <p:nvSpPr>
          <p:cNvPr id="13" name="Text 9"/>
          <p:cNvSpPr txBox="1"/>
          <p:nvPr/>
        </p:nvSpPr>
        <p:spPr>
          <a:xfrm>
            <a:off x="7422185" y="1676095"/>
            <a:ext cx="3229661" cy="257861"/>
          </a:xfrm>
          <a:prstGeom prst="rect">
            <a:avLst/>
          </a:prstGeom>
          <a:noFill/>
          <a:ln/>
        </p:spPr>
        <p:txBody>
          <a:bodyPr wrap="square" lIns="0" tIns="0" rIns="0" bIns="0" rtlCol="0" anchor="ctr"/>
          <a:lstStyle/>
          <a:p>
            <a:pPr marL="0" indent="0" algn="l">
              <a:buNone/>
            </a:pPr>
            <a:r>
              <a:rPr lang="en-US" sz="1500" b="1" dirty="0">
                <a:solidFill>
                  <a:srgbClr val="2E5F8A"/>
                </a:solidFill>
                <a:latin typeface="Open Sans" pitchFamily="34" charset="0"/>
                <a:ea typeface="Open Sans" pitchFamily="34" charset="-122"/>
                <a:cs typeface="Open Sans" pitchFamily="34" charset="-120"/>
              </a:rPr>
              <a:t>Taux d'enregistrement par région</a:t>
            </a:r>
            <a:endParaRPr lang="en-US" sz="1500" dirty="0"/>
          </a:p>
        </p:txBody>
      </p:sp>
      <p:sp>
        <p:nvSpPr>
          <p:cNvPr id="14" name="Shape 10"/>
          <p:cNvSpPr/>
          <p:nvPr/>
        </p:nvSpPr>
        <p:spPr>
          <a:xfrm>
            <a:off x="7422185" y="2247595"/>
            <a:ext cx="142646" cy="152705"/>
          </a:xfrm>
          <a:prstGeom prst="roundRect">
            <a:avLst>
              <a:gd name="adj" fmla="val 128205"/>
            </a:avLst>
          </a:prstGeom>
          <a:solidFill>
            <a:srgbClr val="4CAF50"/>
          </a:solidFill>
          <a:ln/>
        </p:spPr>
        <p:txBody>
          <a:bodyPr/>
          <a:lstStyle/>
          <a:p>
            <a:endParaRPr lang="fr-FR"/>
          </a:p>
        </p:txBody>
      </p:sp>
      <p:sp>
        <p:nvSpPr>
          <p:cNvPr id="15" name="Text 11"/>
          <p:cNvSpPr txBox="1"/>
          <p:nvPr/>
        </p:nvSpPr>
        <p:spPr>
          <a:xfrm>
            <a:off x="7636154" y="2104949"/>
            <a:ext cx="3838651" cy="4389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Amérique latine, Caraïbes, Asie de l'Est et du Sud-Est :</a:t>
            </a:r>
            <a:endParaRPr lang="en-US" sz="1200" dirty="0"/>
          </a:p>
        </p:txBody>
      </p:sp>
      <p:sp>
        <p:nvSpPr>
          <p:cNvPr id="16" name="Text 12"/>
          <p:cNvSpPr txBox="1"/>
          <p:nvPr/>
        </p:nvSpPr>
        <p:spPr>
          <a:xfrm>
            <a:off x="11488520" y="2228393"/>
            <a:ext cx="428854" cy="210312"/>
          </a:xfrm>
          <a:prstGeom prst="rect">
            <a:avLst/>
          </a:prstGeom>
          <a:noFill/>
          <a:ln/>
        </p:spPr>
        <p:txBody>
          <a:bodyPr wrap="square" lIns="0" tIns="0" rIns="0" bIns="0" rtlCol="0" anchor="ctr"/>
          <a:lstStyle/>
          <a:p>
            <a:pPr marL="0" indent="0" algn="l">
              <a:buNone/>
            </a:pPr>
            <a:r>
              <a:rPr lang="en-US" sz="1200" b="1" dirty="0">
                <a:solidFill>
                  <a:srgbClr val="444444"/>
                </a:solidFill>
                <a:latin typeface="Open Sans" pitchFamily="34" charset="0"/>
                <a:ea typeface="Open Sans" pitchFamily="34" charset="-122"/>
                <a:cs typeface="Open Sans" pitchFamily="34" charset="-120"/>
              </a:rPr>
              <a:t>95%</a:t>
            </a:r>
            <a:endParaRPr lang="en-US" sz="1200" dirty="0"/>
          </a:p>
        </p:txBody>
      </p:sp>
      <p:sp>
        <p:nvSpPr>
          <p:cNvPr id="17" name="Shape 13"/>
          <p:cNvSpPr/>
          <p:nvPr/>
        </p:nvSpPr>
        <p:spPr>
          <a:xfrm>
            <a:off x="7422185" y="2704795"/>
            <a:ext cx="152705" cy="152705"/>
          </a:xfrm>
          <a:prstGeom prst="roundRect">
            <a:avLst>
              <a:gd name="adj" fmla="val 112275"/>
            </a:avLst>
          </a:prstGeom>
          <a:solidFill>
            <a:srgbClr val="F39C12"/>
          </a:solidFill>
          <a:ln/>
        </p:spPr>
        <p:txBody>
          <a:bodyPr/>
          <a:lstStyle/>
          <a:p>
            <a:endParaRPr lang="fr-FR"/>
          </a:p>
        </p:txBody>
      </p:sp>
      <p:sp>
        <p:nvSpPr>
          <p:cNvPr id="18" name="Text 14"/>
          <p:cNvSpPr txBox="1"/>
          <p:nvPr/>
        </p:nvSpPr>
        <p:spPr>
          <a:xfrm>
            <a:off x="7650785" y="2676449"/>
            <a:ext cx="2153412"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Asie centrale et Asie du Sud :</a:t>
            </a:r>
            <a:endParaRPr lang="en-US" sz="1200" dirty="0"/>
          </a:p>
        </p:txBody>
      </p:sp>
      <p:sp>
        <p:nvSpPr>
          <p:cNvPr id="19" name="Text 15"/>
          <p:cNvSpPr txBox="1"/>
          <p:nvPr/>
        </p:nvSpPr>
        <p:spPr>
          <a:xfrm>
            <a:off x="9688068" y="2676449"/>
            <a:ext cx="428854" cy="210312"/>
          </a:xfrm>
          <a:prstGeom prst="rect">
            <a:avLst/>
          </a:prstGeom>
          <a:noFill/>
          <a:ln/>
        </p:spPr>
        <p:txBody>
          <a:bodyPr wrap="square" lIns="0" tIns="0" rIns="0" bIns="0" rtlCol="0" anchor="ctr"/>
          <a:lstStyle/>
          <a:p>
            <a:pPr marL="0" indent="0" algn="l">
              <a:buNone/>
            </a:pPr>
            <a:r>
              <a:rPr lang="en-US" sz="1200" b="1" dirty="0">
                <a:solidFill>
                  <a:srgbClr val="444444"/>
                </a:solidFill>
                <a:latin typeface="Open Sans" pitchFamily="34" charset="0"/>
                <a:ea typeface="Open Sans" pitchFamily="34" charset="-122"/>
                <a:cs typeface="Open Sans" pitchFamily="34" charset="-120"/>
              </a:rPr>
              <a:t>74%</a:t>
            </a:r>
            <a:endParaRPr lang="en-US" sz="1200" dirty="0"/>
          </a:p>
        </p:txBody>
      </p:sp>
      <p:sp>
        <p:nvSpPr>
          <p:cNvPr id="20" name="Shape 16"/>
          <p:cNvSpPr/>
          <p:nvPr/>
        </p:nvSpPr>
        <p:spPr>
          <a:xfrm>
            <a:off x="7422185" y="3047695"/>
            <a:ext cx="152705" cy="152705"/>
          </a:xfrm>
          <a:prstGeom prst="roundRect">
            <a:avLst>
              <a:gd name="adj" fmla="val 112275"/>
            </a:avLst>
          </a:prstGeom>
          <a:solidFill>
            <a:srgbClr val="E74C3C"/>
          </a:solidFill>
          <a:ln/>
        </p:spPr>
        <p:txBody>
          <a:bodyPr/>
          <a:lstStyle/>
          <a:p>
            <a:endParaRPr lang="fr-FR"/>
          </a:p>
        </p:txBody>
      </p:sp>
      <p:sp>
        <p:nvSpPr>
          <p:cNvPr id="21" name="Text 17"/>
          <p:cNvSpPr txBox="1"/>
          <p:nvPr/>
        </p:nvSpPr>
        <p:spPr>
          <a:xfrm>
            <a:off x="7650785" y="3019349"/>
            <a:ext cx="1810512"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Afrique subsaharienne :</a:t>
            </a:r>
            <a:endParaRPr lang="en-US" sz="1200" dirty="0"/>
          </a:p>
        </p:txBody>
      </p:sp>
      <p:sp>
        <p:nvSpPr>
          <p:cNvPr id="22" name="Text 18"/>
          <p:cNvSpPr txBox="1"/>
          <p:nvPr/>
        </p:nvSpPr>
        <p:spPr>
          <a:xfrm>
            <a:off x="9389059" y="3019349"/>
            <a:ext cx="428854" cy="210312"/>
          </a:xfrm>
          <a:prstGeom prst="rect">
            <a:avLst/>
          </a:prstGeom>
          <a:noFill/>
          <a:ln/>
        </p:spPr>
        <p:txBody>
          <a:bodyPr wrap="square" lIns="0" tIns="0" rIns="0" bIns="0" rtlCol="0" anchor="ctr"/>
          <a:lstStyle/>
          <a:p>
            <a:pPr marL="0" indent="0" algn="l">
              <a:buNone/>
            </a:pPr>
            <a:r>
              <a:rPr lang="en-US" sz="1200" b="1" dirty="0">
                <a:solidFill>
                  <a:srgbClr val="444444"/>
                </a:solidFill>
                <a:latin typeface="Open Sans" pitchFamily="34" charset="0"/>
                <a:ea typeface="Open Sans" pitchFamily="34" charset="-122"/>
                <a:cs typeface="Open Sans" pitchFamily="34" charset="-120"/>
              </a:rPr>
              <a:t>50%</a:t>
            </a:r>
            <a:endParaRPr lang="en-US" sz="1200" dirty="0"/>
          </a:p>
        </p:txBody>
      </p:sp>
      <p:sp>
        <p:nvSpPr>
          <p:cNvPr id="23" name="Text 19"/>
          <p:cNvSpPr txBox="1"/>
          <p:nvPr/>
        </p:nvSpPr>
        <p:spPr>
          <a:xfrm>
            <a:off x="7193585" y="3810305"/>
            <a:ext cx="1972361" cy="257861"/>
          </a:xfrm>
          <a:prstGeom prst="rect">
            <a:avLst/>
          </a:prstGeom>
          <a:noFill/>
          <a:ln/>
        </p:spPr>
        <p:txBody>
          <a:bodyPr wrap="square" lIns="0" tIns="0" rIns="0" bIns="0" rtlCol="0" anchor="ctr"/>
          <a:lstStyle/>
          <a:p>
            <a:pPr marL="0" indent="0" algn="l">
              <a:buNone/>
            </a:pPr>
            <a:r>
              <a:rPr lang="en-US" sz="1500" b="1" dirty="0">
                <a:solidFill>
                  <a:srgbClr val="F39C12"/>
                </a:solidFill>
                <a:latin typeface="Open Sans" pitchFamily="34" charset="0"/>
                <a:ea typeface="Open Sans" pitchFamily="34" charset="-122"/>
                <a:cs typeface="Open Sans" pitchFamily="34" charset="-120"/>
              </a:rPr>
              <a:t>Facteurs de progrès</a:t>
            </a:r>
            <a:endParaRPr lang="en-US" sz="1500" dirty="0"/>
          </a:p>
        </p:txBody>
      </p:sp>
      <p:pic>
        <p:nvPicPr>
          <p:cNvPr id="24" name="Image 2" descr="preencoded.png"/>
          <p:cNvPicPr>
            <a:picLocks noChangeAspect="1"/>
          </p:cNvPicPr>
          <p:nvPr/>
        </p:nvPicPr>
        <p:blipFill>
          <a:blip r:embed="rId5"/>
          <a:srcRect/>
          <a:stretch/>
        </p:blipFill>
        <p:spPr>
          <a:xfrm>
            <a:off x="7193585" y="4190695"/>
            <a:ext cx="152705" cy="152705"/>
          </a:xfrm>
          <a:prstGeom prst="rect">
            <a:avLst/>
          </a:prstGeom>
        </p:spPr>
      </p:pic>
      <p:sp>
        <p:nvSpPr>
          <p:cNvPr id="25" name="Text 20"/>
          <p:cNvSpPr txBox="1"/>
          <p:nvPr/>
        </p:nvSpPr>
        <p:spPr>
          <a:xfrm>
            <a:off x="7422185" y="4162349"/>
            <a:ext cx="2971800"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Extension des services d'enregistrement</a:t>
            </a:r>
            <a:endParaRPr lang="en-US" sz="1200" dirty="0"/>
          </a:p>
        </p:txBody>
      </p:sp>
      <p:pic>
        <p:nvPicPr>
          <p:cNvPr id="26" name="Image 3" descr="preencoded.png"/>
          <p:cNvPicPr>
            <a:picLocks noChangeAspect="1"/>
          </p:cNvPicPr>
          <p:nvPr/>
        </p:nvPicPr>
        <p:blipFill>
          <a:blip r:embed="rId5"/>
          <a:srcRect/>
          <a:stretch/>
        </p:blipFill>
        <p:spPr>
          <a:xfrm>
            <a:off x="7193585" y="4496105"/>
            <a:ext cx="152705" cy="152705"/>
          </a:xfrm>
          <a:prstGeom prst="rect">
            <a:avLst/>
          </a:prstGeom>
        </p:spPr>
      </p:pic>
      <p:sp>
        <p:nvSpPr>
          <p:cNvPr id="27" name="Text 21"/>
          <p:cNvSpPr txBox="1"/>
          <p:nvPr/>
        </p:nvSpPr>
        <p:spPr>
          <a:xfrm>
            <a:off x="7422185" y="4466844"/>
            <a:ext cx="3258007"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Suppression des taxes et frais administratifs</a:t>
            </a:r>
            <a:endParaRPr lang="en-US" sz="1200" dirty="0"/>
          </a:p>
        </p:txBody>
      </p:sp>
      <p:pic>
        <p:nvPicPr>
          <p:cNvPr id="28" name="Image 4" descr="preencoded.png"/>
          <p:cNvPicPr>
            <a:picLocks noChangeAspect="1"/>
          </p:cNvPicPr>
          <p:nvPr/>
        </p:nvPicPr>
        <p:blipFill>
          <a:blip r:embed="rId5"/>
          <a:srcRect/>
          <a:stretch/>
        </p:blipFill>
        <p:spPr>
          <a:xfrm>
            <a:off x="7193585" y="4800600"/>
            <a:ext cx="152705" cy="152705"/>
          </a:xfrm>
          <a:prstGeom prst="rect">
            <a:avLst/>
          </a:prstGeom>
        </p:spPr>
      </p:pic>
      <p:sp>
        <p:nvSpPr>
          <p:cNvPr id="29" name="Text 22"/>
          <p:cNvSpPr txBox="1"/>
          <p:nvPr/>
        </p:nvSpPr>
        <p:spPr>
          <a:xfrm>
            <a:off x="7422185" y="4772254"/>
            <a:ext cx="4010558" cy="4389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Meilleurs échanges entre administrations, systèmes de santé et éducation</a:t>
            </a:r>
            <a:endParaRPr lang="en-US" sz="1200" dirty="0"/>
          </a:p>
        </p:txBody>
      </p:sp>
      <p:sp>
        <p:nvSpPr>
          <p:cNvPr id="30" name="Shape 23"/>
          <p:cNvSpPr/>
          <p:nvPr/>
        </p:nvSpPr>
        <p:spPr>
          <a:xfrm>
            <a:off x="7193585" y="5372100"/>
            <a:ext cx="4390949" cy="875995"/>
          </a:xfrm>
          <a:prstGeom prst="rect">
            <a:avLst/>
          </a:prstGeom>
          <a:solidFill>
            <a:srgbClr val="EFF6FF"/>
          </a:solidFill>
          <a:ln/>
        </p:spPr>
        <p:txBody>
          <a:bodyPr/>
          <a:lstStyle/>
          <a:p>
            <a:endParaRPr lang="fr-FR"/>
          </a:p>
        </p:txBody>
      </p:sp>
      <p:sp>
        <p:nvSpPr>
          <p:cNvPr id="31" name="Shape 24"/>
          <p:cNvSpPr/>
          <p:nvPr/>
        </p:nvSpPr>
        <p:spPr>
          <a:xfrm>
            <a:off x="7193585" y="5372100"/>
            <a:ext cx="38405" cy="875995"/>
          </a:xfrm>
          <a:prstGeom prst="rect">
            <a:avLst/>
          </a:prstGeom>
          <a:solidFill>
            <a:srgbClr val="E5E7EB"/>
          </a:solidFill>
          <a:ln/>
        </p:spPr>
        <p:txBody>
          <a:bodyPr/>
          <a:lstStyle/>
          <a:p>
            <a:endParaRPr lang="fr-FR"/>
          </a:p>
        </p:txBody>
      </p:sp>
      <p:sp>
        <p:nvSpPr>
          <p:cNvPr id="32" name="Text 25"/>
          <p:cNvSpPr txBox="1"/>
          <p:nvPr/>
        </p:nvSpPr>
        <p:spPr>
          <a:xfrm>
            <a:off x="7383780" y="5524805"/>
            <a:ext cx="3967582" cy="562356"/>
          </a:xfrm>
          <a:prstGeom prst="rect">
            <a:avLst/>
          </a:prstGeom>
          <a:noFill/>
          <a:ln/>
        </p:spPr>
        <p:txBody>
          <a:bodyPr wrap="square" lIns="0" tIns="0" rIns="0" bIns="0" rtlCol="0" anchor="ctr"/>
          <a:lstStyle/>
          <a:p>
            <a:pPr marL="0" indent="0" algn="l">
              <a:buNone/>
            </a:pPr>
            <a:r>
              <a:rPr lang="en-US" sz="1000" i="1" dirty="0">
                <a:solidFill>
                  <a:srgbClr val="444444"/>
                </a:solidFill>
                <a:latin typeface="Open Sans" pitchFamily="34" charset="0"/>
                <a:ea typeface="Open Sans" pitchFamily="34" charset="-122"/>
                <a:cs typeface="Open Sans" pitchFamily="34" charset="-120"/>
              </a:rPr>
              <a:t>Attention : l'enregistrement à marche forcée peut aussi s'effectuer au détriment des libertés individuelles, notamment lorsqu'il est fondé principalement sur la biométrie.</a:t>
            </a:r>
            <a:endParaRPr lang="en-US" sz="1000" dirty="0"/>
          </a:p>
        </p:txBody>
      </p:sp>
      <p:sp>
        <p:nvSpPr>
          <p:cNvPr id="33" name="Shape 26"/>
          <p:cNvSpPr/>
          <p:nvPr/>
        </p:nvSpPr>
        <p:spPr>
          <a:xfrm>
            <a:off x="0" y="6782105"/>
            <a:ext cx="3047695" cy="75895"/>
          </a:xfrm>
          <a:prstGeom prst="rect">
            <a:avLst/>
          </a:prstGeom>
          <a:solidFill>
            <a:srgbClr val="2E5F8A"/>
          </a:solidFill>
          <a:ln/>
        </p:spPr>
        <p:txBody>
          <a:bodyPr/>
          <a:lstStyle/>
          <a:p>
            <a:endParaRPr lang="fr-FR"/>
          </a:p>
        </p:txBody>
      </p:sp>
      <p:sp>
        <p:nvSpPr>
          <p:cNvPr id="34" name="Shape 27"/>
          <p:cNvSpPr/>
          <p:nvPr/>
        </p:nvSpPr>
        <p:spPr>
          <a:xfrm>
            <a:off x="3047695" y="6782105"/>
            <a:ext cx="3047695" cy="75895"/>
          </a:xfrm>
          <a:prstGeom prst="rect">
            <a:avLst/>
          </a:prstGeom>
          <a:solidFill>
            <a:srgbClr val="F39C12"/>
          </a:solidFill>
          <a:ln/>
        </p:spPr>
        <p:txBody>
          <a:bodyPr/>
          <a:lstStyle/>
          <a:p>
            <a:endParaRPr lang="fr-FR"/>
          </a:p>
        </p:txBody>
      </p:sp>
      <p:sp>
        <p:nvSpPr>
          <p:cNvPr id="35" name="Shape 28"/>
          <p:cNvSpPr/>
          <p:nvPr/>
        </p:nvSpPr>
        <p:spPr>
          <a:xfrm>
            <a:off x="6096305" y="6782105"/>
            <a:ext cx="3047695" cy="75895"/>
          </a:xfrm>
          <a:prstGeom prst="rect">
            <a:avLst/>
          </a:prstGeom>
          <a:solidFill>
            <a:srgbClr val="F1C40F"/>
          </a:solidFill>
          <a:ln/>
        </p:spPr>
        <p:txBody>
          <a:bodyPr/>
          <a:lstStyle/>
          <a:p>
            <a:endParaRPr lang="fr-FR"/>
          </a:p>
        </p:txBody>
      </p:sp>
      <p:sp>
        <p:nvSpPr>
          <p:cNvPr id="36" name="Shape 29"/>
          <p:cNvSpPr/>
          <p:nvPr/>
        </p:nvSpPr>
        <p:spPr>
          <a:xfrm>
            <a:off x="9144000" y="6782105"/>
            <a:ext cx="3047695" cy="75895"/>
          </a:xfrm>
          <a:prstGeom prst="rect">
            <a:avLst/>
          </a:prstGeom>
          <a:solidFill>
            <a:srgbClr val="E74C3C"/>
          </a:solidFill>
          <a:ln/>
        </p:spPr>
        <p:txBody>
          <a:bodyPr/>
          <a:lstStyle/>
          <a:p>
            <a:endParaRPr lang="fr-FR"/>
          </a:p>
        </p:txBody>
      </p:sp>
      <p:sp>
        <p:nvSpPr>
          <p:cNvPr id="37" name="Text 30"/>
          <p:cNvSpPr txBox="1"/>
          <p:nvPr/>
        </p:nvSpPr>
        <p:spPr>
          <a:xfrm>
            <a:off x="11798503" y="6524244"/>
            <a:ext cx="195682" cy="171907"/>
          </a:xfrm>
          <a:prstGeom prst="rect">
            <a:avLst/>
          </a:prstGeom>
          <a:noFill/>
          <a:ln/>
        </p:spPr>
        <p:txBody>
          <a:bodyPr wrap="square" lIns="0" tIns="0" rIns="0" bIns="0" rtlCol="0" anchor="ctr"/>
          <a:lstStyle/>
          <a:p>
            <a:pPr marL="0" indent="0" algn="l">
              <a:buNone/>
            </a:pPr>
            <a:r>
              <a:rPr lang="en-US" sz="1000" dirty="0">
                <a:solidFill>
                  <a:srgbClr val="6B7280"/>
                </a:solidFill>
                <a:latin typeface="Montserrat" pitchFamily="34" charset="0"/>
                <a:ea typeface="Montserrat" pitchFamily="34" charset="-122"/>
                <a:cs typeface="Montserra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txBody>
          <a:bodyPr/>
          <a:lstStyle/>
          <a:p>
            <a:endParaRPr lang="fr-FR"/>
          </a:p>
        </p:txBody>
      </p:sp>
      <p:sp>
        <p:nvSpPr>
          <p:cNvPr id="3" name="Shape 1"/>
          <p:cNvSpPr/>
          <p:nvPr/>
        </p:nvSpPr>
        <p:spPr>
          <a:xfrm>
            <a:off x="0" y="0"/>
            <a:ext cx="12191695" cy="6858000"/>
          </a:xfrm>
          <a:prstGeom prst="rect">
            <a:avLst/>
          </a:prstGeom>
          <a:solidFill>
            <a:srgbClr val="FFFFFF"/>
          </a:solidFill>
          <a:ln/>
        </p:spPr>
        <p:txBody>
          <a:bodyPr/>
          <a:lstStyle/>
          <a:p>
            <a:endParaRPr lang="fr-FR"/>
          </a:p>
        </p:txBody>
      </p:sp>
      <p:sp>
        <p:nvSpPr>
          <p:cNvPr id="4" name="Shape 2"/>
          <p:cNvSpPr/>
          <p:nvPr/>
        </p:nvSpPr>
        <p:spPr>
          <a:xfrm>
            <a:off x="0" y="0"/>
            <a:ext cx="3047695" cy="75895"/>
          </a:xfrm>
          <a:prstGeom prst="rect">
            <a:avLst/>
          </a:prstGeom>
          <a:solidFill>
            <a:srgbClr val="2E5F8A"/>
          </a:solidFill>
          <a:ln/>
        </p:spPr>
        <p:txBody>
          <a:bodyPr/>
          <a:lstStyle/>
          <a:p>
            <a:endParaRPr lang="fr-FR"/>
          </a:p>
        </p:txBody>
      </p:sp>
      <p:sp>
        <p:nvSpPr>
          <p:cNvPr id="5" name="Shape 3"/>
          <p:cNvSpPr/>
          <p:nvPr/>
        </p:nvSpPr>
        <p:spPr>
          <a:xfrm>
            <a:off x="3047695" y="0"/>
            <a:ext cx="3047695" cy="75895"/>
          </a:xfrm>
          <a:prstGeom prst="rect">
            <a:avLst/>
          </a:prstGeom>
          <a:solidFill>
            <a:srgbClr val="F39C12"/>
          </a:solidFill>
          <a:ln/>
        </p:spPr>
        <p:txBody>
          <a:bodyPr/>
          <a:lstStyle/>
          <a:p>
            <a:endParaRPr lang="fr-FR"/>
          </a:p>
        </p:txBody>
      </p:sp>
      <p:sp>
        <p:nvSpPr>
          <p:cNvPr id="6" name="Shape 4"/>
          <p:cNvSpPr/>
          <p:nvPr/>
        </p:nvSpPr>
        <p:spPr>
          <a:xfrm>
            <a:off x="6096305" y="0"/>
            <a:ext cx="3047695" cy="75895"/>
          </a:xfrm>
          <a:prstGeom prst="rect">
            <a:avLst/>
          </a:prstGeom>
          <a:solidFill>
            <a:srgbClr val="F1C40F"/>
          </a:solidFill>
          <a:ln/>
        </p:spPr>
        <p:txBody>
          <a:bodyPr/>
          <a:lstStyle/>
          <a:p>
            <a:endParaRPr lang="fr-FR"/>
          </a:p>
        </p:txBody>
      </p:sp>
      <p:sp>
        <p:nvSpPr>
          <p:cNvPr id="7" name="Shape 5"/>
          <p:cNvSpPr/>
          <p:nvPr/>
        </p:nvSpPr>
        <p:spPr>
          <a:xfrm>
            <a:off x="9144000" y="0"/>
            <a:ext cx="3047695" cy="75895"/>
          </a:xfrm>
          <a:prstGeom prst="rect">
            <a:avLst/>
          </a:prstGeom>
          <a:solidFill>
            <a:srgbClr val="E74C3C"/>
          </a:solidFill>
          <a:ln/>
        </p:spPr>
        <p:txBody>
          <a:bodyPr/>
          <a:lstStyle/>
          <a:p>
            <a:endParaRPr lang="fr-FR"/>
          </a:p>
        </p:txBody>
      </p:sp>
      <p:pic>
        <p:nvPicPr>
          <p:cNvPr id="8" name="Image 0" descr="preencoded.png"/>
          <p:cNvPicPr>
            <a:picLocks noChangeAspect="1"/>
          </p:cNvPicPr>
          <p:nvPr/>
        </p:nvPicPr>
        <p:blipFill>
          <a:blip r:embed="rId3"/>
          <a:srcRect/>
          <a:stretch/>
        </p:blipFill>
        <p:spPr>
          <a:xfrm>
            <a:off x="11277295" y="304495"/>
            <a:ext cx="609905" cy="609905"/>
          </a:xfrm>
          <a:prstGeom prst="rect">
            <a:avLst/>
          </a:prstGeom>
        </p:spPr>
      </p:pic>
      <p:sp>
        <p:nvSpPr>
          <p:cNvPr id="9" name="Text 6"/>
          <p:cNvSpPr txBox="1"/>
          <p:nvPr/>
        </p:nvSpPr>
        <p:spPr>
          <a:xfrm>
            <a:off x="609905" y="666598"/>
            <a:ext cx="6305702" cy="419710"/>
          </a:xfrm>
          <a:prstGeom prst="rect">
            <a:avLst/>
          </a:prstGeom>
          <a:noFill/>
          <a:ln/>
        </p:spPr>
        <p:txBody>
          <a:bodyPr wrap="square" lIns="0" tIns="0" rIns="0" bIns="0" rtlCol="0" anchor="ctr"/>
          <a:lstStyle/>
          <a:p>
            <a:pPr marL="0" indent="0" algn="l">
              <a:buNone/>
            </a:pPr>
            <a:r>
              <a:rPr lang="en-US" sz="2700" b="1" dirty="0">
                <a:solidFill>
                  <a:srgbClr val="2E5F8A"/>
                </a:solidFill>
                <a:latin typeface="Montserrat" pitchFamily="34" charset="0"/>
                <a:ea typeface="Montserrat" pitchFamily="34" charset="-122"/>
                <a:cs typeface="Montserrat" pitchFamily="34" charset="-120"/>
              </a:rPr>
              <a:t>Inégalités régionales persistantes</a:t>
            </a:r>
            <a:endParaRPr lang="en-US" sz="2700" dirty="0"/>
          </a:p>
        </p:txBody>
      </p:sp>
      <p:sp>
        <p:nvSpPr>
          <p:cNvPr id="10" name="Shape 7"/>
          <p:cNvSpPr/>
          <p:nvPr/>
        </p:nvSpPr>
        <p:spPr>
          <a:xfrm>
            <a:off x="609905" y="1181405"/>
            <a:ext cx="761695" cy="38405"/>
          </a:xfrm>
          <a:prstGeom prst="rect">
            <a:avLst/>
          </a:prstGeom>
          <a:solidFill>
            <a:srgbClr val="F39C12"/>
          </a:solidFill>
          <a:ln/>
        </p:spPr>
        <p:txBody>
          <a:bodyPr/>
          <a:lstStyle/>
          <a:p>
            <a:endParaRPr lang="fr-FR"/>
          </a:p>
        </p:txBody>
      </p:sp>
      <p:pic>
        <p:nvPicPr>
          <p:cNvPr id="11" name="Image 1" descr="preencoded.png"/>
          <p:cNvPicPr>
            <a:picLocks noChangeAspect="1"/>
          </p:cNvPicPr>
          <p:nvPr/>
        </p:nvPicPr>
        <p:blipFill>
          <a:blip r:embed="rId4"/>
          <a:srcRect t="28" b="28"/>
          <a:stretch/>
        </p:blipFill>
        <p:spPr>
          <a:xfrm>
            <a:off x="609905" y="1447495"/>
            <a:ext cx="6286500" cy="4190695"/>
          </a:xfrm>
          <a:prstGeom prst="rect">
            <a:avLst/>
          </a:prstGeom>
        </p:spPr>
      </p:pic>
      <p:sp>
        <p:nvSpPr>
          <p:cNvPr id="12" name="Shape 8"/>
          <p:cNvSpPr/>
          <p:nvPr/>
        </p:nvSpPr>
        <p:spPr>
          <a:xfrm>
            <a:off x="7193585" y="1447495"/>
            <a:ext cx="4390949" cy="2018995"/>
          </a:xfrm>
          <a:prstGeom prst="roundRect">
            <a:avLst>
              <a:gd name="adj" fmla="val 1709"/>
            </a:avLst>
          </a:prstGeom>
          <a:solidFill>
            <a:srgbClr val="F9FAFB"/>
          </a:solidFill>
          <a:ln/>
          <a:effectLst>
            <a:outerShdw blurRad="12700" dist="12700" dir="16200000" algn="bl" rotWithShape="0">
              <a:srgbClr val="000000">
                <a:alpha val="75000"/>
              </a:srgbClr>
            </a:outerShdw>
          </a:effectLst>
        </p:spPr>
        <p:txBody>
          <a:bodyPr/>
          <a:lstStyle/>
          <a:p>
            <a:endParaRPr lang="fr-FR"/>
          </a:p>
        </p:txBody>
      </p:sp>
      <p:sp>
        <p:nvSpPr>
          <p:cNvPr id="13" name="Text 9"/>
          <p:cNvSpPr txBox="1"/>
          <p:nvPr/>
        </p:nvSpPr>
        <p:spPr>
          <a:xfrm>
            <a:off x="7422185" y="1676095"/>
            <a:ext cx="2171700" cy="257861"/>
          </a:xfrm>
          <a:prstGeom prst="rect">
            <a:avLst/>
          </a:prstGeom>
          <a:noFill/>
          <a:ln/>
        </p:spPr>
        <p:txBody>
          <a:bodyPr wrap="square" lIns="0" tIns="0" rIns="0" bIns="0" rtlCol="0" anchor="ctr"/>
          <a:lstStyle/>
          <a:p>
            <a:pPr marL="0" indent="0" algn="l">
              <a:buNone/>
            </a:pPr>
            <a:r>
              <a:rPr lang="en-US" sz="1500" b="1" dirty="0">
                <a:solidFill>
                  <a:srgbClr val="2E5F8A"/>
                </a:solidFill>
                <a:latin typeface="Open Sans" pitchFamily="34" charset="0"/>
                <a:ea typeface="Open Sans" pitchFamily="34" charset="-122"/>
                <a:cs typeface="Open Sans" pitchFamily="34" charset="-120"/>
              </a:rPr>
              <a:t>Disparités alarmantes</a:t>
            </a:r>
            <a:endParaRPr lang="en-US" sz="1500" dirty="0"/>
          </a:p>
        </p:txBody>
      </p:sp>
      <p:sp>
        <p:nvSpPr>
          <p:cNvPr id="14" name="Shape 10"/>
          <p:cNvSpPr/>
          <p:nvPr/>
        </p:nvSpPr>
        <p:spPr>
          <a:xfrm>
            <a:off x="7422185" y="2247595"/>
            <a:ext cx="152705" cy="152705"/>
          </a:xfrm>
          <a:prstGeom prst="roundRect">
            <a:avLst>
              <a:gd name="adj" fmla="val 112275"/>
            </a:avLst>
          </a:prstGeom>
          <a:solidFill>
            <a:srgbClr val="F39C12"/>
          </a:solidFill>
          <a:ln/>
        </p:spPr>
        <p:txBody>
          <a:bodyPr/>
          <a:lstStyle/>
          <a:p>
            <a:endParaRPr lang="fr-FR"/>
          </a:p>
        </p:txBody>
      </p:sp>
      <p:sp>
        <p:nvSpPr>
          <p:cNvPr id="15" name="Text 11"/>
          <p:cNvSpPr txBox="1"/>
          <p:nvPr/>
        </p:nvSpPr>
        <p:spPr>
          <a:xfrm>
            <a:off x="7645298" y="2104949"/>
            <a:ext cx="2153412"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Asie centrale et Asie du Sud :</a:t>
            </a:r>
            <a:endParaRPr lang="en-US" sz="1200" dirty="0"/>
          </a:p>
        </p:txBody>
      </p:sp>
      <p:sp>
        <p:nvSpPr>
          <p:cNvPr id="16" name="Text 12"/>
          <p:cNvSpPr txBox="1"/>
          <p:nvPr/>
        </p:nvSpPr>
        <p:spPr>
          <a:xfrm>
            <a:off x="8969806" y="2360981"/>
            <a:ext cx="428854" cy="210312"/>
          </a:xfrm>
          <a:prstGeom prst="rect">
            <a:avLst/>
          </a:prstGeom>
          <a:noFill/>
          <a:ln/>
        </p:spPr>
        <p:txBody>
          <a:bodyPr wrap="square" lIns="0" tIns="0" rIns="0" bIns="0" rtlCol="0" anchor="ctr"/>
          <a:lstStyle/>
          <a:p>
            <a:pPr marL="0" indent="0" algn="l">
              <a:buNone/>
            </a:pPr>
            <a:r>
              <a:rPr lang="en-US" sz="1200" b="1" dirty="0">
                <a:solidFill>
                  <a:srgbClr val="444444"/>
                </a:solidFill>
                <a:latin typeface="Open Sans" pitchFamily="34" charset="0"/>
                <a:ea typeface="Open Sans" pitchFamily="34" charset="-122"/>
                <a:cs typeface="Open Sans" pitchFamily="34" charset="-120"/>
              </a:rPr>
              <a:t>74%</a:t>
            </a:r>
            <a:endParaRPr lang="en-US" sz="1200" dirty="0"/>
          </a:p>
        </p:txBody>
      </p:sp>
      <p:sp>
        <p:nvSpPr>
          <p:cNvPr id="17" name="Text 13"/>
          <p:cNvSpPr txBox="1"/>
          <p:nvPr/>
        </p:nvSpPr>
        <p:spPr>
          <a:xfrm>
            <a:off x="8722004" y="2233422"/>
            <a:ext cx="2214752" cy="4389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                </a:t>
            </a:r>
            <a:r>
              <a:rPr lang="en-US" sz="1200" dirty="0" err="1">
                <a:solidFill>
                  <a:srgbClr val="444444"/>
                </a:solidFill>
                <a:latin typeface="Open Sans" pitchFamily="34" charset="0"/>
                <a:ea typeface="Open Sans" pitchFamily="34" charset="-122"/>
                <a:cs typeface="Open Sans" pitchFamily="34" charset="-120"/>
              </a:rPr>
              <a:t>d'enfants</a:t>
            </a:r>
            <a:r>
              <a:rPr lang="en-US" sz="1200" dirty="0">
                <a:solidFill>
                  <a:srgbClr val="444444"/>
                </a:solidFill>
                <a:latin typeface="Open Sans" pitchFamily="34" charset="0"/>
                <a:ea typeface="Open Sans" pitchFamily="34" charset="-122"/>
                <a:cs typeface="Open Sans" pitchFamily="34" charset="-120"/>
              </a:rPr>
              <a:t> enregistrés</a:t>
            </a:r>
            <a:endParaRPr lang="en-US" sz="1200" dirty="0"/>
          </a:p>
        </p:txBody>
      </p:sp>
      <p:sp>
        <p:nvSpPr>
          <p:cNvPr id="18" name="Shape 14"/>
          <p:cNvSpPr/>
          <p:nvPr/>
        </p:nvSpPr>
        <p:spPr>
          <a:xfrm>
            <a:off x="7422185" y="2819095"/>
            <a:ext cx="142646" cy="152705"/>
          </a:xfrm>
          <a:prstGeom prst="roundRect">
            <a:avLst>
              <a:gd name="adj" fmla="val 128205"/>
            </a:avLst>
          </a:prstGeom>
          <a:solidFill>
            <a:srgbClr val="E74C3C"/>
          </a:solidFill>
          <a:ln/>
        </p:spPr>
        <p:txBody>
          <a:bodyPr/>
          <a:lstStyle/>
          <a:p>
            <a:endParaRPr lang="fr-FR"/>
          </a:p>
        </p:txBody>
      </p:sp>
      <p:sp>
        <p:nvSpPr>
          <p:cNvPr id="19" name="Text 15"/>
          <p:cNvSpPr txBox="1"/>
          <p:nvPr/>
        </p:nvSpPr>
        <p:spPr>
          <a:xfrm>
            <a:off x="7633411" y="2676449"/>
            <a:ext cx="1810512"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Afrique subsaharienne :</a:t>
            </a:r>
            <a:endParaRPr lang="en-US" sz="1200" dirty="0"/>
          </a:p>
        </p:txBody>
      </p:sp>
      <p:sp>
        <p:nvSpPr>
          <p:cNvPr id="20" name="Text 16"/>
          <p:cNvSpPr txBox="1"/>
          <p:nvPr/>
        </p:nvSpPr>
        <p:spPr>
          <a:xfrm>
            <a:off x="9013799" y="2904135"/>
            <a:ext cx="428854" cy="210312"/>
          </a:xfrm>
          <a:prstGeom prst="rect">
            <a:avLst/>
          </a:prstGeom>
          <a:noFill/>
          <a:ln/>
        </p:spPr>
        <p:txBody>
          <a:bodyPr wrap="square" lIns="0" tIns="0" rIns="0" bIns="0" rtlCol="0" anchor="ctr"/>
          <a:lstStyle/>
          <a:p>
            <a:pPr marL="0" indent="0" algn="l">
              <a:buNone/>
            </a:pPr>
            <a:r>
              <a:rPr lang="en-US" sz="1200" b="1" dirty="0">
                <a:solidFill>
                  <a:srgbClr val="444444"/>
                </a:solidFill>
                <a:latin typeface="Open Sans" pitchFamily="34" charset="0"/>
                <a:ea typeface="Open Sans" pitchFamily="34" charset="-122"/>
                <a:cs typeface="Open Sans" pitchFamily="34" charset="-120"/>
              </a:rPr>
              <a:t>50%</a:t>
            </a:r>
            <a:endParaRPr lang="en-US" sz="1200" dirty="0"/>
          </a:p>
        </p:txBody>
      </p:sp>
      <p:sp>
        <p:nvSpPr>
          <p:cNvPr id="21" name="Text 17"/>
          <p:cNvSpPr txBox="1"/>
          <p:nvPr/>
        </p:nvSpPr>
        <p:spPr>
          <a:xfrm>
            <a:off x="9372193" y="2689658"/>
            <a:ext cx="2222450" cy="438912"/>
          </a:xfrm>
          <a:prstGeom prst="rect">
            <a:avLst/>
          </a:prstGeom>
          <a:noFill/>
          <a:ln/>
        </p:spPr>
        <p:txBody>
          <a:bodyPr wrap="square" lIns="0" tIns="0" rIns="0" bIns="0" rtlCol="0" anchor="ctr"/>
          <a:lstStyle/>
          <a:p>
            <a:pPr marL="0" indent="0" algn="l">
              <a:buNone/>
            </a:pPr>
            <a:endParaRPr lang="en-US" sz="1200" dirty="0">
              <a:solidFill>
                <a:srgbClr val="444444"/>
              </a:solidFill>
              <a:latin typeface="Open Sans" pitchFamily="34" charset="0"/>
              <a:ea typeface="Open Sans" pitchFamily="34" charset="-122"/>
              <a:cs typeface="Open Sans" pitchFamily="34" charset="-120"/>
            </a:endParaRPr>
          </a:p>
          <a:p>
            <a:pPr marL="0" indent="0" algn="l">
              <a:buNone/>
            </a:pPr>
            <a:r>
              <a:rPr lang="en-US" sz="1200" dirty="0" err="1">
                <a:solidFill>
                  <a:srgbClr val="444444"/>
                </a:solidFill>
                <a:latin typeface="Open Sans" pitchFamily="34" charset="0"/>
                <a:ea typeface="Open Sans" pitchFamily="34" charset="-122"/>
                <a:cs typeface="Open Sans" pitchFamily="34" charset="-120"/>
              </a:rPr>
              <a:t>d'enfants</a:t>
            </a:r>
            <a:r>
              <a:rPr lang="en-US" sz="1200" dirty="0">
                <a:solidFill>
                  <a:srgbClr val="444444"/>
                </a:solidFill>
                <a:latin typeface="Open Sans" pitchFamily="34" charset="0"/>
                <a:ea typeface="Open Sans" pitchFamily="34" charset="-122"/>
                <a:cs typeface="Open Sans" pitchFamily="34" charset="-120"/>
              </a:rPr>
              <a:t> sans existence légale</a:t>
            </a:r>
            <a:endParaRPr lang="en-US" sz="1200" dirty="0"/>
          </a:p>
        </p:txBody>
      </p:sp>
      <p:sp>
        <p:nvSpPr>
          <p:cNvPr id="22" name="Text 18"/>
          <p:cNvSpPr txBox="1"/>
          <p:nvPr/>
        </p:nvSpPr>
        <p:spPr>
          <a:xfrm>
            <a:off x="7193585" y="3696005"/>
            <a:ext cx="2143354" cy="257861"/>
          </a:xfrm>
          <a:prstGeom prst="rect">
            <a:avLst/>
          </a:prstGeom>
          <a:noFill/>
          <a:ln/>
        </p:spPr>
        <p:txBody>
          <a:bodyPr wrap="square" lIns="0" tIns="0" rIns="0" bIns="0" rtlCol="0" anchor="ctr"/>
          <a:lstStyle/>
          <a:p>
            <a:pPr marL="0" indent="0" algn="l">
              <a:buNone/>
            </a:pPr>
            <a:r>
              <a:rPr lang="en-US" sz="1500" b="1" dirty="0">
                <a:solidFill>
                  <a:srgbClr val="E74C3C"/>
                </a:solidFill>
                <a:latin typeface="Open Sans" pitchFamily="34" charset="0"/>
                <a:ea typeface="Open Sans" pitchFamily="34" charset="-122"/>
                <a:cs typeface="Open Sans" pitchFamily="34" charset="-120"/>
              </a:rPr>
              <a:t>Une situation critique</a:t>
            </a:r>
            <a:endParaRPr lang="en-US" sz="1500" dirty="0"/>
          </a:p>
        </p:txBody>
      </p:sp>
      <p:sp>
        <p:nvSpPr>
          <p:cNvPr id="23" name="Shape 19"/>
          <p:cNvSpPr/>
          <p:nvPr/>
        </p:nvSpPr>
        <p:spPr>
          <a:xfrm>
            <a:off x="7193585" y="4114800"/>
            <a:ext cx="4390949" cy="952805"/>
          </a:xfrm>
          <a:prstGeom prst="rect">
            <a:avLst/>
          </a:prstGeom>
          <a:solidFill>
            <a:srgbClr val="FEF2F2"/>
          </a:solidFill>
          <a:ln/>
        </p:spPr>
        <p:txBody>
          <a:bodyPr/>
          <a:lstStyle/>
          <a:p>
            <a:endParaRPr lang="fr-FR"/>
          </a:p>
        </p:txBody>
      </p:sp>
      <p:sp>
        <p:nvSpPr>
          <p:cNvPr id="24" name="Shape 20"/>
          <p:cNvSpPr/>
          <p:nvPr/>
        </p:nvSpPr>
        <p:spPr>
          <a:xfrm>
            <a:off x="7193585" y="4114800"/>
            <a:ext cx="38405" cy="952805"/>
          </a:xfrm>
          <a:prstGeom prst="rect">
            <a:avLst/>
          </a:prstGeom>
          <a:solidFill>
            <a:srgbClr val="E5E7EB"/>
          </a:solidFill>
          <a:ln/>
        </p:spPr>
        <p:txBody>
          <a:bodyPr/>
          <a:lstStyle/>
          <a:p>
            <a:endParaRPr lang="fr-FR"/>
          </a:p>
        </p:txBody>
      </p:sp>
      <p:sp>
        <p:nvSpPr>
          <p:cNvPr id="25" name="Text 21"/>
          <p:cNvSpPr txBox="1"/>
          <p:nvPr/>
        </p:nvSpPr>
        <p:spPr>
          <a:xfrm>
            <a:off x="7383780" y="4295851"/>
            <a:ext cx="1485900" cy="277063"/>
          </a:xfrm>
          <a:prstGeom prst="rect">
            <a:avLst/>
          </a:prstGeom>
          <a:noFill/>
          <a:ln/>
        </p:spPr>
        <p:txBody>
          <a:bodyPr wrap="square" lIns="0" tIns="0" rIns="0" bIns="0" rtlCol="0" anchor="ctr"/>
          <a:lstStyle/>
          <a:p>
            <a:pPr marL="0" indent="0" algn="l">
              <a:buNone/>
            </a:pPr>
            <a:r>
              <a:rPr lang="en-US" sz="1800" b="1" dirty="0">
                <a:solidFill>
                  <a:srgbClr val="2E5F8A"/>
                </a:solidFill>
                <a:latin typeface="Montserrat" pitchFamily="34" charset="0"/>
                <a:ea typeface="Montserrat" pitchFamily="34" charset="-122"/>
                <a:cs typeface="Montserrat" pitchFamily="34" charset="-120"/>
              </a:rPr>
              <a:t>90 millions</a:t>
            </a:r>
            <a:endParaRPr lang="en-US" sz="1800" dirty="0"/>
          </a:p>
        </p:txBody>
      </p:sp>
      <p:sp>
        <p:nvSpPr>
          <p:cNvPr id="26" name="Text 22"/>
          <p:cNvSpPr txBox="1"/>
          <p:nvPr/>
        </p:nvSpPr>
        <p:spPr>
          <a:xfrm>
            <a:off x="7383780" y="4695444"/>
            <a:ext cx="3600907"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d'enfants sans identité en Afrique subsaharienne</a:t>
            </a:r>
            <a:endParaRPr lang="en-US" sz="1200" dirty="0"/>
          </a:p>
        </p:txBody>
      </p:sp>
      <p:sp>
        <p:nvSpPr>
          <p:cNvPr id="27" name="Text 23"/>
          <p:cNvSpPr txBox="1"/>
          <p:nvPr/>
        </p:nvSpPr>
        <p:spPr>
          <a:xfrm>
            <a:off x="7193585" y="5238598"/>
            <a:ext cx="1805026" cy="228600"/>
          </a:xfrm>
          <a:prstGeom prst="rect">
            <a:avLst/>
          </a:prstGeom>
          <a:noFill/>
          <a:ln/>
        </p:spPr>
        <p:txBody>
          <a:bodyPr wrap="square" lIns="0" tIns="0" rIns="0" bIns="0" rtlCol="0" anchor="ctr"/>
          <a:lstStyle/>
          <a:p>
            <a:pPr marL="0" indent="0" algn="l">
              <a:buNone/>
            </a:pPr>
            <a:r>
              <a:rPr lang="en-US" sz="1300" b="1" dirty="0">
                <a:solidFill>
                  <a:srgbClr val="2E5F8A"/>
                </a:solidFill>
                <a:latin typeface="Open Sans" pitchFamily="34" charset="0"/>
                <a:ea typeface="Open Sans" pitchFamily="34" charset="-122"/>
                <a:cs typeface="Open Sans" pitchFamily="34" charset="-120"/>
              </a:rPr>
              <a:t>Facteurs aggravants</a:t>
            </a:r>
            <a:endParaRPr lang="en-US" sz="1300" dirty="0"/>
          </a:p>
        </p:txBody>
      </p:sp>
      <p:pic>
        <p:nvPicPr>
          <p:cNvPr id="28" name="Image 2" descr="preencoded.png"/>
          <p:cNvPicPr>
            <a:picLocks noChangeAspect="1"/>
          </p:cNvPicPr>
          <p:nvPr/>
        </p:nvPicPr>
        <p:blipFill>
          <a:blip r:embed="rId5"/>
          <a:srcRect/>
          <a:stretch/>
        </p:blipFill>
        <p:spPr>
          <a:xfrm>
            <a:off x="7193585" y="5600700"/>
            <a:ext cx="152705" cy="152705"/>
          </a:xfrm>
          <a:prstGeom prst="rect">
            <a:avLst/>
          </a:prstGeom>
        </p:spPr>
      </p:pic>
      <p:sp>
        <p:nvSpPr>
          <p:cNvPr id="29" name="Text 24"/>
          <p:cNvSpPr txBox="1"/>
          <p:nvPr/>
        </p:nvSpPr>
        <p:spPr>
          <a:xfrm>
            <a:off x="7422185" y="5572354"/>
            <a:ext cx="2714854"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Population jeune en forte croissance</a:t>
            </a:r>
            <a:endParaRPr lang="en-US" sz="1200" dirty="0"/>
          </a:p>
        </p:txBody>
      </p:sp>
      <p:pic>
        <p:nvPicPr>
          <p:cNvPr id="30" name="Image 3" descr="preencoded.png"/>
          <p:cNvPicPr>
            <a:picLocks noChangeAspect="1"/>
          </p:cNvPicPr>
          <p:nvPr/>
        </p:nvPicPr>
        <p:blipFill>
          <a:blip r:embed="rId5"/>
          <a:srcRect/>
          <a:stretch/>
        </p:blipFill>
        <p:spPr>
          <a:xfrm>
            <a:off x="7193585" y="5905195"/>
            <a:ext cx="152705" cy="152705"/>
          </a:xfrm>
          <a:prstGeom prst="rect">
            <a:avLst/>
          </a:prstGeom>
        </p:spPr>
      </p:pic>
      <p:sp>
        <p:nvSpPr>
          <p:cNvPr id="31" name="Text 25"/>
          <p:cNvSpPr txBox="1"/>
          <p:nvPr/>
        </p:nvSpPr>
        <p:spPr>
          <a:xfrm>
            <a:off x="7422185" y="5876849"/>
            <a:ext cx="2115007"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Infrastructures insuffisantes</a:t>
            </a:r>
            <a:endParaRPr lang="en-US" sz="1200" dirty="0"/>
          </a:p>
        </p:txBody>
      </p:sp>
      <p:pic>
        <p:nvPicPr>
          <p:cNvPr id="32" name="Image 4" descr="preencoded.png"/>
          <p:cNvPicPr>
            <a:picLocks noChangeAspect="1"/>
          </p:cNvPicPr>
          <p:nvPr/>
        </p:nvPicPr>
        <p:blipFill>
          <a:blip r:embed="rId5"/>
          <a:srcRect/>
          <a:stretch/>
        </p:blipFill>
        <p:spPr>
          <a:xfrm>
            <a:off x="7193585" y="6210605"/>
            <a:ext cx="152705" cy="152705"/>
          </a:xfrm>
          <a:prstGeom prst="rect">
            <a:avLst/>
          </a:prstGeom>
        </p:spPr>
      </p:pic>
      <p:sp>
        <p:nvSpPr>
          <p:cNvPr id="33" name="Text 26"/>
          <p:cNvSpPr txBox="1"/>
          <p:nvPr/>
        </p:nvSpPr>
        <p:spPr>
          <a:xfrm>
            <a:off x="7422185" y="6181344"/>
            <a:ext cx="3124505"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Instabilité politique dans certaines régions</a:t>
            </a:r>
            <a:endParaRPr lang="en-US" sz="1200" dirty="0"/>
          </a:p>
        </p:txBody>
      </p:sp>
      <p:sp>
        <p:nvSpPr>
          <p:cNvPr id="34" name="Shape 27"/>
          <p:cNvSpPr/>
          <p:nvPr/>
        </p:nvSpPr>
        <p:spPr>
          <a:xfrm>
            <a:off x="0" y="6782105"/>
            <a:ext cx="3047695" cy="75895"/>
          </a:xfrm>
          <a:prstGeom prst="rect">
            <a:avLst/>
          </a:prstGeom>
          <a:solidFill>
            <a:srgbClr val="2E5F8A"/>
          </a:solidFill>
          <a:ln/>
        </p:spPr>
        <p:txBody>
          <a:bodyPr/>
          <a:lstStyle/>
          <a:p>
            <a:endParaRPr lang="fr-FR"/>
          </a:p>
        </p:txBody>
      </p:sp>
      <p:sp>
        <p:nvSpPr>
          <p:cNvPr id="35" name="Shape 28"/>
          <p:cNvSpPr/>
          <p:nvPr/>
        </p:nvSpPr>
        <p:spPr>
          <a:xfrm>
            <a:off x="3047695" y="6782105"/>
            <a:ext cx="3047695" cy="75895"/>
          </a:xfrm>
          <a:prstGeom prst="rect">
            <a:avLst/>
          </a:prstGeom>
          <a:solidFill>
            <a:srgbClr val="F39C12"/>
          </a:solidFill>
          <a:ln/>
        </p:spPr>
        <p:txBody>
          <a:bodyPr/>
          <a:lstStyle/>
          <a:p>
            <a:endParaRPr lang="fr-FR"/>
          </a:p>
        </p:txBody>
      </p:sp>
      <p:sp>
        <p:nvSpPr>
          <p:cNvPr id="36" name="Shape 29"/>
          <p:cNvSpPr/>
          <p:nvPr/>
        </p:nvSpPr>
        <p:spPr>
          <a:xfrm>
            <a:off x="6096305" y="6782105"/>
            <a:ext cx="3047695" cy="75895"/>
          </a:xfrm>
          <a:prstGeom prst="rect">
            <a:avLst/>
          </a:prstGeom>
          <a:solidFill>
            <a:srgbClr val="F1C40F"/>
          </a:solidFill>
          <a:ln/>
        </p:spPr>
        <p:txBody>
          <a:bodyPr/>
          <a:lstStyle/>
          <a:p>
            <a:endParaRPr lang="fr-FR"/>
          </a:p>
        </p:txBody>
      </p:sp>
      <p:sp>
        <p:nvSpPr>
          <p:cNvPr id="37" name="Shape 30"/>
          <p:cNvSpPr/>
          <p:nvPr/>
        </p:nvSpPr>
        <p:spPr>
          <a:xfrm>
            <a:off x="9144000" y="6782105"/>
            <a:ext cx="3047695" cy="75895"/>
          </a:xfrm>
          <a:prstGeom prst="rect">
            <a:avLst/>
          </a:prstGeom>
          <a:solidFill>
            <a:srgbClr val="E74C3C"/>
          </a:solidFill>
          <a:ln/>
        </p:spPr>
        <p:txBody>
          <a:bodyPr/>
          <a:lstStyle/>
          <a:p>
            <a:endParaRPr lang="fr-FR"/>
          </a:p>
        </p:txBody>
      </p:sp>
      <p:sp>
        <p:nvSpPr>
          <p:cNvPr id="38" name="Text 31"/>
          <p:cNvSpPr txBox="1"/>
          <p:nvPr/>
        </p:nvSpPr>
        <p:spPr>
          <a:xfrm>
            <a:off x="11811305" y="6524244"/>
            <a:ext cx="176479" cy="171907"/>
          </a:xfrm>
          <a:prstGeom prst="rect">
            <a:avLst/>
          </a:prstGeom>
          <a:noFill/>
          <a:ln/>
        </p:spPr>
        <p:txBody>
          <a:bodyPr wrap="square" lIns="0" tIns="0" rIns="0" bIns="0" rtlCol="0" anchor="ctr"/>
          <a:lstStyle/>
          <a:p>
            <a:pPr marL="0" indent="0" algn="l">
              <a:buNone/>
            </a:pPr>
            <a:r>
              <a:rPr lang="en-US" sz="1000" dirty="0">
                <a:solidFill>
                  <a:srgbClr val="6B7280"/>
                </a:solidFill>
                <a:latin typeface="Montserrat" pitchFamily="34" charset="0"/>
                <a:ea typeface="Montserrat" pitchFamily="34" charset="-122"/>
                <a:cs typeface="Montserrat" pitchFamily="34" charset="-120"/>
              </a:rPr>
              <a:t>5</a:t>
            </a:r>
            <a:endParaRPr lang="en-US" sz="1000" dirty="0"/>
          </a:p>
        </p:txBody>
      </p:sp>
      <p:pic>
        <p:nvPicPr>
          <p:cNvPr id="39" name="Image 0">
            <a:extLst>
              <a:ext uri="{FF2B5EF4-FFF2-40B4-BE49-F238E27FC236}">
                <a16:creationId xmlns:a16="http://schemas.microsoft.com/office/drawing/2014/main" id="{DB031090-6843-AF7B-6EC5-471479CAB2FE}"/>
              </a:ext>
            </a:extLst>
          </p:cNvPr>
          <p:cNvPicPr>
            <a:picLocks noChangeAspect="1"/>
          </p:cNvPicPr>
          <p:nvPr/>
        </p:nvPicPr>
        <p:blipFill>
          <a:blip r:embed="rId6"/>
          <a:srcRect/>
          <a:stretch/>
        </p:blipFill>
        <p:spPr>
          <a:xfrm>
            <a:off x="9335879" y="137824"/>
            <a:ext cx="2855816" cy="73656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txBody>
          <a:bodyPr/>
          <a:lstStyle/>
          <a:p>
            <a:endParaRPr lang="fr-FR"/>
          </a:p>
        </p:txBody>
      </p:sp>
      <p:sp>
        <p:nvSpPr>
          <p:cNvPr id="3" name="Shape 1"/>
          <p:cNvSpPr/>
          <p:nvPr/>
        </p:nvSpPr>
        <p:spPr>
          <a:xfrm>
            <a:off x="0" y="0"/>
            <a:ext cx="12191695" cy="6858000"/>
          </a:xfrm>
          <a:prstGeom prst="rect">
            <a:avLst/>
          </a:prstGeom>
          <a:solidFill>
            <a:srgbClr val="FFFFFF"/>
          </a:solidFill>
          <a:ln/>
        </p:spPr>
        <p:txBody>
          <a:bodyPr/>
          <a:lstStyle/>
          <a:p>
            <a:endParaRPr lang="fr-FR"/>
          </a:p>
        </p:txBody>
      </p:sp>
      <p:sp>
        <p:nvSpPr>
          <p:cNvPr id="4" name="Shape 2"/>
          <p:cNvSpPr/>
          <p:nvPr/>
        </p:nvSpPr>
        <p:spPr>
          <a:xfrm>
            <a:off x="0" y="0"/>
            <a:ext cx="3047695" cy="75895"/>
          </a:xfrm>
          <a:prstGeom prst="rect">
            <a:avLst/>
          </a:prstGeom>
          <a:solidFill>
            <a:srgbClr val="2E5F8A"/>
          </a:solidFill>
          <a:ln/>
        </p:spPr>
        <p:txBody>
          <a:bodyPr/>
          <a:lstStyle/>
          <a:p>
            <a:endParaRPr lang="fr-FR"/>
          </a:p>
        </p:txBody>
      </p:sp>
      <p:sp>
        <p:nvSpPr>
          <p:cNvPr id="5" name="Shape 3"/>
          <p:cNvSpPr/>
          <p:nvPr/>
        </p:nvSpPr>
        <p:spPr>
          <a:xfrm>
            <a:off x="3047695" y="0"/>
            <a:ext cx="3047695" cy="75895"/>
          </a:xfrm>
          <a:prstGeom prst="rect">
            <a:avLst/>
          </a:prstGeom>
          <a:solidFill>
            <a:srgbClr val="F39C12"/>
          </a:solidFill>
          <a:ln/>
        </p:spPr>
        <p:txBody>
          <a:bodyPr/>
          <a:lstStyle/>
          <a:p>
            <a:endParaRPr lang="fr-FR"/>
          </a:p>
        </p:txBody>
      </p:sp>
      <p:sp>
        <p:nvSpPr>
          <p:cNvPr id="6" name="Shape 4"/>
          <p:cNvSpPr/>
          <p:nvPr/>
        </p:nvSpPr>
        <p:spPr>
          <a:xfrm>
            <a:off x="6096305" y="0"/>
            <a:ext cx="3047695" cy="75895"/>
          </a:xfrm>
          <a:prstGeom prst="rect">
            <a:avLst/>
          </a:prstGeom>
          <a:solidFill>
            <a:srgbClr val="F1C40F"/>
          </a:solidFill>
          <a:ln/>
        </p:spPr>
        <p:txBody>
          <a:bodyPr/>
          <a:lstStyle/>
          <a:p>
            <a:endParaRPr lang="fr-FR"/>
          </a:p>
        </p:txBody>
      </p:sp>
      <p:sp>
        <p:nvSpPr>
          <p:cNvPr id="7" name="Shape 5"/>
          <p:cNvSpPr/>
          <p:nvPr/>
        </p:nvSpPr>
        <p:spPr>
          <a:xfrm>
            <a:off x="9144000" y="0"/>
            <a:ext cx="3047695" cy="75895"/>
          </a:xfrm>
          <a:prstGeom prst="rect">
            <a:avLst/>
          </a:prstGeom>
          <a:solidFill>
            <a:srgbClr val="E74C3C"/>
          </a:solidFill>
          <a:ln/>
        </p:spPr>
        <p:txBody>
          <a:bodyPr/>
          <a:lstStyle/>
          <a:p>
            <a:endParaRPr lang="fr-FR"/>
          </a:p>
        </p:txBody>
      </p:sp>
      <p:pic>
        <p:nvPicPr>
          <p:cNvPr id="8" name="Image 0" descr="preencoded.png"/>
          <p:cNvPicPr>
            <a:picLocks noChangeAspect="1"/>
          </p:cNvPicPr>
          <p:nvPr/>
        </p:nvPicPr>
        <p:blipFill>
          <a:blip r:embed="rId3"/>
          <a:srcRect/>
          <a:stretch/>
        </p:blipFill>
        <p:spPr>
          <a:xfrm>
            <a:off x="11277295" y="304495"/>
            <a:ext cx="609905" cy="609905"/>
          </a:xfrm>
          <a:prstGeom prst="rect">
            <a:avLst/>
          </a:prstGeom>
        </p:spPr>
      </p:pic>
      <p:sp>
        <p:nvSpPr>
          <p:cNvPr id="9" name="Text 6"/>
          <p:cNvSpPr txBox="1"/>
          <p:nvPr/>
        </p:nvSpPr>
        <p:spPr>
          <a:xfrm>
            <a:off x="609905" y="666598"/>
            <a:ext cx="5257800" cy="419710"/>
          </a:xfrm>
          <a:prstGeom prst="rect">
            <a:avLst/>
          </a:prstGeom>
          <a:noFill/>
          <a:ln/>
        </p:spPr>
        <p:txBody>
          <a:bodyPr wrap="square" lIns="0" tIns="0" rIns="0" bIns="0" rtlCol="0" anchor="ctr"/>
          <a:lstStyle/>
          <a:p>
            <a:pPr marL="0" indent="0" algn="l">
              <a:buNone/>
            </a:pPr>
            <a:r>
              <a:rPr lang="en-US" sz="2700" b="1" dirty="0">
                <a:solidFill>
                  <a:srgbClr val="2E5F8A"/>
                </a:solidFill>
                <a:latin typeface="Montserrat" pitchFamily="34" charset="0"/>
                <a:ea typeface="Montserrat" pitchFamily="34" charset="-122"/>
                <a:cs typeface="Montserrat" pitchFamily="34" charset="-120"/>
              </a:rPr>
              <a:t>Enjeux et défis pour l'avenir</a:t>
            </a:r>
            <a:endParaRPr lang="en-US" sz="2700" dirty="0"/>
          </a:p>
        </p:txBody>
      </p:sp>
      <p:sp>
        <p:nvSpPr>
          <p:cNvPr id="10" name="Shape 7"/>
          <p:cNvSpPr/>
          <p:nvPr/>
        </p:nvSpPr>
        <p:spPr>
          <a:xfrm>
            <a:off x="609905" y="1181405"/>
            <a:ext cx="761695" cy="38405"/>
          </a:xfrm>
          <a:prstGeom prst="rect">
            <a:avLst/>
          </a:prstGeom>
          <a:solidFill>
            <a:srgbClr val="F39C12"/>
          </a:solidFill>
          <a:ln/>
        </p:spPr>
        <p:txBody>
          <a:bodyPr/>
          <a:lstStyle/>
          <a:p>
            <a:endParaRPr lang="fr-FR"/>
          </a:p>
        </p:txBody>
      </p:sp>
      <p:sp>
        <p:nvSpPr>
          <p:cNvPr id="11" name="Shape 8"/>
          <p:cNvSpPr/>
          <p:nvPr/>
        </p:nvSpPr>
        <p:spPr>
          <a:xfrm>
            <a:off x="609905" y="1524305"/>
            <a:ext cx="5181905" cy="1333195"/>
          </a:xfrm>
          <a:prstGeom prst="roundRect">
            <a:avLst>
              <a:gd name="adj" fmla="val 3919"/>
            </a:avLst>
          </a:prstGeom>
          <a:solidFill>
            <a:srgbClr val="E74C3C">
              <a:alpha val="10000"/>
            </a:srgbClr>
          </a:solidFill>
          <a:ln/>
        </p:spPr>
        <p:txBody>
          <a:bodyPr/>
          <a:lstStyle/>
          <a:p>
            <a:endParaRPr lang="fr-FR"/>
          </a:p>
        </p:txBody>
      </p:sp>
      <p:sp>
        <p:nvSpPr>
          <p:cNvPr id="12" name="Shape 9"/>
          <p:cNvSpPr/>
          <p:nvPr/>
        </p:nvSpPr>
        <p:spPr>
          <a:xfrm>
            <a:off x="609905" y="1524305"/>
            <a:ext cx="38405" cy="1333195"/>
          </a:xfrm>
          <a:prstGeom prst="rect">
            <a:avLst/>
          </a:prstGeom>
          <a:solidFill>
            <a:srgbClr val="E74C3C"/>
          </a:solidFill>
          <a:ln/>
        </p:spPr>
        <p:txBody>
          <a:bodyPr/>
          <a:lstStyle/>
          <a:p>
            <a:endParaRPr lang="fr-FR"/>
          </a:p>
        </p:txBody>
      </p:sp>
      <p:pic>
        <p:nvPicPr>
          <p:cNvPr id="13" name="Image 1" descr="preencoded.png"/>
          <p:cNvPicPr>
            <a:picLocks noChangeAspect="1"/>
          </p:cNvPicPr>
          <p:nvPr/>
        </p:nvPicPr>
        <p:blipFill>
          <a:blip r:embed="rId4"/>
          <a:srcRect/>
          <a:stretch/>
        </p:blipFill>
        <p:spPr>
          <a:xfrm>
            <a:off x="875995" y="1781251"/>
            <a:ext cx="286207" cy="286207"/>
          </a:xfrm>
          <a:prstGeom prst="rect">
            <a:avLst/>
          </a:prstGeom>
        </p:spPr>
      </p:pic>
      <p:sp>
        <p:nvSpPr>
          <p:cNvPr id="14" name="Text 10"/>
          <p:cNvSpPr txBox="1"/>
          <p:nvPr/>
        </p:nvSpPr>
        <p:spPr>
          <a:xfrm>
            <a:off x="1314907" y="1752905"/>
            <a:ext cx="1476756" cy="257861"/>
          </a:xfrm>
          <a:prstGeom prst="rect">
            <a:avLst/>
          </a:prstGeom>
          <a:noFill/>
          <a:ln/>
        </p:spPr>
        <p:txBody>
          <a:bodyPr wrap="square" lIns="0" tIns="0" rIns="0" bIns="0" rtlCol="0" anchor="ctr"/>
          <a:lstStyle/>
          <a:p>
            <a:pPr marL="0" indent="0" algn="l">
              <a:buNone/>
            </a:pPr>
            <a:r>
              <a:rPr lang="en-US" sz="1500" b="1" dirty="0">
                <a:solidFill>
                  <a:srgbClr val="E74C3C"/>
                </a:solidFill>
                <a:latin typeface="Open Sans" pitchFamily="34" charset="0"/>
                <a:ea typeface="Open Sans" pitchFamily="34" charset="-122"/>
                <a:cs typeface="Open Sans" pitchFamily="34" charset="-120"/>
              </a:rPr>
              <a:t>Urgence d'agir</a:t>
            </a:r>
            <a:endParaRPr lang="en-US" sz="1500" dirty="0"/>
          </a:p>
        </p:txBody>
      </p:sp>
      <p:sp>
        <p:nvSpPr>
          <p:cNvPr id="15" name="Text 11"/>
          <p:cNvSpPr txBox="1"/>
          <p:nvPr/>
        </p:nvSpPr>
        <p:spPr>
          <a:xfrm>
            <a:off x="875995" y="2180844"/>
            <a:ext cx="4791456" cy="4389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Si rien n'est fait, plus de 100 millions d'enfants resteront invisibles en Afrique d'ici 2030.</a:t>
            </a:r>
            <a:endParaRPr lang="en-US" sz="1200" dirty="0"/>
          </a:p>
        </p:txBody>
      </p:sp>
      <p:sp>
        <p:nvSpPr>
          <p:cNvPr id="16" name="Text 12"/>
          <p:cNvSpPr txBox="1"/>
          <p:nvPr/>
        </p:nvSpPr>
        <p:spPr>
          <a:xfrm>
            <a:off x="609905" y="3105302"/>
            <a:ext cx="2339035" cy="228600"/>
          </a:xfrm>
          <a:prstGeom prst="rect">
            <a:avLst/>
          </a:prstGeom>
          <a:noFill/>
          <a:ln/>
        </p:spPr>
        <p:txBody>
          <a:bodyPr wrap="square" lIns="0" tIns="0" rIns="0" bIns="0" rtlCol="0" anchor="ctr"/>
          <a:lstStyle/>
          <a:p>
            <a:pPr marL="0" indent="0" algn="l">
              <a:buNone/>
            </a:pPr>
            <a:r>
              <a:rPr lang="en-US" sz="1300" dirty="0">
                <a:solidFill>
                  <a:srgbClr val="444444"/>
                </a:solidFill>
                <a:latin typeface="Open Sans" pitchFamily="34" charset="0"/>
                <a:ea typeface="Open Sans" pitchFamily="34" charset="-122"/>
                <a:cs typeface="Open Sans" pitchFamily="34" charset="-120"/>
              </a:rPr>
              <a:t>La population africaine est :</a:t>
            </a:r>
            <a:endParaRPr lang="en-US" sz="1300" dirty="0"/>
          </a:p>
        </p:txBody>
      </p:sp>
      <p:pic>
        <p:nvPicPr>
          <p:cNvPr id="17" name="Image 2" descr="preencoded.png"/>
          <p:cNvPicPr>
            <a:picLocks noChangeAspect="1"/>
          </p:cNvPicPr>
          <p:nvPr/>
        </p:nvPicPr>
        <p:blipFill>
          <a:blip r:embed="rId5"/>
          <a:srcRect t="-1087" b="-1087"/>
          <a:stretch/>
        </p:blipFill>
        <p:spPr>
          <a:xfrm>
            <a:off x="609905" y="3495751"/>
            <a:ext cx="105156" cy="171907"/>
          </a:xfrm>
          <a:prstGeom prst="rect">
            <a:avLst/>
          </a:prstGeom>
        </p:spPr>
      </p:pic>
      <p:sp>
        <p:nvSpPr>
          <p:cNvPr id="18" name="Text 13"/>
          <p:cNvSpPr txBox="1"/>
          <p:nvPr/>
        </p:nvSpPr>
        <p:spPr>
          <a:xfrm>
            <a:off x="828446" y="3476549"/>
            <a:ext cx="1733702"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Particulièrement jeune</a:t>
            </a:r>
            <a:endParaRPr lang="en-US" sz="1200" dirty="0"/>
          </a:p>
        </p:txBody>
      </p:sp>
      <p:pic>
        <p:nvPicPr>
          <p:cNvPr id="19" name="Image 3" descr="preencoded.png"/>
          <p:cNvPicPr>
            <a:picLocks noChangeAspect="1"/>
          </p:cNvPicPr>
          <p:nvPr/>
        </p:nvPicPr>
        <p:blipFill>
          <a:blip r:embed="rId6"/>
          <a:srcRect/>
          <a:stretch/>
        </p:blipFill>
        <p:spPr>
          <a:xfrm>
            <a:off x="609905" y="3838651"/>
            <a:ext cx="171907" cy="171907"/>
          </a:xfrm>
          <a:prstGeom prst="rect">
            <a:avLst/>
          </a:prstGeom>
        </p:spPr>
      </p:pic>
      <p:sp>
        <p:nvSpPr>
          <p:cNvPr id="20" name="Text 14"/>
          <p:cNvSpPr txBox="1"/>
          <p:nvPr/>
        </p:nvSpPr>
        <p:spPr>
          <a:xfrm>
            <a:off x="895198" y="3819449"/>
            <a:ext cx="1581912"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En croissance rapide</a:t>
            </a:r>
            <a:endParaRPr lang="en-US" sz="1200" dirty="0"/>
          </a:p>
        </p:txBody>
      </p:sp>
      <p:pic>
        <p:nvPicPr>
          <p:cNvPr id="21" name="Image 4" descr="preencoded.png"/>
          <p:cNvPicPr>
            <a:picLocks noChangeAspect="1"/>
          </p:cNvPicPr>
          <p:nvPr/>
        </p:nvPicPr>
        <p:blipFill>
          <a:blip r:embed="rId7"/>
          <a:srcRect/>
          <a:stretch/>
        </p:blipFill>
        <p:spPr>
          <a:xfrm>
            <a:off x="609905" y="4181551"/>
            <a:ext cx="171907" cy="171907"/>
          </a:xfrm>
          <a:prstGeom prst="rect">
            <a:avLst/>
          </a:prstGeom>
        </p:spPr>
      </p:pic>
      <p:sp>
        <p:nvSpPr>
          <p:cNvPr id="22" name="Text 15"/>
          <p:cNvSpPr txBox="1"/>
          <p:nvPr/>
        </p:nvSpPr>
        <p:spPr>
          <a:xfrm>
            <a:off x="895198" y="4162349"/>
            <a:ext cx="2448763" cy="210312"/>
          </a:xfrm>
          <a:prstGeom prst="rect">
            <a:avLst/>
          </a:prstGeom>
          <a:noFill/>
          <a:ln/>
        </p:spPr>
        <p:txBody>
          <a:bodyPr wrap="square" lIns="0" tIns="0" rIns="0" bIns="0" rtlCol="0" anchor="ctr"/>
          <a:lstStyle/>
          <a:p>
            <a:pPr marL="0" indent="0" algn="l">
              <a:buNone/>
            </a:pPr>
            <a:r>
              <a:rPr lang="en-US" sz="1200" b="1" dirty="0">
                <a:solidFill>
                  <a:srgbClr val="444444"/>
                </a:solidFill>
                <a:latin typeface="Open Sans" pitchFamily="34" charset="0"/>
                <a:ea typeface="Open Sans" pitchFamily="34" charset="-122"/>
                <a:cs typeface="Open Sans" pitchFamily="34" charset="-120"/>
              </a:rPr>
              <a:t>L'urgence d'agir est maintenant</a:t>
            </a:r>
            <a:endParaRPr lang="en-US" sz="1200" dirty="0"/>
          </a:p>
        </p:txBody>
      </p:sp>
      <p:sp>
        <p:nvSpPr>
          <p:cNvPr id="23" name="Shape 16"/>
          <p:cNvSpPr/>
          <p:nvPr/>
        </p:nvSpPr>
        <p:spPr>
          <a:xfrm>
            <a:off x="609905" y="4610405"/>
            <a:ext cx="5181905" cy="1447495"/>
          </a:xfrm>
          <a:prstGeom prst="roundRect">
            <a:avLst>
              <a:gd name="adj" fmla="val 3325"/>
            </a:avLst>
          </a:prstGeom>
          <a:solidFill>
            <a:srgbClr val="2E5F8A">
              <a:alpha val="5000"/>
            </a:srgbClr>
          </a:solidFill>
          <a:ln/>
        </p:spPr>
        <p:txBody>
          <a:bodyPr/>
          <a:lstStyle/>
          <a:p>
            <a:endParaRPr lang="fr-FR"/>
          </a:p>
        </p:txBody>
      </p:sp>
      <p:sp>
        <p:nvSpPr>
          <p:cNvPr id="24" name="Shape 17"/>
          <p:cNvSpPr/>
          <p:nvPr/>
        </p:nvSpPr>
        <p:spPr>
          <a:xfrm>
            <a:off x="609905" y="4610405"/>
            <a:ext cx="38405" cy="1447495"/>
          </a:xfrm>
          <a:prstGeom prst="rect">
            <a:avLst/>
          </a:prstGeom>
          <a:solidFill>
            <a:srgbClr val="2E5F8A"/>
          </a:solidFill>
          <a:ln/>
        </p:spPr>
        <p:txBody>
          <a:bodyPr/>
          <a:lstStyle/>
          <a:p>
            <a:endParaRPr lang="fr-FR"/>
          </a:p>
        </p:txBody>
      </p:sp>
      <p:sp>
        <p:nvSpPr>
          <p:cNvPr id="25" name="Text 18"/>
          <p:cNvSpPr txBox="1"/>
          <p:nvPr/>
        </p:nvSpPr>
        <p:spPr>
          <a:xfrm>
            <a:off x="838505" y="4819802"/>
            <a:ext cx="1700784" cy="228600"/>
          </a:xfrm>
          <a:prstGeom prst="rect">
            <a:avLst/>
          </a:prstGeom>
          <a:noFill/>
          <a:ln/>
        </p:spPr>
        <p:txBody>
          <a:bodyPr wrap="square" lIns="0" tIns="0" rIns="0" bIns="0" rtlCol="0" anchor="ctr"/>
          <a:lstStyle/>
          <a:p>
            <a:pPr marL="0" indent="0" algn="l">
              <a:buNone/>
            </a:pPr>
            <a:r>
              <a:rPr lang="en-US" sz="1300" b="1" dirty="0">
                <a:solidFill>
                  <a:srgbClr val="2E5F8A"/>
                </a:solidFill>
                <a:latin typeface="Open Sans" pitchFamily="34" charset="0"/>
                <a:ea typeface="Open Sans" pitchFamily="34" charset="-122"/>
                <a:cs typeface="Open Sans" pitchFamily="34" charset="-120"/>
              </a:rPr>
              <a:t>Impératifs d'action</a:t>
            </a:r>
            <a:endParaRPr lang="en-US" sz="1300" dirty="0"/>
          </a:p>
        </p:txBody>
      </p:sp>
      <p:pic>
        <p:nvPicPr>
          <p:cNvPr id="26" name="Image 5" descr="preencoded.png"/>
          <p:cNvPicPr>
            <a:picLocks noChangeAspect="1"/>
          </p:cNvPicPr>
          <p:nvPr/>
        </p:nvPicPr>
        <p:blipFill>
          <a:blip r:embed="rId8"/>
          <a:srcRect/>
          <a:stretch/>
        </p:blipFill>
        <p:spPr>
          <a:xfrm>
            <a:off x="838505" y="5162702"/>
            <a:ext cx="152705" cy="152705"/>
          </a:xfrm>
          <a:prstGeom prst="rect">
            <a:avLst/>
          </a:prstGeom>
        </p:spPr>
      </p:pic>
      <p:sp>
        <p:nvSpPr>
          <p:cNvPr id="27" name="Text 19"/>
          <p:cNvSpPr txBox="1"/>
          <p:nvPr/>
        </p:nvSpPr>
        <p:spPr>
          <a:xfrm>
            <a:off x="1067105" y="5143500"/>
            <a:ext cx="3348533" cy="181051"/>
          </a:xfrm>
          <a:prstGeom prst="rect">
            <a:avLst/>
          </a:prstGeom>
          <a:noFill/>
          <a:ln/>
        </p:spPr>
        <p:txBody>
          <a:bodyPr wrap="square" lIns="0" tIns="0" rIns="0" bIns="0" rtlCol="0" anchor="ctr"/>
          <a:lstStyle/>
          <a:p>
            <a:pPr marL="0" indent="0" algn="l">
              <a:buNone/>
            </a:pPr>
            <a:r>
              <a:rPr lang="en-US" sz="1000" dirty="0">
                <a:solidFill>
                  <a:srgbClr val="444444"/>
                </a:solidFill>
                <a:latin typeface="Open Sans" pitchFamily="34" charset="0"/>
                <a:ea typeface="Open Sans" pitchFamily="34" charset="-122"/>
                <a:cs typeface="Open Sans" pitchFamily="34" charset="-120"/>
              </a:rPr>
              <a:t>Financements pérennes des programmes d'état civil</a:t>
            </a:r>
            <a:endParaRPr lang="en-US" sz="1000" dirty="0"/>
          </a:p>
        </p:txBody>
      </p:sp>
      <p:pic>
        <p:nvPicPr>
          <p:cNvPr id="28" name="Image 6" descr="preencoded.png"/>
          <p:cNvPicPr>
            <a:picLocks noChangeAspect="1"/>
          </p:cNvPicPr>
          <p:nvPr/>
        </p:nvPicPr>
        <p:blipFill>
          <a:blip r:embed="rId8"/>
          <a:srcRect/>
          <a:stretch/>
        </p:blipFill>
        <p:spPr>
          <a:xfrm>
            <a:off x="838505" y="5429707"/>
            <a:ext cx="152705" cy="152705"/>
          </a:xfrm>
          <a:prstGeom prst="rect">
            <a:avLst/>
          </a:prstGeom>
        </p:spPr>
      </p:pic>
      <p:sp>
        <p:nvSpPr>
          <p:cNvPr id="29" name="Text 20"/>
          <p:cNvSpPr txBox="1"/>
          <p:nvPr/>
        </p:nvSpPr>
        <p:spPr>
          <a:xfrm>
            <a:off x="1067105" y="5410505"/>
            <a:ext cx="3691433" cy="181051"/>
          </a:xfrm>
          <a:prstGeom prst="rect">
            <a:avLst/>
          </a:prstGeom>
          <a:noFill/>
          <a:ln/>
        </p:spPr>
        <p:txBody>
          <a:bodyPr wrap="square" lIns="0" tIns="0" rIns="0" bIns="0" rtlCol="0" anchor="ctr"/>
          <a:lstStyle/>
          <a:p>
            <a:pPr marL="0" indent="0" algn="l">
              <a:buNone/>
            </a:pPr>
            <a:r>
              <a:rPr lang="en-US" sz="1000" dirty="0">
                <a:solidFill>
                  <a:srgbClr val="444444"/>
                </a:solidFill>
                <a:latin typeface="Open Sans" pitchFamily="34" charset="0"/>
                <a:ea typeface="Open Sans" pitchFamily="34" charset="-122"/>
                <a:cs typeface="Open Sans" pitchFamily="34" charset="-120"/>
              </a:rPr>
              <a:t>Interopérabilité entre services (santé, éducation, état civil)</a:t>
            </a:r>
            <a:endParaRPr lang="en-US" sz="1000" dirty="0"/>
          </a:p>
        </p:txBody>
      </p:sp>
      <p:pic>
        <p:nvPicPr>
          <p:cNvPr id="30" name="Image 7" descr="preencoded.png"/>
          <p:cNvPicPr>
            <a:picLocks noChangeAspect="1"/>
          </p:cNvPicPr>
          <p:nvPr/>
        </p:nvPicPr>
        <p:blipFill>
          <a:blip r:embed="rId8"/>
          <a:srcRect/>
          <a:stretch/>
        </p:blipFill>
        <p:spPr>
          <a:xfrm>
            <a:off x="838505" y="5695798"/>
            <a:ext cx="152705" cy="152705"/>
          </a:xfrm>
          <a:prstGeom prst="rect">
            <a:avLst/>
          </a:prstGeom>
        </p:spPr>
      </p:pic>
      <p:sp>
        <p:nvSpPr>
          <p:cNvPr id="31" name="Text 21"/>
          <p:cNvSpPr txBox="1"/>
          <p:nvPr/>
        </p:nvSpPr>
        <p:spPr>
          <a:xfrm>
            <a:off x="1067105" y="5676595"/>
            <a:ext cx="3862426" cy="181051"/>
          </a:xfrm>
          <a:prstGeom prst="rect">
            <a:avLst/>
          </a:prstGeom>
          <a:noFill/>
          <a:ln/>
        </p:spPr>
        <p:txBody>
          <a:bodyPr wrap="square" lIns="0" tIns="0" rIns="0" bIns="0" rtlCol="0" anchor="ctr"/>
          <a:lstStyle/>
          <a:p>
            <a:pPr marL="0" indent="0" algn="l">
              <a:buNone/>
            </a:pPr>
            <a:r>
              <a:rPr lang="en-US" sz="1000" dirty="0">
                <a:solidFill>
                  <a:srgbClr val="444444"/>
                </a:solidFill>
                <a:latin typeface="Open Sans" pitchFamily="34" charset="0"/>
                <a:ea typeface="Open Sans" pitchFamily="34" charset="-122"/>
                <a:cs typeface="Open Sans" pitchFamily="34" charset="-120"/>
              </a:rPr>
              <a:t>Formation continue des acteurs locaux et officiers d'état civil</a:t>
            </a:r>
            <a:endParaRPr lang="en-US" sz="1000" dirty="0"/>
          </a:p>
        </p:txBody>
      </p:sp>
      <p:sp>
        <p:nvSpPr>
          <p:cNvPr id="32" name="Text 22"/>
          <p:cNvSpPr txBox="1"/>
          <p:nvPr/>
        </p:nvSpPr>
        <p:spPr>
          <a:xfrm>
            <a:off x="7963510" y="1600200"/>
            <a:ext cx="2153412" cy="648310"/>
          </a:xfrm>
          <a:prstGeom prst="rect">
            <a:avLst/>
          </a:prstGeom>
          <a:noFill/>
          <a:ln/>
        </p:spPr>
        <p:txBody>
          <a:bodyPr wrap="square" lIns="0" tIns="0" rIns="0" bIns="0" rtlCol="0" anchor="ctr"/>
          <a:lstStyle/>
          <a:p>
            <a:pPr marL="0" indent="0" algn="ctr">
              <a:buNone/>
            </a:pPr>
            <a:r>
              <a:rPr lang="en-US" sz="4200" b="1" dirty="0">
                <a:solidFill>
                  <a:srgbClr val="E74C3C"/>
                </a:solidFill>
                <a:latin typeface="Montserrat" pitchFamily="34" charset="0"/>
                <a:ea typeface="Montserrat" pitchFamily="34" charset="-122"/>
                <a:cs typeface="Montserrat" pitchFamily="34" charset="-120"/>
              </a:rPr>
              <a:t>+100M</a:t>
            </a:r>
            <a:endParaRPr lang="en-US" sz="4200" dirty="0"/>
          </a:p>
        </p:txBody>
      </p:sp>
      <p:sp>
        <p:nvSpPr>
          <p:cNvPr id="33" name="Text 23"/>
          <p:cNvSpPr txBox="1"/>
          <p:nvPr/>
        </p:nvSpPr>
        <p:spPr>
          <a:xfrm>
            <a:off x="8075066" y="2400300"/>
            <a:ext cx="1677010" cy="257861"/>
          </a:xfrm>
          <a:prstGeom prst="rect">
            <a:avLst/>
          </a:prstGeom>
          <a:noFill/>
          <a:ln/>
        </p:spPr>
        <p:txBody>
          <a:bodyPr wrap="square" lIns="0" tIns="0" rIns="0" bIns="0" rtlCol="0" anchor="ctr"/>
          <a:lstStyle/>
          <a:p>
            <a:pPr marL="0" indent="0" algn="ctr">
              <a:buNone/>
            </a:pPr>
            <a:r>
              <a:rPr lang="en-US" sz="1500" dirty="0">
                <a:solidFill>
                  <a:srgbClr val="333333"/>
                </a:solidFill>
                <a:latin typeface="Open Sans" pitchFamily="34" charset="0"/>
                <a:ea typeface="Open Sans" pitchFamily="34" charset="-122"/>
                <a:cs typeface="Open Sans" pitchFamily="34" charset="-120"/>
              </a:rPr>
              <a:t>enfants invisibles</a:t>
            </a:r>
            <a:endParaRPr lang="en-US" sz="1500" dirty="0"/>
          </a:p>
        </p:txBody>
      </p:sp>
      <p:sp>
        <p:nvSpPr>
          <p:cNvPr id="34" name="Text 24"/>
          <p:cNvSpPr txBox="1"/>
          <p:nvPr/>
        </p:nvSpPr>
        <p:spPr>
          <a:xfrm>
            <a:off x="8423453" y="2667305"/>
            <a:ext cx="981151" cy="257861"/>
          </a:xfrm>
          <a:prstGeom prst="rect">
            <a:avLst/>
          </a:prstGeom>
          <a:noFill/>
          <a:ln/>
        </p:spPr>
        <p:txBody>
          <a:bodyPr wrap="square" lIns="0" tIns="0" rIns="0" bIns="0" rtlCol="0" anchor="ctr"/>
          <a:lstStyle/>
          <a:p>
            <a:pPr marL="0" indent="0" algn="ctr">
              <a:buNone/>
            </a:pPr>
            <a:r>
              <a:rPr lang="en-US" sz="1500" dirty="0">
                <a:solidFill>
                  <a:srgbClr val="333333"/>
                </a:solidFill>
                <a:latin typeface="Open Sans" pitchFamily="34" charset="0"/>
                <a:ea typeface="Open Sans" pitchFamily="34" charset="-122"/>
                <a:cs typeface="Open Sans" pitchFamily="34" charset="-120"/>
              </a:rPr>
              <a:t>d'ici 2030</a:t>
            </a:r>
            <a:endParaRPr lang="en-US" sz="1500" dirty="0"/>
          </a:p>
        </p:txBody>
      </p:sp>
      <p:sp>
        <p:nvSpPr>
          <p:cNvPr id="35" name="Shape 25"/>
          <p:cNvSpPr/>
          <p:nvPr/>
        </p:nvSpPr>
        <p:spPr>
          <a:xfrm>
            <a:off x="6740042" y="3238805"/>
            <a:ext cx="609905" cy="609905"/>
          </a:xfrm>
          <a:prstGeom prst="roundRect">
            <a:avLst>
              <a:gd name="adj" fmla="val 149925"/>
            </a:avLst>
          </a:prstGeom>
          <a:solidFill>
            <a:srgbClr val="2E5F8A"/>
          </a:solidFill>
          <a:ln/>
        </p:spPr>
        <p:txBody>
          <a:bodyPr/>
          <a:lstStyle/>
          <a:p>
            <a:endParaRPr lang="fr-FR"/>
          </a:p>
        </p:txBody>
      </p:sp>
      <p:pic>
        <p:nvPicPr>
          <p:cNvPr id="36" name="Image 8" descr="preencoded.png"/>
          <p:cNvPicPr>
            <a:picLocks noChangeAspect="1"/>
          </p:cNvPicPr>
          <p:nvPr/>
        </p:nvPicPr>
        <p:blipFill>
          <a:blip r:embed="rId9"/>
          <a:srcRect l="-57" r="-57"/>
          <a:stretch/>
        </p:blipFill>
        <p:spPr>
          <a:xfrm>
            <a:off x="6944868" y="3429000"/>
            <a:ext cx="200254" cy="228600"/>
          </a:xfrm>
          <a:prstGeom prst="rect">
            <a:avLst/>
          </a:prstGeom>
        </p:spPr>
      </p:pic>
      <p:sp>
        <p:nvSpPr>
          <p:cNvPr id="37" name="Text 26"/>
          <p:cNvSpPr txBox="1"/>
          <p:nvPr/>
        </p:nvSpPr>
        <p:spPr>
          <a:xfrm>
            <a:off x="6516014" y="3924605"/>
            <a:ext cx="1157630" cy="181051"/>
          </a:xfrm>
          <a:prstGeom prst="rect">
            <a:avLst/>
          </a:prstGeom>
          <a:noFill/>
          <a:ln/>
        </p:spPr>
        <p:txBody>
          <a:bodyPr wrap="square" lIns="0" tIns="0" rIns="0" bIns="0" rtlCol="0" anchor="ctr"/>
          <a:lstStyle/>
          <a:p>
            <a:pPr marL="0" indent="0" algn="ctr">
              <a:buNone/>
            </a:pPr>
            <a:r>
              <a:rPr lang="en-US" sz="1000" dirty="0">
                <a:solidFill>
                  <a:srgbClr val="444444"/>
                </a:solidFill>
                <a:latin typeface="Open Sans" pitchFamily="34" charset="0"/>
                <a:ea typeface="Open Sans" pitchFamily="34" charset="-122"/>
                <a:cs typeface="Open Sans" pitchFamily="34" charset="-120"/>
              </a:rPr>
              <a:t>Population jeune</a:t>
            </a:r>
            <a:endParaRPr lang="en-US" sz="1000" dirty="0"/>
          </a:p>
        </p:txBody>
      </p:sp>
      <p:sp>
        <p:nvSpPr>
          <p:cNvPr id="38" name="Shape 27"/>
          <p:cNvSpPr/>
          <p:nvPr/>
        </p:nvSpPr>
        <p:spPr>
          <a:xfrm>
            <a:off x="8663026" y="3238805"/>
            <a:ext cx="609905" cy="609905"/>
          </a:xfrm>
          <a:prstGeom prst="roundRect">
            <a:avLst>
              <a:gd name="adj" fmla="val 149925"/>
            </a:avLst>
          </a:prstGeom>
          <a:solidFill>
            <a:srgbClr val="F39C12"/>
          </a:solidFill>
          <a:ln/>
        </p:spPr>
        <p:txBody>
          <a:bodyPr/>
          <a:lstStyle/>
          <a:p>
            <a:endParaRPr lang="fr-FR"/>
          </a:p>
        </p:txBody>
      </p:sp>
      <p:pic>
        <p:nvPicPr>
          <p:cNvPr id="39" name="Image 9" descr="preencoded.png"/>
          <p:cNvPicPr>
            <a:picLocks noChangeAspect="1"/>
          </p:cNvPicPr>
          <p:nvPr/>
        </p:nvPicPr>
        <p:blipFill>
          <a:blip r:embed="rId10"/>
          <a:srcRect/>
          <a:stretch/>
        </p:blipFill>
        <p:spPr>
          <a:xfrm>
            <a:off x="8853221" y="3429000"/>
            <a:ext cx="228600" cy="228600"/>
          </a:xfrm>
          <a:prstGeom prst="rect">
            <a:avLst/>
          </a:prstGeom>
        </p:spPr>
      </p:pic>
      <p:sp>
        <p:nvSpPr>
          <p:cNvPr id="40" name="Text 28"/>
          <p:cNvSpPr txBox="1"/>
          <p:nvPr/>
        </p:nvSpPr>
        <p:spPr>
          <a:xfrm>
            <a:off x="8413394" y="3924605"/>
            <a:ext cx="1215238" cy="181051"/>
          </a:xfrm>
          <a:prstGeom prst="rect">
            <a:avLst/>
          </a:prstGeom>
          <a:noFill/>
          <a:ln/>
        </p:spPr>
        <p:txBody>
          <a:bodyPr wrap="square" lIns="0" tIns="0" rIns="0" bIns="0" rtlCol="0" anchor="ctr"/>
          <a:lstStyle/>
          <a:p>
            <a:pPr marL="0" indent="0" algn="ctr">
              <a:buNone/>
            </a:pPr>
            <a:r>
              <a:rPr lang="en-US" sz="1000" dirty="0">
                <a:solidFill>
                  <a:srgbClr val="444444"/>
                </a:solidFill>
                <a:latin typeface="Open Sans" pitchFamily="34" charset="0"/>
                <a:ea typeface="Open Sans" pitchFamily="34" charset="-122"/>
                <a:cs typeface="Open Sans" pitchFamily="34" charset="-120"/>
              </a:rPr>
              <a:t>Croissance rapide</a:t>
            </a:r>
            <a:endParaRPr lang="en-US" sz="1000" dirty="0"/>
          </a:p>
        </p:txBody>
      </p:sp>
      <p:sp>
        <p:nvSpPr>
          <p:cNvPr id="41" name="Shape 29"/>
          <p:cNvSpPr/>
          <p:nvPr/>
        </p:nvSpPr>
        <p:spPr>
          <a:xfrm>
            <a:off x="10457993" y="3238805"/>
            <a:ext cx="609905" cy="609905"/>
          </a:xfrm>
          <a:prstGeom prst="roundRect">
            <a:avLst>
              <a:gd name="adj" fmla="val 149925"/>
            </a:avLst>
          </a:prstGeom>
          <a:solidFill>
            <a:srgbClr val="E74C3C"/>
          </a:solidFill>
          <a:ln/>
        </p:spPr>
        <p:txBody>
          <a:bodyPr/>
          <a:lstStyle/>
          <a:p>
            <a:endParaRPr lang="fr-FR"/>
          </a:p>
        </p:txBody>
      </p:sp>
      <p:pic>
        <p:nvPicPr>
          <p:cNvPr id="42" name="Image 10" descr="preencoded.png"/>
          <p:cNvPicPr>
            <a:picLocks noChangeAspect="1"/>
          </p:cNvPicPr>
          <p:nvPr/>
        </p:nvPicPr>
        <p:blipFill>
          <a:blip r:embed="rId11"/>
          <a:srcRect l="-133" r="-133"/>
          <a:stretch/>
        </p:blipFill>
        <p:spPr>
          <a:xfrm>
            <a:off x="10676534" y="3429000"/>
            <a:ext cx="171907" cy="228600"/>
          </a:xfrm>
          <a:prstGeom prst="rect">
            <a:avLst/>
          </a:prstGeom>
        </p:spPr>
      </p:pic>
      <p:sp>
        <p:nvSpPr>
          <p:cNvPr id="43" name="Text 30"/>
          <p:cNvSpPr txBox="1"/>
          <p:nvPr/>
        </p:nvSpPr>
        <p:spPr>
          <a:xfrm>
            <a:off x="10362895" y="3924605"/>
            <a:ext cx="900684" cy="181051"/>
          </a:xfrm>
          <a:prstGeom prst="rect">
            <a:avLst/>
          </a:prstGeom>
          <a:noFill/>
          <a:ln/>
        </p:spPr>
        <p:txBody>
          <a:bodyPr wrap="square" lIns="0" tIns="0" rIns="0" bIns="0" rtlCol="0" anchor="ctr"/>
          <a:lstStyle/>
          <a:p>
            <a:pPr marL="0" indent="0" algn="ctr">
              <a:buNone/>
            </a:pPr>
            <a:r>
              <a:rPr lang="en-US" sz="1000" dirty="0">
                <a:solidFill>
                  <a:srgbClr val="444444"/>
                </a:solidFill>
                <a:latin typeface="Open Sans" pitchFamily="34" charset="0"/>
                <a:ea typeface="Open Sans" pitchFamily="34" charset="-122"/>
                <a:cs typeface="Open Sans" pitchFamily="34" charset="-120"/>
              </a:rPr>
              <a:t>Temps limité</a:t>
            </a:r>
            <a:endParaRPr lang="en-US" sz="1000" dirty="0"/>
          </a:p>
        </p:txBody>
      </p:sp>
      <p:sp>
        <p:nvSpPr>
          <p:cNvPr id="44" name="Shape 31"/>
          <p:cNvSpPr/>
          <p:nvPr/>
        </p:nvSpPr>
        <p:spPr>
          <a:xfrm>
            <a:off x="6248095" y="4419295"/>
            <a:ext cx="5181905" cy="1028700"/>
          </a:xfrm>
          <a:prstGeom prst="roundRect">
            <a:avLst>
              <a:gd name="adj" fmla="val 6584"/>
            </a:avLst>
          </a:prstGeom>
          <a:solidFill>
            <a:srgbClr val="F3F4F6"/>
          </a:solidFill>
          <a:ln/>
        </p:spPr>
        <p:txBody>
          <a:bodyPr/>
          <a:lstStyle/>
          <a:p>
            <a:endParaRPr lang="fr-FR"/>
          </a:p>
        </p:txBody>
      </p:sp>
      <p:sp>
        <p:nvSpPr>
          <p:cNvPr id="45" name="Text 32"/>
          <p:cNvSpPr txBox="1"/>
          <p:nvPr/>
        </p:nvSpPr>
        <p:spPr>
          <a:xfrm>
            <a:off x="8198510" y="4591202"/>
            <a:ext cx="1414577" cy="228600"/>
          </a:xfrm>
          <a:prstGeom prst="rect">
            <a:avLst/>
          </a:prstGeom>
          <a:noFill/>
          <a:ln/>
        </p:spPr>
        <p:txBody>
          <a:bodyPr wrap="square" lIns="0" tIns="0" rIns="0" bIns="0" rtlCol="0" anchor="ctr"/>
          <a:lstStyle/>
          <a:p>
            <a:pPr marL="0" indent="0" algn="ctr">
              <a:buNone/>
            </a:pPr>
            <a:r>
              <a:rPr lang="en-US" sz="1300" b="1" dirty="0">
                <a:solidFill>
                  <a:srgbClr val="2E5F8A"/>
                </a:solidFill>
                <a:latin typeface="Open Sans" pitchFamily="34" charset="0"/>
                <a:ea typeface="Open Sans" pitchFamily="34" charset="-122"/>
                <a:cs typeface="Open Sans" pitchFamily="34" charset="-120"/>
              </a:rPr>
              <a:t>Projection 2030</a:t>
            </a:r>
            <a:endParaRPr lang="en-US" sz="1300" dirty="0"/>
          </a:p>
        </p:txBody>
      </p:sp>
      <p:sp>
        <p:nvSpPr>
          <p:cNvPr id="46" name="Shape 33"/>
          <p:cNvSpPr/>
          <p:nvPr/>
        </p:nvSpPr>
        <p:spPr>
          <a:xfrm>
            <a:off x="6400800" y="4953305"/>
            <a:ext cx="2438705" cy="152705"/>
          </a:xfrm>
          <a:prstGeom prst="roundRect">
            <a:avLst>
              <a:gd name="adj" fmla="val 598802"/>
            </a:avLst>
          </a:prstGeom>
          <a:solidFill>
            <a:srgbClr val="E5E7EB"/>
          </a:solidFill>
          <a:ln/>
        </p:spPr>
        <p:txBody>
          <a:bodyPr/>
          <a:lstStyle/>
          <a:p>
            <a:endParaRPr lang="fr-FR"/>
          </a:p>
        </p:txBody>
      </p:sp>
      <p:sp>
        <p:nvSpPr>
          <p:cNvPr id="47" name="Shape 34"/>
          <p:cNvSpPr/>
          <p:nvPr/>
        </p:nvSpPr>
        <p:spPr>
          <a:xfrm>
            <a:off x="6400800" y="4953305"/>
            <a:ext cx="1218895" cy="152705"/>
          </a:xfrm>
          <a:prstGeom prst="roundRect">
            <a:avLst>
              <a:gd name="adj" fmla="val 598802"/>
            </a:avLst>
          </a:prstGeom>
          <a:solidFill>
            <a:srgbClr val="E74C3C"/>
          </a:solidFill>
          <a:ln/>
        </p:spPr>
        <p:txBody>
          <a:bodyPr/>
          <a:lstStyle/>
          <a:p>
            <a:endParaRPr lang="fr-FR"/>
          </a:p>
        </p:txBody>
      </p:sp>
      <p:sp>
        <p:nvSpPr>
          <p:cNvPr id="48" name="Text 35"/>
          <p:cNvSpPr txBox="1"/>
          <p:nvPr/>
        </p:nvSpPr>
        <p:spPr>
          <a:xfrm>
            <a:off x="7309714" y="5134356"/>
            <a:ext cx="715061" cy="162763"/>
          </a:xfrm>
          <a:prstGeom prst="rect">
            <a:avLst/>
          </a:prstGeom>
          <a:noFill/>
          <a:ln/>
        </p:spPr>
        <p:txBody>
          <a:bodyPr wrap="square" lIns="0" tIns="0" rIns="0" bIns="0" rtlCol="0" anchor="ctr"/>
          <a:lstStyle/>
          <a:p>
            <a:pPr marL="0" indent="0" algn="ctr">
              <a:buNone/>
            </a:pPr>
            <a:r>
              <a:rPr lang="en-US" sz="900" dirty="0">
                <a:solidFill>
                  <a:srgbClr val="444444"/>
                </a:solidFill>
                <a:latin typeface="Open Sans" pitchFamily="34" charset="0"/>
                <a:ea typeface="Open Sans" pitchFamily="34" charset="-122"/>
                <a:cs typeface="Open Sans" pitchFamily="34" charset="-120"/>
              </a:rPr>
              <a:t>Aujourd'hui</a:t>
            </a:r>
            <a:endParaRPr lang="en-US" sz="900" dirty="0"/>
          </a:p>
        </p:txBody>
      </p:sp>
      <p:sp>
        <p:nvSpPr>
          <p:cNvPr id="49" name="Shape 36"/>
          <p:cNvSpPr/>
          <p:nvPr/>
        </p:nvSpPr>
        <p:spPr>
          <a:xfrm>
            <a:off x="8915400" y="4953305"/>
            <a:ext cx="2361895" cy="152705"/>
          </a:xfrm>
          <a:prstGeom prst="roundRect">
            <a:avLst>
              <a:gd name="adj" fmla="val 598802"/>
            </a:avLst>
          </a:prstGeom>
          <a:solidFill>
            <a:srgbClr val="E5E7EB"/>
          </a:solidFill>
          <a:ln/>
        </p:spPr>
        <p:txBody>
          <a:bodyPr/>
          <a:lstStyle/>
          <a:p>
            <a:endParaRPr lang="fr-FR"/>
          </a:p>
        </p:txBody>
      </p:sp>
      <p:sp>
        <p:nvSpPr>
          <p:cNvPr id="50" name="Shape 37"/>
          <p:cNvSpPr/>
          <p:nvPr/>
        </p:nvSpPr>
        <p:spPr>
          <a:xfrm>
            <a:off x="8915400" y="4953305"/>
            <a:ext cx="1657807" cy="152705"/>
          </a:xfrm>
          <a:prstGeom prst="roundRect">
            <a:avLst>
              <a:gd name="adj" fmla="val 598802"/>
            </a:avLst>
          </a:prstGeom>
          <a:solidFill>
            <a:srgbClr val="E74C3C"/>
          </a:solidFill>
          <a:ln/>
        </p:spPr>
        <p:txBody>
          <a:bodyPr/>
          <a:lstStyle/>
          <a:p>
            <a:endParaRPr lang="fr-FR"/>
          </a:p>
        </p:txBody>
      </p:sp>
      <p:sp>
        <p:nvSpPr>
          <p:cNvPr id="51" name="Text 38"/>
          <p:cNvSpPr txBox="1"/>
          <p:nvPr/>
        </p:nvSpPr>
        <p:spPr>
          <a:xfrm>
            <a:off x="9651492" y="5134356"/>
            <a:ext cx="981151" cy="162763"/>
          </a:xfrm>
          <a:prstGeom prst="rect">
            <a:avLst/>
          </a:prstGeom>
          <a:noFill/>
          <a:ln/>
        </p:spPr>
        <p:txBody>
          <a:bodyPr wrap="square" lIns="0" tIns="0" rIns="0" bIns="0" rtlCol="0" anchor="ctr"/>
          <a:lstStyle/>
          <a:p>
            <a:pPr marL="0" indent="0" algn="ctr">
              <a:buNone/>
            </a:pPr>
            <a:r>
              <a:rPr lang="en-US" sz="900" dirty="0">
                <a:solidFill>
                  <a:srgbClr val="444444"/>
                </a:solidFill>
                <a:latin typeface="Open Sans" pitchFamily="34" charset="0"/>
                <a:ea typeface="Open Sans" pitchFamily="34" charset="-122"/>
                <a:cs typeface="Open Sans" pitchFamily="34" charset="-120"/>
              </a:rPr>
              <a:t>2030 sans action</a:t>
            </a:r>
            <a:endParaRPr lang="en-US" sz="900" dirty="0"/>
          </a:p>
        </p:txBody>
      </p:sp>
      <p:pic>
        <p:nvPicPr>
          <p:cNvPr id="52" name="Image 11" descr="preencoded.png"/>
          <p:cNvPicPr>
            <a:picLocks noChangeAspect="1"/>
          </p:cNvPicPr>
          <p:nvPr/>
        </p:nvPicPr>
        <p:blipFill>
          <a:blip r:embed="rId12"/>
          <a:srcRect l="-57" r="-57"/>
          <a:stretch/>
        </p:blipFill>
        <p:spPr>
          <a:xfrm>
            <a:off x="609905" y="6439205"/>
            <a:ext cx="200254" cy="228600"/>
          </a:xfrm>
          <a:prstGeom prst="rect">
            <a:avLst/>
          </a:prstGeom>
        </p:spPr>
      </p:pic>
      <p:sp>
        <p:nvSpPr>
          <p:cNvPr id="53" name="Text 39"/>
          <p:cNvSpPr txBox="1"/>
          <p:nvPr/>
        </p:nvSpPr>
        <p:spPr>
          <a:xfrm>
            <a:off x="923544" y="6458407"/>
            <a:ext cx="7663586" cy="228600"/>
          </a:xfrm>
          <a:prstGeom prst="rect">
            <a:avLst/>
          </a:prstGeom>
          <a:noFill/>
          <a:ln/>
        </p:spPr>
        <p:txBody>
          <a:bodyPr wrap="square" lIns="0" tIns="0" rIns="0" bIns="0" rtlCol="0" anchor="ctr"/>
          <a:lstStyle/>
          <a:p>
            <a:pPr marL="0" indent="0" algn="l">
              <a:buNone/>
            </a:pPr>
            <a:r>
              <a:rPr lang="en-US" sz="1300" i="1" dirty="0">
                <a:solidFill>
                  <a:srgbClr val="444444"/>
                </a:solidFill>
                <a:latin typeface="Open Sans" pitchFamily="34" charset="0"/>
                <a:ea typeface="Open Sans" pitchFamily="34" charset="-122"/>
                <a:cs typeface="Open Sans" pitchFamily="34" charset="-120"/>
              </a:rPr>
              <a:t>L'effort à fournir est d'autant plus crucial que la population africaine est jeune et grandissante.</a:t>
            </a:r>
            <a:endParaRPr lang="en-US" sz="1300" dirty="0"/>
          </a:p>
        </p:txBody>
      </p:sp>
      <p:sp>
        <p:nvSpPr>
          <p:cNvPr id="54" name="Shape 40"/>
          <p:cNvSpPr/>
          <p:nvPr/>
        </p:nvSpPr>
        <p:spPr>
          <a:xfrm>
            <a:off x="0" y="6782105"/>
            <a:ext cx="3047695" cy="75895"/>
          </a:xfrm>
          <a:prstGeom prst="rect">
            <a:avLst/>
          </a:prstGeom>
          <a:solidFill>
            <a:srgbClr val="2E5F8A"/>
          </a:solidFill>
          <a:ln/>
        </p:spPr>
        <p:txBody>
          <a:bodyPr/>
          <a:lstStyle/>
          <a:p>
            <a:endParaRPr lang="fr-FR"/>
          </a:p>
        </p:txBody>
      </p:sp>
      <p:sp>
        <p:nvSpPr>
          <p:cNvPr id="55" name="Shape 41"/>
          <p:cNvSpPr/>
          <p:nvPr/>
        </p:nvSpPr>
        <p:spPr>
          <a:xfrm>
            <a:off x="3047695" y="6782105"/>
            <a:ext cx="3047695" cy="75895"/>
          </a:xfrm>
          <a:prstGeom prst="rect">
            <a:avLst/>
          </a:prstGeom>
          <a:solidFill>
            <a:srgbClr val="F39C12"/>
          </a:solidFill>
          <a:ln/>
        </p:spPr>
        <p:txBody>
          <a:bodyPr/>
          <a:lstStyle/>
          <a:p>
            <a:endParaRPr lang="fr-FR"/>
          </a:p>
        </p:txBody>
      </p:sp>
      <p:sp>
        <p:nvSpPr>
          <p:cNvPr id="56" name="Shape 42"/>
          <p:cNvSpPr/>
          <p:nvPr/>
        </p:nvSpPr>
        <p:spPr>
          <a:xfrm>
            <a:off x="6096305" y="6782105"/>
            <a:ext cx="3047695" cy="75895"/>
          </a:xfrm>
          <a:prstGeom prst="rect">
            <a:avLst/>
          </a:prstGeom>
          <a:solidFill>
            <a:srgbClr val="F1C40F"/>
          </a:solidFill>
          <a:ln/>
        </p:spPr>
        <p:txBody>
          <a:bodyPr/>
          <a:lstStyle/>
          <a:p>
            <a:endParaRPr lang="fr-FR"/>
          </a:p>
        </p:txBody>
      </p:sp>
      <p:sp>
        <p:nvSpPr>
          <p:cNvPr id="57" name="Shape 43"/>
          <p:cNvSpPr/>
          <p:nvPr/>
        </p:nvSpPr>
        <p:spPr>
          <a:xfrm>
            <a:off x="9144000" y="6782105"/>
            <a:ext cx="3047695" cy="75895"/>
          </a:xfrm>
          <a:prstGeom prst="rect">
            <a:avLst/>
          </a:prstGeom>
          <a:solidFill>
            <a:srgbClr val="E74C3C"/>
          </a:solidFill>
          <a:ln/>
        </p:spPr>
        <p:txBody>
          <a:bodyPr/>
          <a:lstStyle/>
          <a:p>
            <a:endParaRPr lang="fr-FR"/>
          </a:p>
        </p:txBody>
      </p:sp>
      <p:sp>
        <p:nvSpPr>
          <p:cNvPr id="58" name="Text 44"/>
          <p:cNvSpPr txBox="1"/>
          <p:nvPr/>
        </p:nvSpPr>
        <p:spPr>
          <a:xfrm>
            <a:off x="11791188" y="6524244"/>
            <a:ext cx="204826" cy="171907"/>
          </a:xfrm>
          <a:prstGeom prst="rect">
            <a:avLst/>
          </a:prstGeom>
          <a:noFill/>
          <a:ln/>
        </p:spPr>
        <p:txBody>
          <a:bodyPr wrap="square" lIns="0" tIns="0" rIns="0" bIns="0" rtlCol="0" anchor="ctr"/>
          <a:lstStyle/>
          <a:p>
            <a:pPr marL="0" indent="0" algn="l">
              <a:buNone/>
            </a:pPr>
            <a:r>
              <a:rPr lang="en-US" sz="1000" dirty="0">
                <a:solidFill>
                  <a:srgbClr val="6B7280"/>
                </a:solidFill>
                <a:latin typeface="Montserrat" pitchFamily="34" charset="0"/>
                <a:ea typeface="Montserrat" pitchFamily="34" charset="-122"/>
                <a:cs typeface="Montserrat" pitchFamily="34" charset="-120"/>
              </a:rPr>
              <a:t>11</a:t>
            </a:r>
            <a:endParaRPr lang="en-US" sz="1000" dirty="0"/>
          </a:p>
        </p:txBody>
      </p:sp>
      <p:pic>
        <p:nvPicPr>
          <p:cNvPr id="59" name="Image 0">
            <a:extLst>
              <a:ext uri="{FF2B5EF4-FFF2-40B4-BE49-F238E27FC236}">
                <a16:creationId xmlns:a16="http://schemas.microsoft.com/office/drawing/2014/main" id="{8AF17CF5-3CEA-5175-007A-7DA5ADBE01EC}"/>
              </a:ext>
            </a:extLst>
          </p:cNvPr>
          <p:cNvPicPr>
            <a:picLocks noChangeAspect="1"/>
          </p:cNvPicPr>
          <p:nvPr/>
        </p:nvPicPr>
        <p:blipFill>
          <a:blip r:embed="rId13"/>
          <a:srcRect/>
          <a:stretch/>
        </p:blipFill>
        <p:spPr>
          <a:xfrm>
            <a:off x="9335879" y="137824"/>
            <a:ext cx="2855816" cy="73656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txBody>
          <a:bodyPr/>
          <a:lstStyle/>
          <a:p>
            <a:endParaRPr lang="fr-FR"/>
          </a:p>
        </p:txBody>
      </p:sp>
      <p:sp>
        <p:nvSpPr>
          <p:cNvPr id="3" name="Shape 1"/>
          <p:cNvSpPr/>
          <p:nvPr/>
        </p:nvSpPr>
        <p:spPr>
          <a:xfrm>
            <a:off x="0" y="0"/>
            <a:ext cx="12191695" cy="6858000"/>
          </a:xfrm>
          <a:prstGeom prst="rect">
            <a:avLst/>
          </a:prstGeom>
          <a:solidFill>
            <a:srgbClr val="FFFFFF"/>
          </a:solidFill>
          <a:ln/>
        </p:spPr>
        <p:txBody>
          <a:bodyPr/>
          <a:lstStyle/>
          <a:p>
            <a:endParaRPr lang="fr-FR"/>
          </a:p>
        </p:txBody>
      </p:sp>
      <p:sp>
        <p:nvSpPr>
          <p:cNvPr id="4" name="Shape 2"/>
          <p:cNvSpPr/>
          <p:nvPr/>
        </p:nvSpPr>
        <p:spPr>
          <a:xfrm>
            <a:off x="0" y="0"/>
            <a:ext cx="3047695" cy="75895"/>
          </a:xfrm>
          <a:prstGeom prst="rect">
            <a:avLst/>
          </a:prstGeom>
          <a:solidFill>
            <a:srgbClr val="2E5F8A"/>
          </a:solidFill>
          <a:ln/>
        </p:spPr>
        <p:txBody>
          <a:bodyPr/>
          <a:lstStyle/>
          <a:p>
            <a:endParaRPr lang="fr-FR"/>
          </a:p>
        </p:txBody>
      </p:sp>
      <p:sp>
        <p:nvSpPr>
          <p:cNvPr id="5" name="Shape 3"/>
          <p:cNvSpPr/>
          <p:nvPr/>
        </p:nvSpPr>
        <p:spPr>
          <a:xfrm>
            <a:off x="3047695" y="0"/>
            <a:ext cx="3047695" cy="75895"/>
          </a:xfrm>
          <a:prstGeom prst="rect">
            <a:avLst/>
          </a:prstGeom>
          <a:solidFill>
            <a:srgbClr val="F39C12"/>
          </a:solidFill>
          <a:ln/>
        </p:spPr>
        <p:txBody>
          <a:bodyPr/>
          <a:lstStyle/>
          <a:p>
            <a:endParaRPr lang="fr-FR"/>
          </a:p>
        </p:txBody>
      </p:sp>
      <p:sp>
        <p:nvSpPr>
          <p:cNvPr id="6" name="Shape 4"/>
          <p:cNvSpPr/>
          <p:nvPr/>
        </p:nvSpPr>
        <p:spPr>
          <a:xfrm>
            <a:off x="6096305" y="0"/>
            <a:ext cx="3047695" cy="75895"/>
          </a:xfrm>
          <a:prstGeom prst="rect">
            <a:avLst/>
          </a:prstGeom>
          <a:solidFill>
            <a:srgbClr val="F1C40F"/>
          </a:solidFill>
          <a:ln/>
        </p:spPr>
        <p:txBody>
          <a:bodyPr/>
          <a:lstStyle/>
          <a:p>
            <a:endParaRPr lang="fr-FR"/>
          </a:p>
        </p:txBody>
      </p:sp>
      <p:sp>
        <p:nvSpPr>
          <p:cNvPr id="7" name="Shape 5"/>
          <p:cNvSpPr/>
          <p:nvPr/>
        </p:nvSpPr>
        <p:spPr>
          <a:xfrm>
            <a:off x="9144000" y="0"/>
            <a:ext cx="3047695" cy="75895"/>
          </a:xfrm>
          <a:prstGeom prst="rect">
            <a:avLst/>
          </a:prstGeom>
          <a:solidFill>
            <a:srgbClr val="E74C3C"/>
          </a:solidFill>
          <a:ln/>
        </p:spPr>
        <p:txBody>
          <a:bodyPr/>
          <a:lstStyle/>
          <a:p>
            <a:endParaRPr lang="fr-FR"/>
          </a:p>
        </p:txBody>
      </p:sp>
      <p:pic>
        <p:nvPicPr>
          <p:cNvPr id="8" name="Image 0" descr="preencoded.png"/>
          <p:cNvPicPr>
            <a:picLocks noChangeAspect="1"/>
          </p:cNvPicPr>
          <p:nvPr/>
        </p:nvPicPr>
        <p:blipFill>
          <a:blip r:embed="rId3"/>
          <a:srcRect/>
          <a:stretch/>
        </p:blipFill>
        <p:spPr>
          <a:xfrm>
            <a:off x="11277295" y="304495"/>
            <a:ext cx="609905" cy="609905"/>
          </a:xfrm>
          <a:prstGeom prst="rect">
            <a:avLst/>
          </a:prstGeom>
        </p:spPr>
      </p:pic>
      <p:sp>
        <p:nvSpPr>
          <p:cNvPr id="9" name="Text 6"/>
          <p:cNvSpPr txBox="1"/>
          <p:nvPr/>
        </p:nvSpPr>
        <p:spPr>
          <a:xfrm>
            <a:off x="609905" y="514807"/>
            <a:ext cx="8744407" cy="419710"/>
          </a:xfrm>
          <a:prstGeom prst="rect">
            <a:avLst/>
          </a:prstGeom>
          <a:noFill/>
          <a:ln/>
        </p:spPr>
        <p:txBody>
          <a:bodyPr wrap="square" lIns="0" tIns="0" rIns="0" bIns="0" rtlCol="0" anchor="ctr"/>
          <a:lstStyle/>
          <a:p>
            <a:pPr marL="0" indent="0" algn="l">
              <a:buNone/>
            </a:pPr>
            <a:r>
              <a:rPr lang="en-US" sz="2700" b="1" dirty="0">
                <a:solidFill>
                  <a:srgbClr val="2E5F8A"/>
                </a:solidFill>
                <a:latin typeface="Montserrat" pitchFamily="34" charset="0"/>
                <a:ea typeface="Montserrat" pitchFamily="34" charset="-122"/>
                <a:cs typeface="Montserrat" pitchFamily="34" charset="-120"/>
              </a:rPr>
              <a:t>Causes principales d'absence d'enregistrement</a:t>
            </a:r>
            <a:endParaRPr lang="en-US" sz="2700" dirty="0"/>
          </a:p>
        </p:txBody>
      </p:sp>
      <p:sp>
        <p:nvSpPr>
          <p:cNvPr id="10" name="Shape 7"/>
          <p:cNvSpPr/>
          <p:nvPr/>
        </p:nvSpPr>
        <p:spPr>
          <a:xfrm>
            <a:off x="609905" y="1028700"/>
            <a:ext cx="761695" cy="38405"/>
          </a:xfrm>
          <a:prstGeom prst="rect">
            <a:avLst/>
          </a:prstGeom>
          <a:solidFill>
            <a:srgbClr val="F39C12"/>
          </a:solidFill>
          <a:ln/>
        </p:spPr>
        <p:txBody>
          <a:bodyPr/>
          <a:lstStyle/>
          <a:p>
            <a:endParaRPr lang="fr-FR"/>
          </a:p>
        </p:txBody>
      </p:sp>
      <p:sp>
        <p:nvSpPr>
          <p:cNvPr id="11" name="Shape 8"/>
          <p:cNvSpPr/>
          <p:nvPr/>
        </p:nvSpPr>
        <p:spPr>
          <a:xfrm>
            <a:off x="609905" y="1295705"/>
            <a:ext cx="2572207" cy="1714500"/>
          </a:xfrm>
          <a:prstGeom prst="roundRect">
            <a:avLst>
              <a:gd name="adj" fmla="val 2370"/>
            </a:avLst>
          </a:prstGeom>
          <a:solidFill>
            <a:srgbClr val="FFFFFF"/>
          </a:solidFill>
          <a:ln/>
          <a:effectLst>
            <a:outerShdw blurRad="12700" dist="12700" dir="16200000" algn="bl" rotWithShape="0">
              <a:srgbClr val="000000">
                <a:alpha val="75000"/>
              </a:srgbClr>
            </a:outerShdw>
          </a:effectLst>
        </p:spPr>
        <p:txBody>
          <a:bodyPr/>
          <a:lstStyle/>
          <a:p>
            <a:endParaRPr lang="fr-FR"/>
          </a:p>
        </p:txBody>
      </p:sp>
      <p:sp>
        <p:nvSpPr>
          <p:cNvPr id="12" name="Shape 9"/>
          <p:cNvSpPr/>
          <p:nvPr/>
        </p:nvSpPr>
        <p:spPr>
          <a:xfrm>
            <a:off x="609905" y="1295705"/>
            <a:ext cx="2572207" cy="38405"/>
          </a:xfrm>
          <a:prstGeom prst="rect">
            <a:avLst/>
          </a:prstGeom>
          <a:solidFill>
            <a:srgbClr val="E5E7EB"/>
          </a:solidFill>
          <a:ln/>
        </p:spPr>
        <p:txBody>
          <a:bodyPr/>
          <a:lstStyle/>
          <a:p>
            <a:endParaRPr lang="fr-FR"/>
          </a:p>
        </p:txBody>
      </p:sp>
      <p:pic>
        <p:nvPicPr>
          <p:cNvPr id="13" name="Image 1" descr="preencoded.png"/>
          <p:cNvPicPr>
            <a:picLocks noChangeAspect="1"/>
          </p:cNvPicPr>
          <p:nvPr/>
        </p:nvPicPr>
        <p:blipFill>
          <a:blip r:embed="rId4"/>
          <a:srcRect l="-27" r="-27"/>
          <a:stretch/>
        </p:blipFill>
        <p:spPr>
          <a:xfrm>
            <a:off x="1681582" y="1485900"/>
            <a:ext cx="428854" cy="342900"/>
          </a:xfrm>
          <a:prstGeom prst="rect">
            <a:avLst/>
          </a:prstGeom>
        </p:spPr>
      </p:pic>
      <p:sp>
        <p:nvSpPr>
          <p:cNvPr id="14" name="Shape 10"/>
          <p:cNvSpPr/>
          <p:nvPr/>
        </p:nvSpPr>
        <p:spPr>
          <a:xfrm>
            <a:off x="609905" y="3238805"/>
            <a:ext cx="2572207" cy="1714500"/>
          </a:xfrm>
          <a:prstGeom prst="roundRect">
            <a:avLst>
              <a:gd name="adj" fmla="val 2370"/>
            </a:avLst>
          </a:prstGeom>
          <a:solidFill>
            <a:srgbClr val="FFFFFF"/>
          </a:solidFill>
          <a:ln/>
          <a:effectLst>
            <a:outerShdw blurRad="12700" dist="12700" dir="16200000" algn="bl" rotWithShape="0">
              <a:srgbClr val="000000">
                <a:alpha val="75000"/>
              </a:srgbClr>
            </a:outerShdw>
          </a:effectLst>
        </p:spPr>
        <p:txBody>
          <a:bodyPr/>
          <a:lstStyle/>
          <a:p>
            <a:endParaRPr lang="fr-FR"/>
          </a:p>
        </p:txBody>
      </p:sp>
      <p:sp>
        <p:nvSpPr>
          <p:cNvPr id="15" name="Shape 11"/>
          <p:cNvSpPr/>
          <p:nvPr/>
        </p:nvSpPr>
        <p:spPr>
          <a:xfrm>
            <a:off x="609905" y="3238805"/>
            <a:ext cx="2572207" cy="38405"/>
          </a:xfrm>
          <a:prstGeom prst="rect">
            <a:avLst/>
          </a:prstGeom>
          <a:solidFill>
            <a:srgbClr val="E5E7EB"/>
          </a:solidFill>
          <a:ln/>
        </p:spPr>
        <p:txBody>
          <a:bodyPr/>
          <a:lstStyle/>
          <a:p>
            <a:endParaRPr lang="fr-FR"/>
          </a:p>
        </p:txBody>
      </p:sp>
      <p:sp>
        <p:nvSpPr>
          <p:cNvPr id="16" name="Text 12"/>
          <p:cNvSpPr txBox="1"/>
          <p:nvPr/>
        </p:nvSpPr>
        <p:spPr>
          <a:xfrm>
            <a:off x="1440180" y="1962302"/>
            <a:ext cx="1043330" cy="228600"/>
          </a:xfrm>
          <a:prstGeom prst="rect">
            <a:avLst/>
          </a:prstGeom>
          <a:noFill/>
          <a:ln/>
        </p:spPr>
        <p:txBody>
          <a:bodyPr wrap="square" lIns="0" tIns="0" rIns="0" bIns="0" rtlCol="0" anchor="ctr"/>
          <a:lstStyle/>
          <a:p>
            <a:pPr marL="0" indent="0" algn="ctr">
              <a:buNone/>
            </a:pPr>
            <a:r>
              <a:rPr lang="en-US" sz="1300" b="1" dirty="0">
                <a:solidFill>
                  <a:srgbClr val="2E5F8A"/>
                </a:solidFill>
                <a:latin typeface="Open Sans" pitchFamily="34" charset="0"/>
                <a:ea typeface="Open Sans" pitchFamily="34" charset="-122"/>
                <a:cs typeface="Open Sans" pitchFamily="34" charset="-120"/>
              </a:rPr>
              <a:t>Négligence</a:t>
            </a:r>
            <a:endParaRPr lang="en-US" sz="1300" dirty="0"/>
          </a:p>
        </p:txBody>
      </p:sp>
      <p:sp>
        <p:nvSpPr>
          <p:cNvPr id="17" name="Text 13"/>
          <p:cNvSpPr txBox="1"/>
          <p:nvPr/>
        </p:nvSpPr>
        <p:spPr>
          <a:xfrm>
            <a:off x="795528" y="2286000"/>
            <a:ext cx="2300630" cy="562356"/>
          </a:xfrm>
          <a:prstGeom prst="rect">
            <a:avLst/>
          </a:prstGeom>
          <a:noFill/>
          <a:ln/>
        </p:spPr>
        <p:txBody>
          <a:bodyPr wrap="square" lIns="0" tIns="0" rIns="0" bIns="0" rtlCol="0" anchor="ctr"/>
          <a:lstStyle/>
          <a:p>
            <a:pPr marL="0" indent="0" algn="ctr">
              <a:buNone/>
            </a:pPr>
            <a:r>
              <a:rPr lang="en-US" sz="1000" dirty="0">
                <a:solidFill>
                  <a:srgbClr val="444444"/>
                </a:solidFill>
                <a:latin typeface="Open Sans" pitchFamily="34" charset="0"/>
                <a:ea typeface="Open Sans" pitchFamily="34" charset="-122"/>
                <a:cs typeface="Open Sans" pitchFamily="34" charset="-120"/>
              </a:rPr>
              <a:t>Négligence des parents ou manque de sensibilisation à l'importance de l'enregistrement</a:t>
            </a:r>
            <a:endParaRPr lang="en-US" sz="1000" dirty="0"/>
          </a:p>
        </p:txBody>
      </p:sp>
      <p:sp>
        <p:nvSpPr>
          <p:cNvPr id="18" name="Shape 14"/>
          <p:cNvSpPr/>
          <p:nvPr/>
        </p:nvSpPr>
        <p:spPr>
          <a:xfrm>
            <a:off x="3409798" y="1295705"/>
            <a:ext cx="2572207" cy="1714500"/>
          </a:xfrm>
          <a:prstGeom prst="roundRect">
            <a:avLst>
              <a:gd name="adj" fmla="val 2370"/>
            </a:avLst>
          </a:prstGeom>
          <a:solidFill>
            <a:srgbClr val="FFFFFF"/>
          </a:solidFill>
          <a:ln/>
          <a:effectLst>
            <a:outerShdw blurRad="12700" dist="12700" dir="16200000" algn="bl" rotWithShape="0">
              <a:srgbClr val="000000">
                <a:alpha val="75000"/>
              </a:srgbClr>
            </a:outerShdw>
          </a:effectLst>
        </p:spPr>
        <p:txBody>
          <a:bodyPr/>
          <a:lstStyle/>
          <a:p>
            <a:endParaRPr lang="fr-FR"/>
          </a:p>
        </p:txBody>
      </p:sp>
      <p:sp>
        <p:nvSpPr>
          <p:cNvPr id="19" name="Shape 15"/>
          <p:cNvSpPr/>
          <p:nvPr/>
        </p:nvSpPr>
        <p:spPr>
          <a:xfrm>
            <a:off x="3409798" y="1295705"/>
            <a:ext cx="2572207" cy="38405"/>
          </a:xfrm>
          <a:prstGeom prst="rect">
            <a:avLst/>
          </a:prstGeom>
          <a:solidFill>
            <a:srgbClr val="E5E7EB"/>
          </a:solidFill>
          <a:ln/>
        </p:spPr>
        <p:txBody>
          <a:bodyPr/>
          <a:lstStyle/>
          <a:p>
            <a:endParaRPr lang="fr-FR"/>
          </a:p>
        </p:txBody>
      </p:sp>
      <p:pic>
        <p:nvPicPr>
          <p:cNvPr id="20" name="Image 2" descr="preencoded.png"/>
          <p:cNvPicPr>
            <a:picLocks noChangeAspect="1"/>
          </p:cNvPicPr>
          <p:nvPr/>
        </p:nvPicPr>
        <p:blipFill>
          <a:blip r:embed="rId5"/>
          <a:srcRect/>
          <a:stretch/>
        </p:blipFill>
        <p:spPr>
          <a:xfrm>
            <a:off x="4524451" y="1485900"/>
            <a:ext cx="342900" cy="342900"/>
          </a:xfrm>
          <a:prstGeom prst="rect">
            <a:avLst/>
          </a:prstGeom>
        </p:spPr>
      </p:pic>
      <p:sp>
        <p:nvSpPr>
          <p:cNvPr id="21" name="Text 16"/>
          <p:cNvSpPr txBox="1"/>
          <p:nvPr/>
        </p:nvSpPr>
        <p:spPr>
          <a:xfrm>
            <a:off x="1700784" y="3905402"/>
            <a:ext cx="519379" cy="228600"/>
          </a:xfrm>
          <a:prstGeom prst="rect">
            <a:avLst/>
          </a:prstGeom>
          <a:noFill/>
          <a:ln/>
        </p:spPr>
        <p:txBody>
          <a:bodyPr wrap="square" lIns="0" tIns="0" rIns="0" bIns="0" rtlCol="0" anchor="ctr"/>
          <a:lstStyle/>
          <a:p>
            <a:pPr marL="0" indent="0" algn="ctr">
              <a:buNone/>
            </a:pPr>
            <a:r>
              <a:rPr lang="en-US" sz="1300" b="1" dirty="0">
                <a:solidFill>
                  <a:srgbClr val="2E5F8A"/>
                </a:solidFill>
                <a:latin typeface="Open Sans" pitchFamily="34" charset="0"/>
                <a:ea typeface="Open Sans" pitchFamily="34" charset="-122"/>
                <a:cs typeface="Open Sans" pitchFamily="34" charset="-120"/>
              </a:rPr>
              <a:t>Coût</a:t>
            </a:r>
            <a:endParaRPr lang="en-US" sz="1300" dirty="0"/>
          </a:p>
        </p:txBody>
      </p:sp>
      <p:sp>
        <p:nvSpPr>
          <p:cNvPr id="22" name="Text 17"/>
          <p:cNvSpPr txBox="1"/>
          <p:nvPr/>
        </p:nvSpPr>
        <p:spPr>
          <a:xfrm>
            <a:off x="847649" y="4229100"/>
            <a:ext cx="2205533" cy="372161"/>
          </a:xfrm>
          <a:prstGeom prst="rect">
            <a:avLst/>
          </a:prstGeom>
          <a:noFill/>
          <a:ln/>
        </p:spPr>
        <p:txBody>
          <a:bodyPr wrap="square" lIns="0" tIns="0" rIns="0" bIns="0" rtlCol="0" anchor="ctr"/>
          <a:lstStyle/>
          <a:p>
            <a:pPr marL="0" indent="0" algn="ctr">
              <a:buNone/>
            </a:pPr>
            <a:r>
              <a:rPr lang="en-US" sz="1000" dirty="0">
                <a:solidFill>
                  <a:srgbClr val="444444"/>
                </a:solidFill>
                <a:latin typeface="Open Sans" pitchFamily="34" charset="0"/>
                <a:ea typeface="Open Sans" pitchFamily="34" charset="-122"/>
                <a:cs typeface="Open Sans" pitchFamily="34" charset="-120"/>
              </a:rPr>
              <a:t>Frais d'enregistrement ou coût de jugement supplétif si hors délai</a:t>
            </a:r>
            <a:endParaRPr lang="en-US" sz="1000" dirty="0"/>
          </a:p>
        </p:txBody>
      </p:sp>
      <p:sp>
        <p:nvSpPr>
          <p:cNvPr id="23" name="Shape 18"/>
          <p:cNvSpPr/>
          <p:nvPr/>
        </p:nvSpPr>
        <p:spPr>
          <a:xfrm>
            <a:off x="3409798" y="3238805"/>
            <a:ext cx="2572207" cy="1714500"/>
          </a:xfrm>
          <a:prstGeom prst="roundRect">
            <a:avLst>
              <a:gd name="adj" fmla="val 2370"/>
            </a:avLst>
          </a:prstGeom>
          <a:solidFill>
            <a:srgbClr val="FFFFFF"/>
          </a:solidFill>
          <a:ln/>
          <a:effectLst>
            <a:outerShdw blurRad="12700" dist="12700" dir="16200000" algn="bl" rotWithShape="0">
              <a:srgbClr val="000000">
                <a:alpha val="75000"/>
              </a:srgbClr>
            </a:outerShdw>
          </a:effectLst>
        </p:spPr>
        <p:txBody>
          <a:bodyPr/>
          <a:lstStyle/>
          <a:p>
            <a:endParaRPr lang="fr-FR"/>
          </a:p>
        </p:txBody>
      </p:sp>
      <p:sp>
        <p:nvSpPr>
          <p:cNvPr id="24" name="Shape 19"/>
          <p:cNvSpPr/>
          <p:nvPr/>
        </p:nvSpPr>
        <p:spPr>
          <a:xfrm>
            <a:off x="3409798" y="3238805"/>
            <a:ext cx="2572207" cy="38405"/>
          </a:xfrm>
          <a:prstGeom prst="rect">
            <a:avLst/>
          </a:prstGeom>
          <a:solidFill>
            <a:srgbClr val="E5E7EB"/>
          </a:solidFill>
          <a:ln/>
        </p:spPr>
        <p:txBody>
          <a:bodyPr/>
          <a:lstStyle/>
          <a:p>
            <a:endParaRPr lang="fr-FR"/>
          </a:p>
        </p:txBody>
      </p:sp>
      <p:sp>
        <p:nvSpPr>
          <p:cNvPr id="25" name="Text 20"/>
          <p:cNvSpPr txBox="1"/>
          <p:nvPr/>
        </p:nvSpPr>
        <p:spPr>
          <a:xfrm>
            <a:off x="4198925" y="1962302"/>
            <a:ext cx="1129284" cy="228600"/>
          </a:xfrm>
          <a:prstGeom prst="rect">
            <a:avLst/>
          </a:prstGeom>
          <a:noFill/>
          <a:ln/>
        </p:spPr>
        <p:txBody>
          <a:bodyPr wrap="square" lIns="0" tIns="0" rIns="0" bIns="0" rtlCol="0" anchor="ctr"/>
          <a:lstStyle/>
          <a:p>
            <a:pPr marL="0" indent="0" algn="ctr">
              <a:buNone/>
            </a:pPr>
            <a:r>
              <a:rPr lang="en-US" sz="1300" b="1" dirty="0">
                <a:solidFill>
                  <a:srgbClr val="F39C12"/>
                </a:solidFill>
                <a:latin typeface="Open Sans" pitchFamily="34" charset="0"/>
                <a:ea typeface="Open Sans" pitchFamily="34" charset="-122"/>
                <a:cs typeface="Open Sans" pitchFamily="34" charset="-120"/>
              </a:rPr>
              <a:t>Information</a:t>
            </a:r>
            <a:endParaRPr lang="en-US" sz="1300" dirty="0"/>
          </a:p>
        </p:txBody>
      </p:sp>
      <p:sp>
        <p:nvSpPr>
          <p:cNvPr id="26" name="Text 21"/>
          <p:cNvSpPr txBox="1"/>
          <p:nvPr/>
        </p:nvSpPr>
        <p:spPr>
          <a:xfrm>
            <a:off x="4074566" y="3905402"/>
            <a:ext cx="1377086" cy="228600"/>
          </a:xfrm>
          <a:prstGeom prst="rect">
            <a:avLst/>
          </a:prstGeom>
          <a:noFill/>
          <a:ln/>
        </p:spPr>
        <p:txBody>
          <a:bodyPr wrap="square" lIns="0" tIns="0" rIns="0" bIns="0" rtlCol="0" anchor="ctr"/>
          <a:lstStyle/>
          <a:p>
            <a:pPr marL="0" indent="0" algn="ctr">
              <a:buNone/>
            </a:pPr>
            <a:r>
              <a:rPr lang="en-US" sz="1300" b="1" dirty="0">
                <a:solidFill>
                  <a:srgbClr val="F39C12"/>
                </a:solidFill>
                <a:latin typeface="Open Sans" pitchFamily="34" charset="0"/>
                <a:ea typeface="Open Sans" pitchFamily="34" charset="-122"/>
                <a:cs typeface="Open Sans" pitchFamily="34" charset="-120"/>
              </a:rPr>
              <a:t>Administration</a:t>
            </a:r>
            <a:endParaRPr lang="en-US" sz="1300" dirty="0"/>
          </a:p>
        </p:txBody>
      </p:sp>
      <p:sp>
        <p:nvSpPr>
          <p:cNvPr id="27" name="Text 22"/>
          <p:cNvSpPr txBox="1"/>
          <p:nvPr/>
        </p:nvSpPr>
        <p:spPr>
          <a:xfrm>
            <a:off x="3754526" y="2286000"/>
            <a:ext cx="1986077" cy="562356"/>
          </a:xfrm>
          <a:prstGeom prst="rect">
            <a:avLst/>
          </a:prstGeom>
          <a:noFill/>
          <a:ln/>
        </p:spPr>
        <p:txBody>
          <a:bodyPr wrap="square" lIns="0" tIns="0" rIns="0" bIns="0" rtlCol="0" anchor="ctr"/>
          <a:lstStyle/>
          <a:p>
            <a:pPr marL="0" indent="0" algn="ctr">
              <a:buNone/>
            </a:pPr>
            <a:r>
              <a:rPr lang="en-US" sz="1000" dirty="0">
                <a:solidFill>
                  <a:srgbClr val="444444"/>
                </a:solidFill>
                <a:latin typeface="Open Sans" pitchFamily="34" charset="0"/>
                <a:ea typeface="Open Sans" pitchFamily="34" charset="-122"/>
                <a:cs typeface="Open Sans" pitchFamily="34" charset="-120"/>
              </a:rPr>
              <a:t>Manque d'information ou de formation au niveau des relais locaux</a:t>
            </a:r>
            <a:endParaRPr lang="en-US" sz="1000" dirty="0"/>
          </a:p>
        </p:txBody>
      </p:sp>
      <p:sp>
        <p:nvSpPr>
          <p:cNvPr id="28" name="Text 23"/>
          <p:cNvSpPr txBox="1"/>
          <p:nvPr/>
        </p:nvSpPr>
        <p:spPr>
          <a:xfrm>
            <a:off x="3614623" y="4229100"/>
            <a:ext cx="2262226" cy="562356"/>
          </a:xfrm>
          <a:prstGeom prst="rect">
            <a:avLst/>
          </a:prstGeom>
          <a:noFill/>
          <a:ln/>
        </p:spPr>
        <p:txBody>
          <a:bodyPr wrap="square" lIns="0" tIns="0" rIns="0" bIns="0" rtlCol="0" anchor="ctr"/>
          <a:lstStyle/>
          <a:p>
            <a:pPr marL="0" indent="0" algn="ctr">
              <a:buNone/>
            </a:pPr>
            <a:r>
              <a:rPr lang="en-US" sz="1000" dirty="0">
                <a:solidFill>
                  <a:srgbClr val="444444"/>
                </a:solidFill>
                <a:latin typeface="Open Sans" pitchFamily="34" charset="0"/>
                <a:ea typeface="Open Sans" pitchFamily="34" charset="-122"/>
                <a:cs typeface="Open Sans" pitchFamily="34" charset="-120"/>
              </a:rPr>
              <a:t>Problèmes d'organisation administrative (horaires aléatoires, bureaucratie)</a:t>
            </a:r>
            <a:endParaRPr lang="en-US" sz="1000" dirty="0"/>
          </a:p>
        </p:txBody>
      </p:sp>
      <p:sp>
        <p:nvSpPr>
          <p:cNvPr id="29" name="Shape 24"/>
          <p:cNvSpPr/>
          <p:nvPr/>
        </p:nvSpPr>
        <p:spPr>
          <a:xfrm>
            <a:off x="6210605" y="1295705"/>
            <a:ext cx="2572207" cy="1714500"/>
          </a:xfrm>
          <a:prstGeom prst="roundRect">
            <a:avLst>
              <a:gd name="adj" fmla="val 2370"/>
            </a:avLst>
          </a:prstGeom>
          <a:solidFill>
            <a:srgbClr val="FFFFFF"/>
          </a:solidFill>
          <a:ln/>
          <a:effectLst>
            <a:outerShdw blurRad="12700" dist="12700" dir="16200000" algn="bl" rotWithShape="0">
              <a:srgbClr val="000000">
                <a:alpha val="75000"/>
              </a:srgbClr>
            </a:outerShdw>
          </a:effectLst>
        </p:spPr>
        <p:txBody>
          <a:bodyPr/>
          <a:lstStyle/>
          <a:p>
            <a:endParaRPr lang="fr-FR"/>
          </a:p>
        </p:txBody>
      </p:sp>
      <p:sp>
        <p:nvSpPr>
          <p:cNvPr id="30" name="Shape 25"/>
          <p:cNvSpPr/>
          <p:nvPr/>
        </p:nvSpPr>
        <p:spPr>
          <a:xfrm>
            <a:off x="6210605" y="1295705"/>
            <a:ext cx="2572207" cy="38405"/>
          </a:xfrm>
          <a:prstGeom prst="rect">
            <a:avLst/>
          </a:prstGeom>
          <a:solidFill>
            <a:srgbClr val="E5E7EB"/>
          </a:solidFill>
          <a:ln/>
        </p:spPr>
        <p:txBody>
          <a:bodyPr/>
          <a:lstStyle/>
          <a:p>
            <a:endParaRPr lang="fr-FR"/>
          </a:p>
        </p:txBody>
      </p:sp>
      <p:pic>
        <p:nvPicPr>
          <p:cNvPr id="31" name="Image 3" descr="preencoded.png"/>
          <p:cNvPicPr>
            <a:picLocks noChangeAspect="1"/>
          </p:cNvPicPr>
          <p:nvPr/>
        </p:nvPicPr>
        <p:blipFill>
          <a:blip r:embed="rId6"/>
          <a:srcRect t="-45" b="-45"/>
          <a:stretch/>
        </p:blipFill>
        <p:spPr>
          <a:xfrm>
            <a:off x="7367321" y="1485900"/>
            <a:ext cx="256946" cy="342900"/>
          </a:xfrm>
          <a:prstGeom prst="rect">
            <a:avLst/>
          </a:prstGeom>
        </p:spPr>
      </p:pic>
      <p:sp>
        <p:nvSpPr>
          <p:cNvPr id="32" name="Shape 26"/>
          <p:cNvSpPr/>
          <p:nvPr/>
        </p:nvSpPr>
        <p:spPr>
          <a:xfrm>
            <a:off x="6210605" y="3238805"/>
            <a:ext cx="2572207" cy="1714500"/>
          </a:xfrm>
          <a:prstGeom prst="roundRect">
            <a:avLst>
              <a:gd name="adj" fmla="val 2370"/>
            </a:avLst>
          </a:prstGeom>
          <a:solidFill>
            <a:srgbClr val="FFFFFF"/>
          </a:solidFill>
          <a:ln/>
          <a:effectLst>
            <a:outerShdw blurRad="12700" dist="12700" dir="16200000" algn="bl" rotWithShape="0">
              <a:srgbClr val="000000">
                <a:alpha val="75000"/>
              </a:srgbClr>
            </a:outerShdw>
          </a:effectLst>
        </p:spPr>
        <p:txBody>
          <a:bodyPr/>
          <a:lstStyle/>
          <a:p>
            <a:endParaRPr lang="fr-FR"/>
          </a:p>
        </p:txBody>
      </p:sp>
      <p:sp>
        <p:nvSpPr>
          <p:cNvPr id="33" name="Shape 27"/>
          <p:cNvSpPr/>
          <p:nvPr/>
        </p:nvSpPr>
        <p:spPr>
          <a:xfrm>
            <a:off x="6210605" y="3238805"/>
            <a:ext cx="2572207" cy="38405"/>
          </a:xfrm>
          <a:prstGeom prst="rect">
            <a:avLst/>
          </a:prstGeom>
          <a:solidFill>
            <a:srgbClr val="E5E7EB"/>
          </a:solidFill>
          <a:ln/>
        </p:spPr>
        <p:txBody>
          <a:bodyPr/>
          <a:lstStyle/>
          <a:p>
            <a:endParaRPr lang="fr-FR"/>
          </a:p>
        </p:txBody>
      </p:sp>
      <p:sp>
        <p:nvSpPr>
          <p:cNvPr id="34" name="Text 28"/>
          <p:cNvSpPr txBox="1"/>
          <p:nvPr/>
        </p:nvSpPr>
        <p:spPr>
          <a:xfrm>
            <a:off x="7137806" y="1962302"/>
            <a:ext cx="853135" cy="228600"/>
          </a:xfrm>
          <a:prstGeom prst="rect">
            <a:avLst/>
          </a:prstGeom>
          <a:noFill/>
          <a:ln/>
        </p:spPr>
        <p:txBody>
          <a:bodyPr wrap="square" lIns="0" tIns="0" rIns="0" bIns="0" rtlCol="0" anchor="ctr"/>
          <a:lstStyle/>
          <a:p>
            <a:pPr marL="0" indent="0" algn="ctr">
              <a:buNone/>
            </a:pPr>
            <a:r>
              <a:rPr lang="en-US" sz="1300" b="1" dirty="0">
                <a:solidFill>
                  <a:srgbClr val="F1C40F"/>
                </a:solidFill>
                <a:latin typeface="Open Sans" pitchFamily="34" charset="0"/>
                <a:ea typeface="Open Sans" pitchFamily="34" charset="-122"/>
                <a:cs typeface="Open Sans" pitchFamily="34" charset="-120"/>
              </a:rPr>
              <a:t>Distance</a:t>
            </a:r>
            <a:endParaRPr lang="en-US" sz="1300" dirty="0"/>
          </a:p>
        </p:txBody>
      </p:sp>
      <p:sp>
        <p:nvSpPr>
          <p:cNvPr id="35" name="Text 29"/>
          <p:cNvSpPr txBox="1"/>
          <p:nvPr/>
        </p:nvSpPr>
        <p:spPr>
          <a:xfrm>
            <a:off x="6514186" y="2286000"/>
            <a:ext cx="2072030" cy="372161"/>
          </a:xfrm>
          <a:prstGeom prst="rect">
            <a:avLst/>
          </a:prstGeom>
          <a:noFill/>
          <a:ln/>
        </p:spPr>
        <p:txBody>
          <a:bodyPr wrap="square" lIns="0" tIns="0" rIns="0" bIns="0" rtlCol="0" anchor="ctr"/>
          <a:lstStyle/>
          <a:p>
            <a:pPr marL="0" indent="0" algn="ctr">
              <a:buNone/>
            </a:pPr>
            <a:r>
              <a:rPr lang="en-US" sz="1000" dirty="0">
                <a:solidFill>
                  <a:srgbClr val="444444"/>
                </a:solidFill>
                <a:latin typeface="Open Sans" pitchFamily="34" charset="0"/>
                <a:ea typeface="Open Sans" pitchFamily="34" charset="-122"/>
                <a:cs typeface="Open Sans" pitchFamily="34" charset="-120"/>
              </a:rPr>
              <a:t>Éloignement des centres administratifs d'enregistrement</a:t>
            </a:r>
            <a:endParaRPr lang="en-US" sz="1000" dirty="0"/>
          </a:p>
        </p:txBody>
      </p:sp>
      <p:sp>
        <p:nvSpPr>
          <p:cNvPr id="36" name="Shape 30"/>
          <p:cNvSpPr/>
          <p:nvPr/>
        </p:nvSpPr>
        <p:spPr>
          <a:xfrm>
            <a:off x="9010498" y="1295705"/>
            <a:ext cx="2572207" cy="1714500"/>
          </a:xfrm>
          <a:prstGeom prst="roundRect">
            <a:avLst>
              <a:gd name="adj" fmla="val 2370"/>
            </a:avLst>
          </a:prstGeom>
          <a:solidFill>
            <a:srgbClr val="FFFFFF"/>
          </a:solidFill>
          <a:ln/>
          <a:effectLst>
            <a:outerShdw blurRad="12700" dist="12700" dir="16200000" algn="bl" rotWithShape="0">
              <a:srgbClr val="000000">
                <a:alpha val="75000"/>
              </a:srgbClr>
            </a:outerShdw>
          </a:effectLst>
        </p:spPr>
        <p:txBody>
          <a:bodyPr/>
          <a:lstStyle/>
          <a:p>
            <a:endParaRPr lang="fr-FR"/>
          </a:p>
        </p:txBody>
      </p:sp>
      <p:sp>
        <p:nvSpPr>
          <p:cNvPr id="37" name="Shape 31"/>
          <p:cNvSpPr/>
          <p:nvPr/>
        </p:nvSpPr>
        <p:spPr>
          <a:xfrm>
            <a:off x="9010498" y="1295705"/>
            <a:ext cx="2572207" cy="38405"/>
          </a:xfrm>
          <a:prstGeom prst="rect">
            <a:avLst/>
          </a:prstGeom>
          <a:solidFill>
            <a:srgbClr val="E5E7EB"/>
          </a:solidFill>
          <a:ln/>
        </p:spPr>
        <p:txBody>
          <a:bodyPr/>
          <a:lstStyle/>
          <a:p>
            <a:endParaRPr lang="fr-FR"/>
          </a:p>
        </p:txBody>
      </p:sp>
      <p:pic>
        <p:nvPicPr>
          <p:cNvPr id="38" name="Image 4" descr="preencoded.png"/>
          <p:cNvPicPr>
            <a:picLocks noChangeAspect="1"/>
          </p:cNvPicPr>
          <p:nvPr/>
        </p:nvPicPr>
        <p:blipFill>
          <a:blip r:embed="rId7"/>
          <a:srcRect t="-45" b="-45"/>
          <a:stretch/>
        </p:blipFill>
        <p:spPr>
          <a:xfrm>
            <a:off x="10168128" y="1485900"/>
            <a:ext cx="256946" cy="342900"/>
          </a:xfrm>
          <a:prstGeom prst="rect">
            <a:avLst/>
          </a:prstGeom>
        </p:spPr>
      </p:pic>
      <p:sp>
        <p:nvSpPr>
          <p:cNvPr id="39" name="Text 32"/>
          <p:cNvSpPr txBox="1"/>
          <p:nvPr/>
        </p:nvSpPr>
        <p:spPr>
          <a:xfrm>
            <a:off x="9760306" y="1962302"/>
            <a:ext cx="1205179" cy="228600"/>
          </a:xfrm>
          <a:prstGeom prst="rect">
            <a:avLst/>
          </a:prstGeom>
          <a:noFill/>
          <a:ln/>
        </p:spPr>
        <p:txBody>
          <a:bodyPr wrap="square" lIns="0" tIns="0" rIns="0" bIns="0" rtlCol="0" anchor="ctr"/>
          <a:lstStyle/>
          <a:p>
            <a:pPr marL="0" indent="0" algn="ctr">
              <a:buNone/>
            </a:pPr>
            <a:r>
              <a:rPr lang="en-US" sz="1300" b="1" dirty="0">
                <a:solidFill>
                  <a:srgbClr val="E74C3C"/>
                </a:solidFill>
                <a:latin typeface="Open Sans" pitchFamily="34" charset="0"/>
                <a:ea typeface="Open Sans" pitchFamily="34" charset="-122"/>
                <a:cs typeface="Open Sans" pitchFamily="34" charset="-120"/>
              </a:rPr>
              <a:t>Délais courts</a:t>
            </a:r>
            <a:endParaRPr lang="en-US" sz="1300" dirty="0"/>
          </a:p>
        </p:txBody>
      </p:sp>
      <p:sp>
        <p:nvSpPr>
          <p:cNvPr id="40" name="Text 33"/>
          <p:cNvSpPr txBox="1"/>
          <p:nvPr/>
        </p:nvSpPr>
        <p:spPr>
          <a:xfrm>
            <a:off x="9988906" y="3905402"/>
            <a:ext cx="747979" cy="228600"/>
          </a:xfrm>
          <a:prstGeom prst="rect">
            <a:avLst/>
          </a:prstGeom>
          <a:noFill/>
          <a:ln/>
        </p:spPr>
        <p:txBody>
          <a:bodyPr wrap="square" lIns="0" tIns="0" rIns="0" bIns="0" rtlCol="0" anchor="ctr"/>
          <a:lstStyle/>
          <a:p>
            <a:pPr marL="0" indent="0" algn="ctr">
              <a:buNone/>
            </a:pPr>
            <a:r>
              <a:rPr lang="en-US" sz="1300" b="1" dirty="0">
                <a:solidFill>
                  <a:srgbClr val="E74C3C"/>
                </a:solidFill>
                <a:latin typeface="Open Sans" pitchFamily="34" charset="0"/>
                <a:ea typeface="Open Sans" pitchFamily="34" charset="-122"/>
                <a:cs typeface="Open Sans" pitchFamily="34" charset="-120"/>
              </a:rPr>
              <a:t>Culture</a:t>
            </a:r>
            <a:endParaRPr lang="en-US" sz="1300" dirty="0"/>
          </a:p>
        </p:txBody>
      </p:sp>
      <p:sp>
        <p:nvSpPr>
          <p:cNvPr id="41" name="Text 34"/>
          <p:cNvSpPr txBox="1"/>
          <p:nvPr/>
        </p:nvSpPr>
        <p:spPr>
          <a:xfrm>
            <a:off x="9233611" y="2286000"/>
            <a:ext cx="2233879" cy="372161"/>
          </a:xfrm>
          <a:prstGeom prst="rect">
            <a:avLst/>
          </a:prstGeom>
          <a:noFill/>
          <a:ln/>
        </p:spPr>
        <p:txBody>
          <a:bodyPr wrap="square" lIns="0" tIns="0" rIns="0" bIns="0" rtlCol="0" anchor="ctr"/>
          <a:lstStyle/>
          <a:p>
            <a:pPr marL="0" indent="0" algn="ctr">
              <a:buNone/>
            </a:pPr>
            <a:r>
              <a:rPr lang="en-US" sz="1000" dirty="0">
                <a:solidFill>
                  <a:srgbClr val="444444"/>
                </a:solidFill>
                <a:latin typeface="Open Sans" pitchFamily="34" charset="0"/>
                <a:ea typeface="Open Sans" pitchFamily="34" charset="-122"/>
                <a:cs typeface="Open Sans" pitchFamily="34" charset="-120"/>
              </a:rPr>
              <a:t>Délai d'enregistrement trop réduit (parfois 3 jours seulement)</a:t>
            </a:r>
            <a:endParaRPr lang="en-US" sz="1000" dirty="0"/>
          </a:p>
        </p:txBody>
      </p:sp>
      <p:pic>
        <p:nvPicPr>
          <p:cNvPr id="42" name="Image 5" descr="preencoded.png"/>
          <p:cNvPicPr>
            <a:picLocks noChangeAspect="1"/>
          </p:cNvPicPr>
          <p:nvPr/>
        </p:nvPicPr>
        <p:blipFill>
          <a:blip r:embed="rId8"/>
          <a:srcRect/>
          <a:stretch/>
        </p:blipFill>
        <p:spPr>
          <a:xfrm>
            <a:off x="1723644" y="3429000"/>
            <a:ext cx="342900" cy="342900"/>
          </a:xfrm>
          <a:prstGeom prst="rect">
            <a:avLst/>
          </a:prstGeom>
        </p:spPr>
      </p:pic>
      <p:pic>
        <p:nvPicPr>
          <p:cNvPr id="43" name="Image 6" descr="preencoded.png"/>
          <p:cNvPicPr>
            <a:picLocks noChangeAspect="1"/>
          </p:cNvPicPr>
          <p:nvPr/>
        </p:nvPicPr>
        <p:blipFill>
          <a:blip r:embed="rId9"/>
          <a:srcRect t="-45" b="-45"/>
          <a:stretch/>
        </p:blipFill>
        <p:spPr>
          <a:xfrm>
            <a:off x="4567428" y="3429000"/>
            <a:ext cx="256946" cy="342900"/>
          </a:xfrm>
          <a:prstGeom prst="rect">
            <a:avLst/>
          </a:prstGeom>
        </p:spPr>
      </p:pic>
      <p:pic>
        <p:nvPicPr>
          <p:cNvPr id="44" name="Image 7" descr="preencoded.png"/>
          <p:cNvPicPr>
            <a:picLocks noChangeAspect="1"/>
          </p:cNvPicPr>
          <p:nvPr/>
        </p:nvPicPr>
        <p:blipFill>
          <a:blip r:embed="rId10"/>
          <a:srcRect/>
          <a:stretch/>
        </p:blipFill>
        <p:spPr>
          <a:xfrm>
            <a:off x="7324344" y="3429000"/>
            <a:ext cx="342900" cy="342900"/>
          </a:xfrm>
          <a:prstGeom prst="rect">
            <a:avLst/>
          </a:prstGeom>
        </p:spPr>
      </p:pic>
      <p:sp>
        <p:nvSpPr>
          <p:cNvPr id="45" name="Text 35"/>
          <p:cNvSpPr txBox="1"/>
          <p:nvPr/>
        </p:nvSpPr>
        <p:spPr>
          <a:xfrm>
            <a:off x="7128662" y="3905402"/>
            <a:ext cx="872338" cy="228600"/>
          </a:xfrm>
          <a:prstGeom prst="rect">
            <a:avLst/>
          </a:prstGeom>
          <a:noFill/>
          <a:ln/>
        </p:spPr>
        <p:txBody>
          <a:bodyPr wrap="square" lIns="0" tIns="0" rIns="0" bIns="0" rtlCol="0" anchor="ctr"/>
          <a:lstStyle/>
          <a:p>
            <a:pPr marL="0" indent="0" algn="ctr">
              <a:buNone/>
            </a:pPr>
            <a:r>
              <a:rPr lang="en-US" sz="1300" b="1" dirty="0">
                <a:solidFill>
                  <a:srgbClr val="F1C40F"/>
                </a:solidFill>
                <a:latin typeface="Open Sans" pitchFamily="34" charset="0"/>
                <a:ea typeface="Open Sans" pitchFamily="34" charset="-122"/>
                <a:cs typeface="Open Sans" pitchFamily="34" charset="-120"/>
              </a:rPr>
              <a:t>Politique</a:t>
            </a:r>
            <a:endParaRPr lang="en-US" sz="1300" dirty="0"/>
          </a:p>
        </p:txBody>
      </p:sp>
      <p:sp>
        <p:nvSpPr>
          <p:cNvPr id="46" name="Text 36"/>
          <p:cNvSpPr txBox="1"/>
          <p:nvPr/>
        </p:nvSpPr>
        <p:spPr>
          <a:xfrm>
            <a:off x="6494069" y="4229100"/>
            <a:ext cx="2110435" cy="562356"/>
          </a:xfrm>
          <a:prstGeom prst="rect">
            <a:avLst/>
          </a:prstGeom>
          <a:noFill/>
          <a:ln/>
        </p:spPr>
        <p:txBody>
          <a:bodyPr wrap="square" lIns="0" tIns="0" rIns="0" bIns="0" rtlCol="0" anchor="ctr"/>
          <a:lstStyle/>
          <a:p>
            <a:pPr marL="0" indent="0" algn="ctr">
              <a:buNone/>
            </a:pPr>
            <a:r>
              <a:rPr lang="en-US" sz="1000" dirty="0">
                <a:solidFill>
                  <a:srgbClr val="444444"/>
                </a:solidFill>
                <a:latin typeface="Open Sans" pitchFamily="34" charset="0"/>
                <a:ea typeface="Open Sans" pitchFamily="34" charset="-122"/>
                <a:cs typeface="Open Sans" pitchFamily="34" charset="-120"/>
              </a:rPr>
              <a:t>Facteurs politiques et financiers (allocation des ressources, aides internationales)</a:t>
            </a:r>
            <a:endParaRPr lang="en-US" sz="1000" dirty="0"/>
          </a:p>
        </p:txBody>
      </p:sp>
      <p:sp>
        <p:nvSpPr>
          <p:cNvPr id="47" name="Shape 37"/>
          <p:cNvSpPr/>
          <p:nvPr/>
        </p:nvSpPr>
        <p:spPr>
          <a:xfrm>
            <a:off x="9010498" y="3238805"/>
            <a:ext cx="2572207" cy="1714500"/>
          </a:xfrm>
          <a:prstGeom prst="roundRect">
            <a:avLst>
              <a:gd name="adj" fmla="val 2370"/>
            </a:avLst>
          </a:prstGeom>
          <a:solidFill>
            <a:srgbClr val="FFFFFF"/>
          </a:solidFill>
          <a:ln/>
          <a:effectLst>
            <a:outerShdw blurRad="12700" dist="12700" dir="16200000" algn="bl" rotWithShape="0">
              <a:srgbClr val="000000">
                <a:alpha val="75000"/>
              </a:srgbClr>
            </a:outerShdw>
          </a:effectLst>
        </p:spPr>
        <p:txBody>
          <a:bodyPr/>
          <a:lstStyle/>
          <a:p>
            <a:endParaRPr lang="fr-FR"/>
          </a:p>
        </p:txBody>
      </p:sp>
      <p:sp>
        <p:nvSpPr>
          <p:cNvPr id="48" name="Shape 38"/>
          <p:cNvSpPr/>
          <p:nvPr/>
        </p:nvSpPr>
        <p:spPr>
          <a:xfrm>
            <a:off x="9010498" y="3238805"/>
            <a:ext cx="2572207" cy="38405"/>
          </a:xfrm>
          <a:prstGeom prst="rect">
            <a:avLst/>
          </a:prstGeom>
          <a:solidFill>
            <a:srgbClr val="E5E7EB"/>
          </a:solidFill>
          <a:ln/>
        </p:spPr>
        <p:txBody>
          <a:bodyPr/>
          <a:lstStyle/>
          <a:p>
            <a:endParaRPr lang="fr-FR"/>
          </a:p>
        </p:txBody>
      </p:sp>
      <p:pic>
        <p:nvPicPr>
          <p:cNvPr id="49" name="Image 8" descr="preencoded.png"/>
          <p:cNvPicPr>
            <a:picLocks noChangeAspect="1"/>
          </p:cNvPicPr>
          <p:nvPr/>
        </p:nvPicPr>
        <p:blipFill>
          <a:blip r:embed="rId11"/>
          <a:srcRect l="-27" r="-27"/>
          <a:stretch/>
        </p:blipFill>
        <p:spPr>
          <a:xfrm>
            <a:off x="10082174" y="3429000"/>
            <a:ext cx="428854" cy="342900"/>
          </a:xfrm>
          <a:prstGeom prst="rect">
            <a:avLst/>
          </a:prstGeom>
        </p:spPr>
      </p:pic>
      <p:sp>
        <p:nvSpPr>
          <p:cNvPr id="50" name="Text 39"/>
          <p:cNvSpPr txBox="1"/>
          <p:nvPr/>
        </p:nvSpPr>
        <p:spPr>
          <a:xfrm>
            <a:off x="9273845" y="4229100"/>
            <a:ext cx="2147926" cy="372161"/>
          </a:xfrm>
          <a:prstGeom prst="rect">
            <a:avLst/>
          </a:prstGeom>
          <a:noFill/>
          <a:ln/>
        </p:spPr>
        <p:txBody>
          <a:bodyPr wrap="square" lIns="0" tIns="0" rIns="0" bIns="0" rtlCol="0" anchor="ctr"/>
          <a:lstStyle/>
          <a:p>
            <a:pPr marL="0" indent="0" algn="ctr">
              <a:buNone/>
            </a:pPr>
            <a:r>
              <a:rPr lang="en-US" sz="1000" dirty="0">
                <a:solidFill>
                  <a:srgbClr val="444444"/>
                </a:solidFill>
                <a:latin typeface="Open Sans" pitchFamily="34" charset="0"/>
                <a:ea typeface="Open Sans" pitchFamily="34" charset="-122"/>
                <a:cs typeface="Open Sans" pitchFamily="34" charset="-120"/>
              </a:rPr>
              <a:t>Raisons religieuses, culturelles et cultuelles</a:t>
            </a:r>
            <a:endParaRPr lang="en-US" sz="1000" dirty="0"/>
          </a:p>
        </p:txBody>
      </p:sp>
      <p:pic>
        <p:nvPicPr>
          <p:cNvPr id="51" name="Image 9" descr="preencoded.png"/>
          <p:cNvPicPr>
            <a:picLocks noChangeAspect="1"/>
          </p:cNvPicPr>
          <p:nvPr/>
        </p:nvPicPr>
        <p:blipFill>
          <a:blip r:embed="rId12">
            <a:alphaModFix amt="70000"/>
          </a:blip>
          <a:srcRect t="93" b="94"/>
          <a:stretch/>
        </p:blipFill>
        <p:spPr>
          <a:xfrm>
            <a:off x="5554066" y="5410047"/>
            <a:ext cx="1086307" cy="609905"/>
          </a:xfrm>
          <a:prstGeom prst="rect">
            <a:avLst/>
          </a:prstGeom>
        </p:spPr>
      </p:pic>
      <p:sp>
        <p:nvSpPr>
          <p:cNvPr id="52" name="Shape 40"/>
          <p:cNvSpPr/>
          <p:nvPr/>
        </p:nvSpPr>
        <p:spPr>
          <a:xfrm>
            <a:off x="0" y="6782105"/>
            <a:ext cx="3047695" cy="75895"/>
          </a:xfrm>
          <a:prstGeom prst="rect">
            <a:avLst/>
          </a:prstGeom>
          <a:solidFill>
            <a:srgbClr val="2E5F8A"/>
          </a:solidFill>
          <a:ln/>
        </p:spPr>
        <p:txBody>
          <a:bodyPr/>
          <a:lstStyle/>
          <a:p>
            <a:endParaRPr lang="fr-FR"/>
          </a:p>
        </p:txBody>
      </p:sp>
      <p:sp>
        <p:nvSpPr>
          <p:cNvPr id="53" name="Shape 41"/>
          <p:cNvSpPr/>
          <p:nvPr/>
        </p:nvSpPr>
        <p:spPr>
          <a:xfrm>
            <a:off x="3047695" y="6782105"/>
            <a:ext cx="3047695" cy="75895"/>
          </a:xfrm>
          <a:prstGeom prst="rect">
            <a:avLst/>
          </a:prstGeom>
          <a:solidFill>
            <a:srgbClr val="F39C12"/>
          </a:solidFill>
          <a:ln/>
        </p:spPr>
        <p:txBody>
          <a:bodyPr/>
          <a:lstStyle/>
          <a:p>
            <a:endParaRPr lang="fr-FR"/>
          </a:p>
        </p:txBody>
      </p:sp>
      <p:sp>
        <p:nvSpPr>
          <p:cNvPr id="54" name="Shape 42"/>
          <p:cNvSpPr/>
          <p:nvPr/>
        </p:nvSpPr>
        <p:spPr>
          <a:xfrm>
            <a:off x="6096305" y="6782105"/>
            <a:ext cx="3047695" cy="75895"/>
          </a:xfrm>
          <a:prstGeom prst="rect">
            <a:avLst/>
          </a:prstGeom>
          <a:solidFill>
            <a:srgbClr val="F1C40F"/>
          </a:solidFill>
          <a:ln/>
        </p:spPr>
        <p:txBody>
          <a:bodyPr/>
          <a:lstStyle/>
          <a:p>
            <a:endParaRPr lang="fr-FR"/>
          </a:p>
        </p:txBody>
      </p:sp>
      <p:sp>
        <p:nvSpPr>
          <p:cNvPr id="55" name="Shape 43"/>
          <p:cNvSpPr/>
          <p:nvPr/>
        </p:nvSpPr>
        <p:spPr>
          <a:xfrm>
            <a:off x="9144000" y="6782105"/>
            <a:ext cx="3047695" cy="75895"/>
          </a:xfrm>
          <a:prstGeom prst="rect">
            <a:avLst/>
          </a:prstGeom>
          <a:solidFill>
            <a:srgbClr val="E74C3C"/>
          </a:solidFill>
          <a:ln/>
        </p:spPr>
        <p:txBody>
          <a:bodyPr/>
          <a:lstStyle/>
          <a:p>
            <a:endParaRPr lang="fr-FR"/>
          </a:p>
        </p:txBody>
      </p:sp>
      <p:sp>
        <p:nvSpPr>
          <p:cNvPr id="56" name="Text 44"/>
          <p:cNvSpPr txBox="1"/>
          <p:nvPr/>
        </p:nvSpPr>
        <p:spPr>
          <a:xfrm>
            <a:off x="11805818" y="6524244"/>
            <a:ext cx="186538" cy="171907"/>
          </a:xfrm>
          <a:prstGeom prst="rect">
            <a:avLst/>
          </a:prstGeom>
          <a:noFill/>
          <a:ln/>
        </p:spPr>
        <p:txBody>
          <a:bodyPr wrap="square" lIns="0" tIns="0" rIns="0" bIns="0" rtlCol="0" anchor="ctr"/>
          <a:lstStyle/>
          <a:p>
            <a:pPr marL="0" indent="0" algn="l">
              <a:buNone/>
            </a:pPr>
            <a:r>
              <a:rPr lang="en-US" sz="1000" dirty="0">
                <a:solidFill>
                  <a:srgbClr val="6B7280"/>
                </a:solidFill>
                <a:latin typeface="Montserrat" pitchFamily="34" charset="0"/>
                <a:ea typeface="Montserrat" pitchFamily="34" charset="-122"/>
                <a:cs typeface="Montserrat" pitchFamily="34" charset="-120"/>
              </a:rPr>
              <a:t>6</a:t>
            </a:r>
            <a:endParaRPr lang="en-US" sz="1000" dirty="0"/>
          </a:p>
        </p:txBody>
      </p:sp>
      <p:pic>
        <p:nvPicPr>
          <p:cNvPr id="57" name="Image 0">
            <a:extLst>
              <a:ext uri="{FF2B5EF4-FFF2-40B4-BE49-F238E27FC236}">
                <a16:creationId xmlns:a16="http://schemas.microsoft.com/office/drawing/2014/main" id="{9C7AE23E-9623-2127-C5F3-7681E28D9167}"/>
              </a:ext>
            </a:extLst>
          </p:cNvPr>
          <p:cNvPicPr>
            <a:picLocks noChangeAspect="1"/>
          </p:cNvPicPr>
          <p:nvPr/>
        </p:nvPicPr>
        <p:blipFill>
          <a:blip r:embed="rId13"/>
          <a:srcRect/>
          <a:stretch/>
        </p:blipFill>
        <p:spPr>
          <a:xfrm>
            <a:off x="9335879" y="137824"/>
            <a:ext cx="2855816" cy="73656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txBody>
          <a:bodyPr/>
          <a:lstStyle/>
          <a:p>
            <a:endParaRPr lang="fr-FR"/>
          </a:p>
        </p:txBody>
      </p:sp>
      <p:sp>
        <p:nvSpPr>
          <p:cNvPr id="3" name="Shape 1"/>
          <p:cNvSpPr/>
          <p:nvPr/>
        </p:nvSpPr>
        <p:spPr>
          <a:xfrm>
            <a:off x="0" y="0"/>
            <a:ext cx="12191695" cy="6858000"/>
          </a:xfrm>
          <a:prstGeom prst="rect">
            <a:avLst/>
          </a:prstGeom>
          <a:solidFill>
            <a:srgbClr val="FFFFFF"/>
          </a:solidFill>
          <a:ln/>
        </p:spPr>
        <p:txBody>
          <a:bodyPr/>
          <a:lstStyle/>
          <a:p>
            <a:endParaRPr lang="fr-FR"/>
          </a:p>
        </p:txBody>
      </p:sp>
      <p:sp>
        <p:nvSpPr>
          <p:cNvPr id="4" name="Shape 2"/>
          <p:cNvSpPr/>
          <p:nvPr/>
        </p:nvSpPr>
        <p:spPr>
          <a:xfrm>
            <a:off x="0" y="0"/>
            <a:ext cx="3047695" cy="75895"/>
          </a:xfrm>
          <a:prstGeom prst="rect">
            <a:avLst/>
          </a:prstGeom>
          <a:solidFill>
            <a:srgbClr val="2E5F8A"/>
          </a:solidFill>
          <a:ln/>
        </p:spPr>
        <p:txBody>
          <a:bodyPr/>
          <a:lstStyle/>
          <a:p>
            <a:endParaRPr lang="fr-FR"/>
          </a:p>
        </p:txBody>
      </p:sp>
      <p:sp>
        <p:nvSpPr>
          <p:cNvPr id="5" name="Shape 3"/>
          <p:cNvSpPr/>
          <p:nvPr/>
        </p:nvSpPr>
        <p:spPr>
          <a:xfrm>
            <a:off x="3047695" y="0"/>
            <a:ext cx="3047695" cy="75895"/>
          </a:xfrm>
          <a:prstGeom prst="rect">
            <a:avLst/>
          </a:prstGeom>
          <a:solidFill>
            <a:srgbClr val="F39C12"/>
          </a:solidFill>
          <a:ln/>
        </p:spPr>
        <p:txBody>
          <a:bodyPr/>
          <a:lstStyle/>
          <a:p>
            <a:endParaRPr lang="fr-FR"/>
          </a:p>
        </p:txBody>
      </p:sp>
      <p:sp>
        <p:nvSpPr>
          <p:cNvPr id="6" name="Shape 4"/>
          <p:cNvSpPr/>
          <p:nvPr/>
        </p:nvSpPr>
        <p:spPr>
          <a:xfrm>
            <a:off x="6096305" y="0"/>
            <a:ext cx="3047695" cy="75895"/>
          </a:xfrm>
          <a:prstGeom prst="rect">
            <a:avLst/>
          </a:prstGeom>
          <a:solidFill>
            <a:srgbClr val="F1C40F"/>
          </a:solidFill>
          <a:ln/>
        </p:spPr>
        <p:txBody>
          <a:bodyPr/>
          <a:lstStyle/>
          <a:p>
            <a:endParaRPr lang="fr-FR"/>
          </a:p>
        </p:txBody>
      </p:sp>
      <p:sp>
        <p:nvSpPr>
          <p:cNvPr id="7" name="Shape 5"/>
          <p:cNvSpPr/>
          <p:nvPr/>
        </p:nvSpPr>
        <p:spPr>
          <a:xfrm>
            <a:off x="9144000" y="0"/>
            <a:ext cx="3047695" cy="75895"/>
          </a:xfrm>
          <a:prstGeom prst="rect">
            <a:avLst/>
          </a:prstGeom>
          <a:solidFill>
            <a:srgbClr val="E74C3C"/>
          </a:solidFill>
          <a:ln/>
        </p:spPr>
        <p:txBody>
          <a:bodyPr/>
          <a:lstStyle/>
          <a:p>
            <a:endParaRPr lang="fr-FR"/>
          </a:p>
        </p:txBody>
      </p:sp>
      <p:pic>
        <p:nvPicPr>
          <p:cNvPr id="8" name="Image 0" descr="preencoded.png"/>
          <p:cNvPicPr>
            <a:picLocks noChangeAspect="1"/>
          </p:cNvPicPr>
          <p:nvPr/>
        </p:nvPicPr>
        <p:blipFill>
          <a:blip r:embed="rId3"/>
          <a:srcRect/>
          <a:stretch/>
        </p:blipFill>
        <p:spPr>
          <a:xfrm>
            <a:off x="11277295" y="304495"/>
            <a:ext cx="609905" cy="609905"/>
          </a:xfrm>
          <a:prstGeom prst="rect">
            <a:avLst/>
          </a:prstGeom>
        </p:spPr>
      </p:pic>
      <p:sp>
        <p:nvSpPr>
          <p:cNvPr id="9" name="Text 6"/>
          <p:cNvSpPr txBox="1"/>
          <p:nvPr/>
        </p:nvSpPr>
        <p:spPr>
          <a:xfrm>
            <a:off x="609905" y="666598"/>
            <a:ext cx="5287061" cy="419710"/>
          </a:xfrm>
          <a:prstGeom prst="rect">
            <a:avLst/>
          </a:prstGeom>
          <a:noFill/>
          <a:ln/>
        </p:spPr>
        <p:txBody>
          <a:bodyPr wrap="square" lIns="0" tIns="0" rIns="0" bIns="0" rtlCol="0" anchor="ctr"/>
          <a:lstStyle/>
          <a:p>
            <a:pPr marL="0" indent="0" algn="l">
              <a:buNone/>
            </a:pPr>
            <a:r>
              <a:rPr lang="en-US" sz="2700" b="1" dirty="0">
                <a:solidFill>
                  <a:srgbClr val="2E5F8A"/>
                </a:solidFill>
                <a:latin typeface="Montserrat" pitchFamily="34" charset="0"/>
                <a:ea typeface="Montserrat" pitchFamily="34" charset="-122"/>
                <a:cs typeface="Montserrat" pitchFamily="34" charset="-120"/>
              </a:rPr>
              <a:t>Conséquences pour l'enfant</a:t>
            </a:r>
            <a:endParaRPr lang="en-US" sz="2700" dirty="0"/>
          </a:p>
        </p:txBody>
      </p:sp>
      <p:sp>
        <p:nvSpPr>
          <p:cNvPr id="10" name="Shape 7"/>
          <p:cNvSpPr/>
          <p:nvPr/>
        </p:nvSpPr>
        <p:spPr>
          <a:xfrm>
            <a:off x="609905" y="1181405"/>
            <a:ext cx="761695" cy="38405"/>
          </a:xfrm>
          <a:prstGeom prst="rect">
            <a:avLst/>
          </a:prstGeom>
          <a:solidFill>
            <a:srgbClr val="E74C3C"/>
          </a:solidFill>
          <a:ln/>
        </p:spPr>
        <p:txBody>
          <a:bodyPr/>
          <a:lstStyle/>
          <a:p>
            <a:endParaRPr lang="fr-FR"/>
          </a:p>
        </p:txBody>
      </p:sp>
      <p:sp>
        <p:nvSpPr>
          <p:cNvPr id="11" name="Shape 8"/>
          <p:cNvSpPr/>
          <p:nvPr/>
        </p:nvSpPr>
        <p:spPr>
          <a:xfrm>
            <a:off x="1127455" y="1543507"/>
            <a:ext cx="1524305" cy="1524305"/>
          </a:xfrm>
          <a:prstGeom prst="roundRect">
            <a:avLst>
              <a:gd name="adj" fmla="val 59988"/>
            </a:avLst>
          </a:prstGeom>
          <a:solidFill>
            <a:srgbClr val="E74C3C">
              <a:alpha val="10000"/>
            </a:srgbClr>
          </a:solidFill>
          <a:ln/>
        </p:spPr>
        <p:txBody>
          <a:bodyPr/>
          <a:lstStyle/>
          <a:p>
            <a:endParaRPr lang="fr-FR"/>
          </a:p>
        </p:txBody>
      </p:sp>
      <p:sp>
        <p:nvSpPr>
          <p:cNvPr id="12" name="Shape 9"/>
          <p:cNvSpPr/>
          <p:nvPr/>
        </p:nvSpPr>
        <p:spPr>
          <a:xfrm>
            <a:off x="3490265" y="3905402"/>
            <a:ext cx="914400" cy="914400"/>
          </a:xfrm>
          <a:prstGeom prst="roundRect">
            <a:avLst>
              <a:gd name="adj" fmla="val 100000"/>
            </a:avLst>
          </a:prstGeom>
          <a:solidFill>
            <a:srgbClr val="2E5F8A">
              <a:alpha val="10000"/>
            </a:srgbClr>
          </a:solidFill>
          <a:ln/>
        </p:spPr>
        <p:txBody>
          <a:bodyPr/>
          <a:lstStyle/>
          <a:p>
            <a:endParaRPr lang="fr-FR"/>
          </a:p>
        </p:txBody>
      </p:sp>
      <p:sp>
        <p:nvSpPr>
          <p:cNvPr id="13" name="Text 10"/>
          <p:cNvSpPr txBox="1"/>
          <p:nvPr/>
        </p:nvSpPr>
        <p:spPr>
          <a:xfrm>
            <a:off x="5303520" y="1543507"/>
            <a:ext cx="5729630" cy="495605"/>
          </a:xfrm>
          <a:prstGeom prst="rect">
            <a:avLst/>
          </a:prstGeom>
          <a:noFill/>
          <a:ln/>
        </p:spPr>
        <p:txBody>
          <a:bodyPr wrap="square" lIns="0" tIns="0" rIns="0" bIns="0" rtlCol="0" anchor="ctr"/>
          <a:lstStyle/>
          <a:p>
            <a:pPr marL="0" indent="0" algn="l">
              <a:buNone/>
            </a:pPr>
            <a:r>
              <a:rPr lang="en-US" sz="1300" dirty="0">
                <a:solidFill>
                  <a:srgbClr val="444444"/>
                </a:solidFill>
                <a:latin typeface="Open Sans" pitchFamily="34" charset="0"/>
                <a:ea typeface="Open Sans" pitchFamily="34" charset="-122"/>
                <a:cs typeface="Open Sans" pitchFamily="34" charset="-120"/>
              </a:rPr>
              <a:t>Sans acte de naissance, l'enfant devient un "enfant fantôme", exclu du système et vulnérable.</a:t>
            </a:r>
            <a:endParaRPr lang="en-US" sz="1300" dirty="0"/>
          </a:p>
        </p:txBody>
      </p:sp>
      <p:sp>
        <p:nvSpPr>
          <p:cNvPr id="14" name="Shape 11"/>
          <p:cNvSpPr/>
          <p:nvPr/>
        </p:nvSpPr>
        <p:spPr>
          <a:xfrm>
            <a:off x="5303520" y="2286000"/>
            <a:ext cx="3066898" cy="1333195"/>
          </a:xfrm>
          <a:prstGeom prst="roundRect">
            <a:avLst>
              <a:gd name="adj" fmla="val 3919"/>
            </a:avLst>
          </a:prstGeom>
          <a:solidFill>
            <a:srgbClr val="2E5F8A">
              <a:alpha val="5000"/>
            </a:srgbClr>
          </a:solidFill>
          <a:ln/>
        </p:spPr>
        <p:txBody>
          <a:bodyPr/>
          <a:lstStyle/>
          <a:p>
            <a:endParaRPr lang="fr-FR"/>
          </a:p>
        </p:txBody>
      </p:sp>
      <p:sp>
        <p:nvSpPr>
          <p:cNvPr id="15" name="Shape 12"/>
          <p:cNvSpPr/>
          <p:nvPr/>
        </p:nvSpPr>
        <p:spPr>
          <a:xfrm>
            <a:off x="5303520" y="2286000"/>
            <a:ext cx="38405" cy="1333195"/>
          </a:xfrm>
          <a:prstGeom prst="rect">
            <a:avLst/>
          </a:prstGeom>
          <a:solidFill>
            <a:srgbClr val="2E5F8A"/>
          </a:solidFill>
          <a:ln/>
        </p:spPr>
        <p:txBody>
          <a:bodyPr/>
          <a:lstStyle/>
          <a:p>
            <a:endParaRPr lang="fr-FR"/>
          </a:p>
        </p:txBody>
      </p:sp>
      <p:sp>
        <p:nvSpPr>
          <p:cNvPr id="16" name="Shape 13"/>
          <p:cNvSpPr/>
          <p:nvPr/>
        </p:nvSpPr>
        <p:spPr>
          <a:xfrm>
            <a:off x="5493715" y="2438705"/>
            <a:ext cx="256946" cy="571500"/>
          </a:xfrm>
          <a:prstGeom prst="ellipse">
            <a:avLst/>
          </a:prstGeom>
          <a:solidFill>
            <a:srgbClr val="2E5F8A"/>
          </a:solidFill>
          <a:ln/>
        </p:spPr>
        <p:txBody>
          <a:bodyPr/>
          <a:lstStyle/>
          <a:p>
            <a:endParaRPr lang="fr-FR"/>
          </a:p>
        </p:txBody>
      </p:sp>
      <p:pic>
        <p:nvPicPr>
          <p:cNvPr id="17" name="Image 1" descr="preencoded.png"/>
          <p:cNvPicPr>
            <a:picLocks noChangeAspect="1"/>
          </p:cNvPicPr>
          <p:nvPr/>
        </p:nvPicPr>
        <p:blipFill>
          <a:blip r:embed="rId4"/>
          <a:srcRect t="-44" b="-44"/>
          <a:stretch/>
        </p:blipFill>
        <p:spPr>
          <a:xfrm>
            <a:off x="5493715" y="2609698"/>
            <a:ext cx="256946" cy="228600"/>
          </a:xfrm>
          <a:prstGeom prst="rect">
            <a:avLst/>
          </a:prstGeom>
        </p:spPr>
      </p:pic>
      <p:sp>
        <p:nvSpPr>
          <p:cNvPr id="18" name="Text 14"/>
          <p:cNvSpPr txBox="1"/>
          <p:nvPr/>
        </p:nvSpPr>
        <p:spPr>
          <a:xfrm>
            <a:off x="5865876" y="2457907"/>
            <a:ext cx="1262786" cy="228600"/>
          </a:xfrm>
          <a:prstGeom prst="rect">
            <a:avLst/>
          </a:prstGeom>
          <a:noFill/>
          <a:ln/>
        </p:spPr>
        <p:txBody>
          <a:bodyPr wrap="square" lIns="0" tIns="0" rIns="0" bIns="0" rtlCol="0" anchor="ctr"/>
          <a:lstStyle/>
          <a:p>
            <a:pPr marL="0" indent="0" algn="l">
              <a:buNone/>
            </a:pPr>
            <a:r>
              <a:rPr lang="en-US" sz="1300" b="1" dirty="0">
                <a:solidFill>
                  <a:srgbClr val="2E5F8A"/>
                </a:solidFill>
                <a:latin typeface="Open Sans" pitchFamily="34" charset="0"/>
                <a:ea typeface="Open Sans" pitchFamily="34" charset="-122"/>
                <a:cs typeface="Open Sans" pitchFamily="34" charset="-120"/>
              </a:rPr>
              <a:t>Pas d'identité</a:t>
            </a:r>
            <a:endParaRPr lang="en-US" sz="1300" dirty="0"/>
          </a:p>
        </p:txBody>
      </p:sp>
      <p:sp>
        <p:nvSpPr>
          <p:cNvPr id="19" name="Text 15"/>
          <p:cNvSpPr txBox="1"/>
          <p:nvPr/>
        </p:nvSpPr>
        <p:spPr>
          <a:xfrm>
            <a:off x="5865876" y="2704795"/>
            <a:ext cx="2395728" cy="752551"/>
          </a:xfrm>
          <a:prstGeom prst="rect">
            <a:avLst/>
          </a:prstGeom>
          <a:noFill/>
          <a:ln/>
        </p:spPr>
        <p:txBody>
          <a:bodyPr wrap="square" lIns="0" tIns="0" rIns="0" bIns="0" rtlCol="0" anchor="ctr"/>
          <a:lstStyle/>
          <a:p>
            <a:pPr marL="0" indent="0" algn="l">
              <a:buNone/>
            </a:pPr>
            <a:r>
              <a:rPr lang="en-US" sz="1000" dirty="0">
                <a:solidFill>
                  <a:srgbClr val="444444"/>
                </a:solidFill>
                <a:latin typeface="Open Sans" pitchFamily="34" charset="0"/>
                <a:ea typeface="Open Sans" pitchFamily="34" charset="-122"/>
                <a:cs typeface="Open Sans" pitchFamily="34" charset="-120"/>
              </a:rPr>
              <a:t>Violation du droit fondamental à l'enregistrement, au nom et à la nationalité (Convention des droits de l'enfant)</a:t>
            </a:r>
            <a:endParaRPr lang="en-US" sz="1000" dirty="0"/>
          </a:p>
        </p:txBody>
      </p:sp>
      <p:sp>
        <p:nvSpPr>
          <p:cNvPr id="20" name="Shape 16"/>
          <p:cNvSpPr/>
          <p:nvPr/>
        </p:nvSpPr>
        <p:spPr>
          <a:xfrm>
            <a:off x="8519465" y="2286000"/>
            <a:ext cx="3066898" cy="1333195"/>
          </a:xfrm>
          <a:prstGeom prst="roundRect">
            <a:avLst>
              <a:gd name="adj" fmla="val 3919"/>
            </a:avLst>
          </a:prstGeom>
          <a:solidFill>
            <a:srgbClr val="2E5F8A">
              <a:alpha val="5000"/>
            </a:srgbClr>
          </a:solidFill>
          <a:ln/>
        </p:spPr>
        <p:txBody>
          <a:bodyPr/>
          <a:lstStyle/>
          <a:p>
            <a:endParaRPr lang="fr-FR"/>
          </a:p>
        </p:txBody>
      </p:sp>
      <p:sp>
        <p:nvSpPr>
          <p:cNvPr id="21" name="Shape 17"/>
          <p:cNvSpPr/>
          <p:nvPr/>
        </p:nvSpPr>
        <p:spPr>
          <a:xfrm>
            <a:off x="8519465" y="2286000"/>
            <a:ext cx="38405" cy="1333195"/>
          </a:xfrm>
          <a:prstGeom prst="rect">
            <a:avLst/>
          </a:prstGeom>
          <a:solidFill>
            <a:srgbClr val="2E5F8A"/>
          </a:solidFill>
          <a:ln/>
        </p:spPr>
        <p:txBody>
          <a:bodyPr/>
          <a:lstStyle/>
          <a:p>
            <a:endParaRPr lang="fr-FR"/>
          </a:p>
        </p:txBody>
      </p:sp>
      <p:sp>
        <p:nvSpPr>
          <p:cNvPr id="22" name="Shape 18"/>
          <p:cNvSpPr/>
          <p:nvPr/>
        </p:nvSpPr>
        <p:spPr>
          <a:xfrm>
            <a:off x="8709660" y="2438705"/>
            <a:ext cx="286207" cy="571500"/>
          </a:xfrm>
          <a:prstGeom prst="ellipse">
            <a:avLst/>
          </a:prstGeom>
          <a:solidFill>
            <a:srgbClr val="F39C12"/>
          </a:solidFill>
          <a:ln/>
        </p:spPr>
        <p:txBody>
          <a:bodyPr/>
          <a:lstStyle/>
          <a:p>
            <a:endParaRPr lang="fr-FR"/>
          </a:p>
        </p:txBody>
      </p:sp>
      <p:pic>
        <p:nvPicPr>
          <p:cNvPr id="23" name="Image 2" descr="preencoded.png"/>
          <p:cNvPicPr>
            <a:picLocks noChangeAspect="1"/>
          </p:cNvPicPr>
          <p:nvPr/>
        </p:nvPicPr>
        <p:blipFill>
          <a:blip r:embed="rId5"/>
          <a:srcRect l="-80" r="-80"/>
          <a:stretch/>
        </p:blipFill>
        <p:spPr>
          <a:xfrm>
            <a:off x="8709660" y="2609698"/>
            <a:ext cx="286207" cy="228600"/>
          </a:xfrm>
          <a:prstGeom prst="rect">
            <a:avLst/>
          </a:prstGeom>
        </p:spPr>
      </p:pic>
      <p:sp>
        <p:nvSpPr>
          <p:cNvPr id="24" name="Text 19"/>
          <p:cNvSpPr txBox="1"/>
          <p:nvPr/>
        </p:nvSpPr>
        <p:spPr>
          <a:xfrm>
            <a:off x="9109253" y="2457907"/>
            <a:ext cx="1053389" cy="228600"/>
          </a:xfrm>
          <a:prstGeom prst="rect">
            <a:avLst/>
          </a:prstGeom>
          <a:noFill/>
          <a:ln/>
        </p:spPr>
        <p:txBody>
          <a:bodyPr wrap="square" lIns="0" tIns="0" rIns="0" bIns="0" rtlCol="0" anchor="ctr"/>
          <a:lstStyle/>
          <a:p>
            <a:pPr marL="0" indent="0" algn="l">
              <a:buNone/>
            </a:pPr>
            <a:r>
              <a:rPr lang="en-US" sz="1300" b="1" dirty="0">
                <a:solidFill>
                  <a:srgbClr val="F39C12"/>
                </a:solidFill>
                <a:latin typeface="Open Sans" pitchFamily="34" charset="0"/>
                <a:ea typeface="Open Sans" pitchFamily="34" charset="-122"/>
                <a:cs typeface="Open Sans" pitchFamily="34" charset="-120"/>
              </a:rPr>
              <a:t>Pas d'école</a:t>
            </a:r>
            <a:endParaRPr lang="en-US" sz="1300" dirty="0"/>
          </a:p>
        </p:txBody>
      </p:sp>
      <p:sp>
        <p:nvSpPr>
          <p:cNvPr id="25" name="Text 20"/>
          <p:cNvSpPr txBox="1"/>
          <p:nvPr/>
        </p:nvSpPr>
        <p:spPr>
          <a:xfrm>
            <a:off x="9109253" y="2704795"/>
            <a:ext cx="2005279" cy="752551"/>
          </a:xfrm>
          <a:prstGeom prst="rect">
            <a:avLst/>
          </a:prstGeom>
          <a:noFill/>
          <a:ln/>
        </p:spPr>
        <p:txBody>
          <a:bodyPr wrap="square" lIns="0" tIns="0" rIns="0" bIns="0" rtlCol="0" anchor="ctr"/>
          <a:lstStyle/>
          <a:p>
            <a:pPr marL="0" indent="0" algn="l">
              <a:buNone/>
            </a:pPr>
            <a:r>
              <a:rPr lang="en-US" sz="1000" dirty="0">
                <a:solidFill>
                  <a:srgbClr val="444444"/>
                </a:solidFill>
                <a:latin typeface="Open Sans" pitchFamily="34" charset="0"/>
                <a:ea typeface="Open Sans" pitchFamily="34" charset="-122"/>
                <a:cs typeface="Open Sans" pitchFamily="34" charset="-120"/>
              </a:rPr>
              <a:t>Impossibilité de poursuivre sa scolarité au-delà du CM2, condamnant l'enfant au travail informel</a:t>
            </a:r>
            <a:endParaRPr lang="en-US" sz="1000" dirty="0"/>
          </a:p>
        </p:txBody>
      </p:sp>
      <p:sp>
        <p:nvSpPr>
          <p:cNvPr id="26" name="Shape 21"/>
          <p:cNvSpPr/>
          <p:nvPr/>
        </p:nvSpPr>
        <p:spPr>
          <a:xfrm>
            <a:off x="5303520" y="3771900"/>
            <a:ext cx="3066898" cy="1143000"/>
          </a:xfrm>
          <a:prstGeom prst="roundRect">
            <a:avLst>
              <a:gd name="adj" fmla="val 5333"/>
            </a:avLst>
          </a:prstGeom>
          <a:solidFill>
            <a:srgbClr val="2E5F8A">
              <a:alpha val="5000"/>
            </a:srgbClr>
          </a:solidFill>
          <a:ln/>
        </p:spPr>
        <p:txBody>
          <a:bodyPr/>
          <a:lstStyle/>
          <a:p>
            <a:endParaRPr lang="fr-FR"/>
          </a:p>
        </p:txBody>
      </p:sp>
      <p:sp>
        <p:nvSpPr>
          <p:cNvPr id="27" name="Shape 22"/>
          <p:cNvSpPr/>
          <p:nvPr/>
        </p:nvSpPr>
        <p:spPr>
          <a:xfrm>
            <a:off x="5303520" y="3771900"/>
            <a:ext cx="38405" cy="1143000"/>
          </a:xfrm>
          <a:prstGeom prst="rect">
            <a:avLst/>
          </a:prstGeom>
          <a:solidFill>
            <a:srgbClr val="2E5F8A"/>
          </a:solidFill>
          <a:ln/>
        </p:spPr>
        <p:txBody>
          <a:bodyPr/>
          <a:lstStyle/>
          <a:p>
            <a:endParaRPr lang="fr-FR"/>
          </a:p>
        </p:txBody>
      </p:sp>
      <p:sp>
        <p:nvSpPr>
          <p:cNvPr id="28" name="Shape 23"/>
          <p:cNvSpPr/>
          <p:nvPr/>
        </p:nvSpPr>
        <p:spPr>
          <a:xfrm>
            <a:off x="5493715" y="3924605"/>
            <a:ext cx="304495" cy="571500"/>
          </a:xfrm>
          <a:prstGeom prst="ellipse">
            <a:avLst/>
          </a:prstGeom>
          <a:solidFill>
            <a:srgbClr val="F1C40F"/>
          </a:solidFill>
          <a:ln/>
        </p:spPr>
        <p:txBody>
          <a:bodyPr/>
          <a:lstStyle/>
          <a:p>
            <a:endParaRPr lang="fr-FR"/>
          </a:p>
        </p:txBody>
      </p:sp>
      <p:pic>
        <p:nvPicPr>
          <p:cNvPr id="29" name="Image 3" descr="preencoded.png"/>
          <p:cNvPicPr>
            <a:picLocks noChangeAspect="1"/>
          </p:cNvPicPr>
          <p:nvPr/>
        </p:nvPicPr>
        <p:blipFill>
          <a:blip r:embed="rId6"/>
          <a:srcRect/>
          <a:stretch/>
        </p:blipFill>
        <p:spPr>
          <a:xfrm>
            <a:off x="5530291" y="4095598"/>
            <a:ext cx="228600" cy="228600"/>
          </a:xfrm>
          <a:prstGeom prst="rect">
            <a:avLst/>
          </a:prstGeom>
        </p:spPr>
      </p:pic>
      <p:sp>
        <p:nvSpPr>
          <p:cNvPr id="30" name="Text 24"/>
          <p:cNvSpPr txBox="1"/>
          <p:nvPr/>
        </p:nvSpPr>
        <p:spPr>
          <a:xfrm>
            <a:off x="5909767" y="3943807"/>
            <a:ext cx="1148486" cy="228600"/>
          </a:xfrm>
          <a:prstGeom prst="rect">
            <a:avLst/>
          </a:prstGeom>
          <a:noFill/>
          <a:ln/>
        </p:spPr>
        <p:txBody>
          <a:bodyPr wrap="square" lIns="0" tIns="0" rIns="0" bIns="0" rtlCol="0" anchor="ctr"/>
          <a:lstStyle/>
          <a:p>
            <a:pPr marL="0" indent="0" algn="l">
              <a:buNone/>
            </a:pPr>
            <a:r>
              <a:rPr lang="en-US" sz="1300" b="1" dirty="0">
                <a:solidFill>
                  <a:srgbClr val="F1C40F"/>
                </a:solidFill>
                <a:latin typeface="Open Sans" pitchFamily="34" charset="0"/>
                <a:ea typeface="Open Sans" pitchFamily="34" charset="-122"/>
                <a:cs typeface="Open Sans" pitchFamily="34" charset="-120"/>
              </a:rPr>
              <a:t>Pas de soins</a:t>
            </a:r>
            <a:endParaRPr lang="en-US" sz="1300" dirty="0"/>
          </a:p>
        </p:txBody>
      </p:sp>
      <p:sp>
        <p:nvSpPr>
          <p:cNvPr id="31" name="Text 25"/>
          <p:cNvSpPr txBox="1"/>
          <p:nvPr/>
        </p:nvSpPr>
        <p:spPr>
          <a:xfrm>
            <a:off x="5909767" y="4190695"/>
            <a:ext cx="2214677" cy="562356"/>
          </a:xfrm>
          <a:prstGeom prst="rect">
            <a:avLst/>
          </a:prstGeom>
          <a:noFill/>
          <a:ln/>
        </p:spPr>
        <p:txBody>
          <a:bodyPr wrap="square" lIns="0" tIns="0" rIns="0" bIns="0" rtlCol="0" anchor="ctr"/>
          <a:lstStyle/>
          <a:p>
            <a:pPr marL="0" indent="0" algn="l">
              <a:buNone/>
            </a:pPr>
            <a:r>
              <a:rPr lang="en-US" sz="1000" dirty="0">
                <a:solidFill>
                  <a:srgbClr val="444444"/>
                </a:solidFill>
                <a:latin typeface="Open Sans" pitchFamily="34" charset="0"/>
                <a:ea typeface="Open Sans" pitchFamily="34" charset="-122"/>
                <a:cs typeface="Open Sans" pitchFamily="34" charset="-120"/>
              </a:rPr>
              <a:t>Accès limité ou inexistant au système de santé et de protection sociale</a:t>
            </a:r>
            <a:endParaRPr lang="en-US" sz="1000" dirty="0"/>
          </a:p>
        </p:txBody>
      </p:sp>
      <p:sp>
        <p:nvSpPr>
          <p:cNvPr id="32" name="Shape 26"/>
          <p:cNvSpPr/>
          <p:nvPr/>
        </p:nvSpPr>
        <p:spPr>
          <a:xfrm>
            <a:off x="8519465" y="3771900"/>
            <a:ext cx="3066898" cy="1143000"/>
          </a:xfrm>
          <a:prstGeom prst="roundRect">
            <a:avLst>
              <a:gd name="adj" fmla="val 5333"/>
            </a:avLst>
          </a:prstGeom>
          <a:solidFill>
            <a:srgbClr val="2E5F8A">
              <a:alpha val="5000"/>
            </a:srgbClr>
          </a:solidFill>
          <a:ln/>
        </p:spPr>
        <p:txBody>
          <a:bodyPr/>
          <a:lstStyle/>
          <a:p>
            <a:endParaRPr lang="fr-FR"/>
          </a:p>
        </p:txBody>
      </p:sp>
      <p:sp>
        <p:nvSpPr>
          <p:cNvPr id="33" name="Shape 27"/>
          <p:cNvSpPr/>
          <p:nvPr/>
        </p:nvSpPr>
        <p:spPr>
          <a:xfrm>
            <a:off x="8519465" y="3771900"/>
            <a:ext cx="38405" cy="1143000"/>
          </a:xfrm>
          <a:prstGeom prst="rect">
            <a:avLst/>
          </a:prstGeom>
          <a:solidFill>
            <a:srgbClr val="2E5F8A"/>
          </a:solidFill>
          <a:ln/>
        </p:spPr>
        <p:txBody>
          <a:bodyPr/>
          <a:lstStyle/>
          <a:p>
            <a:endParaRPr lang="fr-FR"/>
          </a:p>
        </p:txBody>
      </p:sp>
      <p:sp>
        <p:nvSpPr>
          <p:cNvPr id="34" name="Shape 28"/>
          <p:cNvSpPr/>
          <p:nvPr/>
        </p:nvSpPr>
        <p:spPr>
          <a:xfrm>
            <a:off x="8709660" y="3924605"/>
            <a:ext cx="314554" cy="571500"/>
          </a:xfrm>
          <a:prstGeom prst="ellipse">
            <a:avLst/>
          </a:prstGeom>
          <a:solidFill>
            <a:srgbClr val="E74C3C"/>
          </a:solidFill>
          <a:ln/>
        </p:spPr>
        <p:txBody>
          <a:bodyPr/>
          <a:lstStyle/>
          <a:p>
            <a:endParaRPr lang="fr-FR"/>
          </a:p>
        </p:txBody>
      </p:sp>
      <p:pic>
        <p:nvPicPr>
          <p:cNvPr id="35" name="Image 4" descr="preencoded.png"/>
          <p:cNvPicPr>
            <a:picLocks noChangeAspect="1"/>
          </p:cNvPicPr>
          <p:nvPr/>
        </p:nvPicPr>
        <p:blipFill>
          <a:blip r:embed="rId7"/>
          <a:srcRect/>
          <a:stretch/>
        </p:blipFill>
        <p:spPr>
          <a:xfrm>
            <a:off x="8748979" y="4095598"/>
            <a:ext cx="228600" cy="228600"/>
          </a:xfrm>
          <a:prstGeom prst="rect">
            <a:avLst/>
          </a:prstGeom>
        </p:spPr>
      </p:pic>
      <p:sp>
        <p:nvSpPr>
          <p:cNvPr id="36" name="Text 29"/>
          <p:cNvSpPr txBox="1"/>
          <p:nvPr/>
        </p:nvSpPr>
        <p:spPr>
          <a:xfrm>
            <a:off x="9131198" y="3943807"/>
            <a:ext cx="1357884" cy="228600"/>
          </a:xfrm>
          <a:prstGeom prst="rect">
            <a:avLst/>
          </a:prstGeom>
          <a:noFill/>
          <a:ln/>
        </p:spPr>
        <p:txBody>
          <a:bodyPr wrap="square" lIns="0" tIns="0" rIns="0" bIns="0" rtlCol="0" anchor="ctr"/>
          <a:lstStyle/>
          <a:p>
            <a:pPr marL="0" indent="0" algn="l">
              <a:buNone/>
            </a:pPr>
            <a:r>
              <a:rPr lang="en-US" sz="1300" b="1" dirty="0">
                <a:solidFill>
                  <a:srgbClr val="E74C3C"/>
                </a:solidFill>
                <a:latin typeface="Open Sans" pitchFamily="34" charset="0"/>
                <a:ea typeface="Open Sans" pitchFamily="34" charset="-122"/>
                <a:cs typeface="Open Sans" pitchFamily="34" charset="-120"/>
              </a:rPr>
              <a:t>Risques accrus</a:t>
            </a:r>
            <a:endParaRPr lang="en-US" sz="1300" dirty="0"/>
          </a:p>
        </p:txBody>
      </p:sp>
      <p:sp>
        <p:nvSpPr>
          <p:cNvPr id="37" name="Text 30"/>
          <p:cNvSpPr txBox="1"/>
          <p:nvPr/>
        </p:nvSpPr>
        <p:spPr>
          <a:xfrm>
            <a:off x="9131198" y="4190695"/>
            <a:ext cx="2367382" cy="372161"/>
          </a:xfrm>
          <a:prstGeom prst="rect">
            <a:avLst/>
          </a:prstGeom>
          <a:noFill/>
          <a:ln/>
        </p:spPr>
        <p:txBody>
          <a:bodyPr wrap="square" lIns="0" tIns="0" rIns="0" bIns="0" rtlCol="0" anchor="ctr"/>
          <a:lstStyle/>
          <a:p>
            <a:pPr marL="0" indent="0" algn="l">
              <a:buNone/>
            </a:pPr>
            <a:r>
              <a:rPr lang="en-US" sz="1000" dirty="0">
                <a:solidFill>
                  <a:srgbClr val="444444"/>
                </a:solidFill>
                <a:latin typeface="Open Sans" pitchFamily="34" charset="0"/>
                <a:ea typeface="Open Sans" pitchFamily="34" charset="-122"/>
                <a:cs typeface="Open Sans" pitchFamily="34" charset="-120"/>
              </a:rPr>
              <a:t>Proie idéale pour les trafics mafieux, sexuels, militaires ou terroristes</a:t>
            </a:r>
            <a:endParaRPr lang="en-US" sz="1000" dirty="0"/>
          </a:p>
        </p:txBody>
      </p:sp>
      <p:pic>
        <p:nvPicPr>
          <p:cNvPr id="38" name="Image 5" descr="preencoded.png"/>
          <p:cNvPicPr>
            <a:picLocks noChangeAspect="1"/>
          </p:cNvPicPr>
          <p:nvPr/>
        </p:nvPicPr>
        <p:blipFill>
          <a:blip r:embed="rId8"/>
          <a:srcRect l="-57" r="-57"/>
          <a:stretch/>
        </p:blipFill>
        <p:spPr>
          <a:xfrm>
            <a:off x="609905" y="5219395"/>
            <a:ext cx="200254" cy="228600"/>
          </a:xfrm>
          <a:prstGeom prst="rect">
            <a:avLst/>
          </a:prstGeom>
        </p:spPr>
      </p:pic>
      <p:sp>
        <p:nvSpPr>
          <p:cNvPr id="39" name="Text 31"/>
          <p:cNvSpPr txBox="1"/>
          <p:nvPr/>
        </p:nvSpPr>
        <p:spPr>
          <a:xfrm>
            <a:off x="923544" y="5238598"/>
            <a:ext cx="10711282" cy="228600"/>
          </a:xfrm>
          <a:prstGeom prst="rect">
            <a:avLst/>
          </a:prstGeom>
          <a:noFill/>
          <a:ln/>
        </p:spPr>
        <p:txBody>
          <a:bodyPr wrap="square" lIns="0" tIns="0" rIns="0" bIns="0" rtlCol="0" anchor="ctr"/>
          <a:lstStyle/>
          <a:p>
            <a:pPr marL="0" indent="0" algn="l">
              <a:buNone/>
            </a:pPr>
            <a:r>
              <a:rPr lang="en-US" sz="1300" i="1" dirty="0">
                <a:solidFill>
                  <a:srgbClr val="444444"/>
                </a:solidFill>
                <a:latin typeface="Open Sans" pitchFamily="34" charset="0"/>
                <a:ea typeface="Open Sans" pitchFamily="34" charset="-122"/>
                <a:cs typeface="Open Sans" pitchFamily="34" charset="-120"/>
              </a:rPr>
              <a:t>"À quoi bon lutter contre le terrorisme, les enfants soldats ou la pédophilie si l'on ne s'attache pas à tarir la source qui les alimente ?"</a:t>
            </a:r>
            <a:endParaRPr lang="en-US" sz="1300" dirty="0"/>
          </a:p>
        </p:txBody>
      </p:sp>
      <p:sp>
        <p:nvSpPr>
          <p:cNvPr id="40" name="Shape 32"/>
          <p:cNvSpPr/>
          <p:nvPr/>
        </p:nvSpPr>
        <p:spPr>
          <a:xfrm>
            <a:off x="0" y="6782105"/>
            <a:ext cx="3047695" cy="75895"/>
          </a:xfrm>
          <a:prstGeom prst="rect">
            <a:avLst/>
          </a:prstGeom>
          <a:solidFill>
            <a:srgbClr val="2E5F8A"/>
          </a:solidFill>
          <a:ln/>
        </p:spPr>
        <p:txBody>
          <a:bodyPr/>
          <a:lstStyle/>
          <a:p>
            <a:endParaRPr lang="fr-FR"/>
          </a:p>
        </p:txBody>
      </p:sp>
      <p:sp>
        <p:nvSpPr>
          <p:cNvPr id="41" name="Shape 33"/>
          <p:cNvSpPr/>
          <p:nvPr/>
        </p:nvSpPr>
        <p:spPr>
          <a:xfrm>
            <a:off x="3047695" y="6782105"/>
            <a:ext cx="3047695" cy="75895"/>
          </a:xfrm>
          <a:prstGeom prst="rect">
            <a:avLst/>
          </a:prstGeom>
          <a:solidFill>
            <a:srgbClr val="F39C12"/>
          </a:solidFill>
          <a:ln/>
        </p:spPr>
        <p:txBody>
          <a:bodyPr/>
          <a:lstStyle/>
          <a:p>
            <a:endParaRPr lang="fr-FR"/>
          </a:p>
        </p:txBody>
      </p:sp>
      <p:sp>
        <p:nvSpPr>
          <p:cNvPr id="42" name="Shape 34"/>
          <p:cNvSpPr/>
          <p:nvPr/>
        </p:nvSpPr>
        <p:spPr>
          <a:xfrm>
            <a:off x="6096305" y="6782105"/>
            <a:ext cx="3047695" cy="75895"/>
          </a:xfrm>
          <a:prstGeom prst="rect">
            <a:avLst/>
          </a:prstGeom>
          <a:solidFill>
            <a:srgbClr val="F1C40F"/>
          </a:solidFill>
          <a:ln/>
        </p:spPr>
        <p:txBody>
          <a:bodyPr/>
          <a:lstStyle/>
          <a:p>
            <a:endParaRPr lang="fr-FR"/>
          </a:p>
        </p:txBody>
      </p:sp>
      <p:sp>
        <p:nvSpPr>
          <p:cNvPr id="43" name="Shape 35"/>
          <p:cNvSpPr/>
          <p:nvPr/>
        </p:nvSpPr>
        <p:spPr>
          <a:xfrm>
            <a:off x="9144000" y="6782105"/>
            <a:ext cx="3047695" cy="75895"/>
          </a:xfrm>
          <a:prstGeom prst="rect">
            <a:avLst/>
          </a:prstGeom>
          <a:solidFill>
            <a:srgbClr val="E74C3C"/>
          </a:solidFill>
          <a:ln/>
        </p:spPr>
        <p:txBody>
          <a:bodyPr/>
          <a:lstStyle/>
          <a:p>
            <a:endParaRPr lang="fr-FR"/>
          </a:p>
        </p:txBody>
      </p:sp>
      <p:sp>
        <p:nvSpPr>
          <p:cNvPr id="44" name="Text 36"/>
          <p:cNvSpPr txBox="1"/>
          <p:nvPr/>
        </p:nvSpPr>
        <p:spPr>
          <a:xfrm>
            <a:off x="11808562" y="6524244"/>
            <a:ext cx="186538" cy="171907"/>
          </a:xfrm>
          <a:prstGeom prst="rect">
            <a:avLst/>
          </a:prstGeom>
          <a:noFill/>
          <a:ln/>
        </p:spPr>
        <p:txBody>
          <a:bodyPr wrap="square" lIns="0" tIns="0" rIns="0" bIns="0" rtlCol="0" anchor="ctr"/>
          <a:lstStyle/>
          <a:p>
            <a:pPr marL="0" indent="0" algn="l">
              <a:buNone/>
            </a:pPr>
            <a:r>
              <a:rPr lang="en-US" sz="1000" dirty="0">
                <a:solidFill>
                  <a:srgbClr val="6B7280"/>
                </a:solidFill>
                <a:latin typeface="Montserrat" pitchFamily="34" charset="0"/>
                <a:ea typeface="Montserrat" pitchFamily="34" charset="-122"/>
                <a:cs typeface="Montserrat" pitchFamily="34" charset="-120"/>
              </a:rPr>
              <a:t>7</a:t>
            </a:r>
            <a:endParaRPr lang="en-US" sz="1000" dirty="0"/>
          </a:p>
        </p:txBody>
      </p:sp>
      <p:pic>
        <p:nvPicPr>
          <p:cNvPr id="45" name="Image 6" descr="preencoded.png"/>
          <p:cNvPicPr>
            <a:picLocks noChangeAspect="1"/>
          </p:cNvPicPr>
          <p:nvPr/>
        </p:nvPicPr>
        <p:blipFill>
          <a:blip r:embed="rId9"/>
          <a:srcRect/>
          <a:stretch/>
        </p:blipFill>
        <p:spPr>
          <a:xfrm>
            <a:off x="1280160" y="1695298"/>
            <a:ext cx="3047695" cy="3047695"/>
          </a:xfrm>
          <a:prstGeom prst="rect">
            <a:avLst/>
          </a:prstGeom>
        </p:spPr>
      </p:pic>
      <p:pic>
        <p:nvPicPr>
          <p:cNvPr id="46" name="Image 0">
            <a:extLst>
              <a:ext uri="{FF2B5EF4-FFF2-40B4-BE49-F238E27FC236}">
                <a16:creationId xmlns:a16="http://schemas.microsoft.com/office/drawing/2014/main" id="{6564432E-8351-D46B-3ED4-9D89083628FE}"/>
              </a:ext>
            </a:extLst>
          </p:cNvPr>
          <p:cNvPicPr>
            <a:picLocks noChangeAspect="1"/>
          </p:cNvPicPr>
          <p:nvPr/>
        </p:nvPicPr>
        <p:blipFill>
          <a:blip r:embed="rId10"/>
          <a:srcRect/>
          <a:stretch/>
        </p:blipFill>
        <p:spPr>
          <a:xfrm>
            <a:off x="9335879" y="137824"/>
            <a:ext cx="2855816" cy="73656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txBody>
          <a:bodyPr/>
          <a:lstStyle/>
          <a:p>
            <a:endParaRPr lang="fr-FR"/>
          </a:p>
        </p:txBody>
      </p:sp>
      <p:sp>
        <p:nvSpPr>
          <p:cNvPr id="3" name="Shape 1"/>
          <p:cNvSpPr/>
          <p:nvPr/>
        </p:nvSpPr>
        <p:spPr>
          <a:xfrm>
            <a:off x="0" y="0"/>
            <a:ext cx="12191695" cy="6858000"/>
          </a:xfrm>
          <a:prstGeom prst="rect">
            <a:avLst/>
          </a:prstGeom>
          <a:solidFill>
            <a:srgbClr val="FFFFFF"/>
          </a:solidFill>
          <a:ln/>
        </p:spPr>
        <p:txBody>
          <a:bodyPr/>
          <a:lstStyle/>
          <a:p>
            <a:endParaRPr lang="fr-FR"/>
          </a:p>
        </p:txBody>
      </p:sp>
      <p:sp>
        <p:nvSpPr>
          <p:cNvPr id="4" name="Shape 2"/>
          <p:cNvSpPr/>
          <p:nvPr/>
        </p:nvSpPr>
        <p:spPr>
          <a:xfrm>
            <a:off x="0" y="0"/>
            <a:ext cx="3047695" cy="75895"/>
          </a:xfrm>
          <a:prstGeom prst="rect">
            <a:avLst/>
          </a:prstGeom>
          <a:solidFill>
            <a:srgbClr val="2E5F8A"/>
          </a:solidFill>
          <a:ln/>
        </p:spPr>
        <p:txBody>
          <a:bodyPr/>
          <a:lstStyle/>
          <a:p>
            <a:endParaRPr lang="fr-FR"/>
          </a:p>
        </p:txBody>
      </p:sp>
      <p:sp>
        <p:nvSpPr>
          <p:cNvPr id="5" name="Shape 3"/>
          <p:cNvSpPr/>
          <p:nvPr/>
        </p:nvSpPr>
        <p:spPr>
          <a:xfrm>
            <a:off x="3047695" y="0"/>
            <a:ext cx="3047695" cy="75895"/>
          </a:xfrm>
          <a:prstGeom prst="rect">
            <a:avLst/>
          </a:prstGeom>
          <a:solidFill>
            <a:srgbClr val="F39C12"/>
          </a:solidFill>
          <a:ln/>
        </p:spPr>
        <p:txBody>
          <a:bodyPr/>
          <a:lstStyle/>
          <a:p>
            <a:endParaRPr lang="fr-FR"/>
          </a:p>
        </p:txBody>
      </p:sp>
      <p:sp>
        <p:nvSpPr>
          <p:cNvPr id="6" name="Shape 4"/>
          <p:cNvSpPr/>
          <p:nvPr/>
        </p:nvSpPr>
        <p:spPr>
          <a:xfrm>
            <a:off x="6096305" y="0"/>
            <a:ext cx="3047695" cy="75895"/>
          </a:xfrm>
          <a:prstGeom prst="rect">
            <a:avLst/>
          </a:prstGeom>
          <a:solidFill>
            <a:srgbClr val="F1C40F"/>
          </a:solidFill>
          <a:ln/>
        </p:spPr>
        <p:txBody>
          <a:bodyPr/>
          <a:lstStyle/>
          <a:p>
            <a:endParaRPr lang="fr-FR"/>
          </a:p>
        </p:txBody>
      </p:sp>
      <p:sp>
        <p:nvSpPr>
          <p:cNvPr id="7" name="Shape 5"/>
          <p:cNvSpPr/>
          <p:nvPr/>
        </p:nvSpPr>
        <p:spPr>
          <a:xfrm>
            <a:off x="9144000" y="0"/>
            <a:ext cx="3047695" cy="75895"/>
          </a:xfrm>
          <a:prstGeom prst="rect">
            <a:avLst/>
          </a:prstGeom>
          <a:solidFill>
            <a:srgbClr val="E74C3C"/>
          </a:solidFill>
          <a:ln/>
        </p:spPr>
        <p:txBody>
          <a:bodyPr/>
          <a:lstStyle/>
          <a:p>
            <a:endParaRPr lang="fr-FR"/>
          </a:p>
        </p:txBody>
      </p:sp>
      <p:pic>
        <p:nvPicPr>
          <p:cNvPr id="8" name="Image 0" descr="preencoded.png"/>
          <p:cNvPicPr>
            <a:picLocks noChangeAspect="1"/>
          </p:cNvPicPr>
          <p:nvPr/>
        </p:nvPicPr>
        <p:blipFill>
          <a:blip r:embed="rId3"/>
          <a:srcRect/>
          <a:stretch/>
        </p:blipFill>
        <p:spPr>
          <a:xfrm>
            <a:off x="11277295" y="304495"/>
            <a:ext cx="609905" cy="609905"/>
          </a:xfrm>
          <a:prstGeom prst="rect">
            <a:avLst/>
          </a:prstGeom>
        </p:spPr>
      </p:pic>
      <p:sp>
        <p:nvSpPr>
          <p:cNvPr id="9" name="Text 6"/>
          <p:cNvSpPr txBox="1"/>
          <p:nvPr/>
        </p:nvSpPr>
        <p:spPr>
          <a:xfrm>
            <a:off x="609905" y="666598"/>
            <a:ext cx="5391302" cy="419710"/>
          </a:xfrm>
          <a:prstGeom prst="rect">
            <a:avLst/>
          </a:prstGeom>
          <a:noFill/>
          <a:ln/>
        </p:spPr>
        <p:txBody>
          <a:bodyPr wrap="square" lIns="0" tIns="0" rIns="0" bIns="0" rtlCol="0" anchor="ctr"/>
          <a:lstStyle/>
          <a:p>
            <a:pPr marL="0" indent="0" algn="l">
              <a:buNone/>
            </a:pPr>
            <a:r>
              <a:rPr lang="en-US" sz="2700" b="1" dirty="0">
                <a:solidFill>
                  <a:srgbClr val="2E5F8A"/>
                </a:solidFill>
                <a:latin typeface="Montserrat" pitchFamily="34" charset="0"/>
                <a:ea typeface="Montserrat" pitchFamily="34" charset="-122"/>
                <a:cs typeface="Montserrat" pitchFamily="34" charset="-120"/>
              </a:rPr>
              <a:t>Conséquences à l'âge adulte</a:t>
            </a:r>
            <a:endParaRPr lang="en-US" sz="2700" dirty="0"/>
          </a:p>
        </p:txBody>
      </p:sp>
      <p:sp>
        <p:nvSpPr>
          <p:cNvPr id="10" name="Shape 7"/>
          <p:cNvSpPr/>
          <p:nvPr/>
        </p:nvSpPr>
        <p:spPr>
          <a:xfrm>
            <a:off x="609905" y="1181405"/>
            <a:ext cx="761695" cy="38405"/>
          </a:xfrm>
          <a:prstGeom prst="rect">
            <a:avLst/>
          </a:prstGeom>
          <a:solidFill>
            <a:srgbClr val="F39C12"/>
          </a:solidFill>
          <a:ln/>
        </p:spPr>
        <p:txBody>
          <a:bodyPr/>
          <a:lstStyle/>
          <a:p>
            <a:endParaRPr lang="fr-FR"/>
          </a:p>
        </p:txBody>
      </p:sp>
      <p:sp>
        <p:nvSpPr>
          <p:cNvPr id="11" name="Text 8"/>
          <p:cNvSpPr txBox="1"/>
          <p:nvPr/>
        </p:nvSpPr>
        <p:spPr>
          <a:xfrm>
            <a:off x="609905" y="1390802"/>
            <a:ext cx="10606126" cy="228600"/>
          </a:xfrm>
          <a:prstGeom prst="rect">
            <a:avLst/>
          </a:prstGeom>
          <a:noFill/>
          <a:ln/>
        </p:spPr>
        <p:txBody>
          <a:bodyPr wrap="square" lIns="0" tIns="0" rIns="0" bIns="0" rtlCol="0" anchor="ctr"/>
          <a:lstStyle/>
          <a:p>
            <a:pPr marL="0" indent="0" algn="l">
              <a:buNone/>
            </a:pPr>
            <a:r>
              <a:rPr lang="en-US" sz="1300" dirty="0">
                <a:solidFill>
                  <a:srgbClr val="444444"/>
                </a:solidFill>
                <a:latin typeface="Open Sans" pitchFamily="34" charset="0"/>
                <a:ea typeface="Open Sans" pitchFamily="34" charset="-122"/>
                <a:cs typeface="Open Sans" pitchFamily="34" charset="-120"/>
              </a:rPr>
              <a:t>Sans existence juridique depuis l'enfance, l'individu devenu adulte se retrouve exclu de la société civile et des droits fondamentaux.</a:t>
            </a:r>
            <a:endParaRPr lang="en-US" sz="1300" dirty="0"/>
          </a:p>
        </p:txBody>
      </p:sp>
      <p:sp>
        <p:nvSpPr>
          <p:cNvPr id="12" name="Shape 9"/>
          <p:cNvSpPr/>
          <p:nvPr/>
        </p:nvSpPr>
        <p:spPr>
          <a:xfrm>
            <a:off x="609905" y="1943100"/>
            <a:ext cx="5372100" cy="1447495"/>
          </a:xfrm>
          <a:prstGeom prst="roundRect">
            <a:avLst>
              <a:gd name="adj" fmla="val 3325"/>
            </a:avLst>
          </a:prstGeom>
          <a:solidFill>
            <a:srgbClr val="F8F9FA"/>
          </a:solidFill>
          <a:ln/>
          <a:effectLst>
            <a:outerShdw blurRad="12700" dist="12700" dir="16200000" algn="bl" rotWithShape="0">
              <a:srgbClr val="000000">
                <a:alpha val="75000"/>
              </a:srgbClr>
            </a:outerShdw>
          </a:effectLst>
        </p:spPr>
        <p:txBody>
          <a:bodyPr/>
          <a:lstStyle/>
          <a:p>
            <a:endParaRPr lang="fr-FR"/>
          </a:p>
        </p:txBody>
      </p:sp>
      <p:sp>
        <p:nvSpPr>
          <p:cNvPr id="13" name="Shape 10"/>
          <p:cNvSpPr/>
          <p:nvPr/>
        </p:nvSpPr>
        <p:spPr>
          <a:xfrm>
            <a:off x="609905" y="1943100"/>
            <a:ext cx="5372100" cy="38405"/>
          </a:xfrm>
          <a:prstGeom prst="rect">
            <a:avLst/>
          </a:prstGeom>
          <a:solidFill>
            <a:srgbClr val="2E5F8A"/>
          </a:solidFill>
          <a:ln/>
        </p:spPr>
        <p:txBody>
          <a:bodyPr/>
          <a:lstStyle/>
          <a:p>
            <a:endParaRPr lang="fr-FR"/>
          </a:p>
        </p:txBody>
      </p:sp>
      <p:sp>
        <p:nvSpPr>
          <p:cNvPr id="14" name="Shape 11"/>
          <p:cNvSpPr/>
          <p:nvPr/>
        </p:nvSpPr>
        <p:spPr>
          <a:xfrm>
            <a:off x="609905" y="3619195"/>
            <a:ext cx="5372100" cy="1447495"/>
          </a:xfrm>
          <a:prstGeom prst="roundRect">
            <a:avLst>
              <a:gd name="adj" fmla="val 3325"/>
            </a:avLst>
          </a:prstGeom>
          <a:solidFill>
            <a:srgbClr val="F8F9FA"/>
          </a:solidFill>
          <a:ln/>
          <a:effectLst>
            <a:outerShdw blurRad="12700" dist="12700" dir="16200000" algn="bl" rotWithShape="0">
              <a:srgbClr val="000000">
                <a:alpha val="75000"/>
              </a:srgbClr>
            </a:outerShdw>
          </a:effectLst>
        </p:spPr>
        <p:txBody>
          <a:bodyPr/>
          <a:lstStyle/>
          <a:p>
            <a:endParaRPr lang="fr-FR"/>
          </a:p>
        </p:txBody>
      </p:sp>
      <p:sp>
        <p:nvSpPr>
          <p:cNvPr id="15" name="Shape 12"/>
          <p:cNvSpPr/>
          <p:nvPr/>
        </p:nvSpPr>
        <p:spPr>
          <a:xfrm>
            <a:off x="609905" y="3619195"/>
            <a:ext cx="5372100" cy="38405"/>
          </a:xfrm>
          <a:prstGeom prst="rect">
            <a:avLst/>
          </a:prstGeom>
          <a:solidFill>
            <a:srgbClr val="2E5F8A"/>
          </a:solidFill>
          <a:ln/>
        </p:spPr>
        <p:txBody>
          <a:bodyPr/>
          <a:lstStyle/>
          <a:p>
            <a:endParaRPr lang="fr-FR"/>
          </a:p>
        </p:txBody>
      </p:sp>
      <p:sp>
        <p:nvSpPr>
          <p:cNvPr id="16" name="Shape 13"/>
          <p:cNvSpPr/>
          <p:nvPr/>
        </p:nvSpPr>
        <p:spPr>
          <a:xfrm>
            <a:off x="800100" y="2171700"/>
            <a:ext cx="571500" cy="571500"/>
          </a:xfrm>
          <a:prstGeom prst="ellipse">
            <a:avLst/>
          </a:prstGeom>
          <a:solidFill>
            <a:srgbClr val="2E5F8A"/>
          </a:solidFill>
          <a:ln/>
        </p:spPr>
        <p:txBody>
          <a:bodyPr/>
          <a:lstStyle/>
          <a:p>
            <a:endParaRPr lang="fr-FR"/>
          </a:p>
        </p:txBody>
      </p:sp>
      <p:pic>
        <p:nvPicPr>
          <p:cNvPr id="17" name="Image 1" descr="preencoded.png"/>
          <p:cNvPicPr>
            <a:picLocks noChangeAspect="1"/>
          </p:cNvPicPr>
          <p:nvPr/>
        </p:nvPicPr>
        <p:blipFill>
          <a:blip r:embed="rId4"/>
          <a:srcRect t="-44" b="-44"/>
          <a:stretch/>
        </p:blipFill>
        <p:spPr>
          <a:xfrm>
            <a:off x="957377" y="2343607"/>
            <a:ext cx="256946" cy="228600"/>
          </a:xfrm>
          <a:prstGeom prst="rect">
            <a:avLst/>
          </a:prstGeom>
        </p:spPr>
      </p:pic>
      <p:sp>
        <p:nvSpPr>
          <p:cNvPr id="18" name="Shape 14"/>
          <p:cNvSpPr/>
          <p:nvPr/>
        </p:nvSpPr>
        <p:spPr>
          <a:xfrm>
            <a:off x="6210605" y="1943100"/>
            <a:ext cx="5372100" cy="1447495"/>
          </a:xfrm>
          <a:prstGeom prst="roundRect">
            <a:avLst>
              <a:gd name="adj" fmla="val 3325"/>
            </a:avLst>
          </a:prstGeom>
          <a:solidFill>
            <a:srgbClr val="F8F9FA"/>
          </a:solidFill>
          <a:ln/>
          <a:effectLst>
            <a:outerShdw blurRad="12700" dist="12700" dir="16200000" algn="bl" rotWithShape="0">
              <a:srgbClr val="000000">
                <a:alpha val="75000"/>
              </a:srgbClr>
            </a:outerShdw>
          </a:effectLst>
        </p:spPr>
        <p:txBody>
          <a:bodyPr/>
          <a:lstStyle/>
          <a:p>
            <a:endParaRPr lang="fr-FR"/>
          </a:p>
        </p:txBody>
      </p:sp>
      <p:sp>
        <p:nvSpPr>
          <p:cNvPr id="19" name="Shape 15"/>
          <p:cNvSpPr/>
          <p:nvPr/>
        </p:nvSpPr>
        <p:spPr>
          <a:xfrm>
            <a:off x="6210605" y="1943100"/>
            <a:ext cx="5372100" cy="38405"/>
          </a:xfrm>
          <a:prstGeom prst="rect">
            <a:avLst/>
          </a:prstGeom>
          <a:solidFill>
            <a:srgbClr val="2E5F8A"/>
          </a:solidFill>
          <a:ln/>
        </p:spPr>
        <p:txBody>
          <a:bodyPr/>
          <a:lstStyle/>
          <a:p>
            <a:endParaRPr lang="fr-FR"/>
          </a:p>
        </p:txBody>
      </p:sp>
      <p:sp>
        <p:nvSpPr>
          <p:cNvPr id="20" name="Shape 16"/>
          <p:cNvSpPr/>
          <p:nvPr/>
        </p:nvSpPr>
        <p:spPr>
          <a:xfrm>
            <a:off x="6210605" y="3619195"/>
            <a:ext cx="5372100" cy="1447495"/>
          </a:xfrm>
          <a:prstGeom prst="roundRect">
            <a:avLst>
              <a:gd name="adj" fmla="val 3325"/>
            </a:avLst>
          </a:prstGeom>
          <a:solidFill>
            <a:srgbClr val="F8F9FA"/>
          </a:solidFill>
          <a:ln/>
          <a:effectLst>
            <a:outerShdw blurRad="12700" dist="12700" dir="16200000" algn="bl" rotWithShape="0">
              <a:srgbClr val="000000">
                <a:alpha val="75000"/>
              </a:srgbClr>
            </a:outerShdw>
          </a:effectLst>
        </p:spPr>
        <p:txBody>
          <a:bodyPr/>
          <a:lstStyle/>
          <a:p>
            <a:endParaRPr lang="fr-FR"/>
          </a:p>
        </p:txBody>
      </p:sp>
      <p:sp>
        <p:nvSpPr>
          <p:cNvPr id="21" name="Shape 17"/>
          <p:cNvSpPr/>
          <p:nvPr/>
        </p:nvSpPr>
        <p:spPr>
          <a:xfrm>
            <a:off x="6210605" y="3619195"/>
            <a:ext cx="5372100" cy="38405"/>
          </a:xfrm>
          <a:prstGeom prst="rect">
            <a:avLst/>
          </a:prstGeom>
          <a:solidFill>
            <a:srgbClr val="2E5F8A"/>
          </a:solidFill>
          <a:ln/>
        </p:spPr>
        <p:txBody>
          <a:bodyPr/>
          <a:lstStyle/>
          <a:p>
            <a:endParaRPr lang="fr-FR"/>
          </a:p>
        </p:txBody>
      </p:sp>
      <p:sp>
        <p:nvSpPr>
          <p:cNvPr id="22" name="Text 18"/>
          <p:cNvSpPr txBox="1"/>
          <p:nvPr/>
        </p:nvSpPr>
        <p:spPr>
          <a:xfrm>
            <a:off x="1524305" y="2171700"/>
            <a:ext cx="2695651" cy="257861"/>
          </a:xfrm>
          <a:prstGeom prst="rect">
            <a:avLst/>
          </a:prstGeom>
          <a:noFill/>
          <a:ln/>
        </p:spPr>
        <p:txBody>
          <a:bodyPr wrap="square" lIns="0" tIns="0" rIns="0" bIns="0" rtlCol="0" anchor="ctr"/>
          <a:lstStyle/>
          <a:p>
            <a:pPr marL="0" indent="0" algn="l">
              <a:buNone/>
            </a:pPr>
            <a:r>
              <a:rPr lang="en-US" sz="1500" b="1" dirty="0">
                <a:solidFill>
                  <a:srgbClr val="2E5F8A"/>
                </a:solidFill>
                <a:latin typeface="Open Sans" pitchFamily="34" charset="0"/>
                <a:ea typeface="Open Sans" pitchFamily="34" charset="-122"/>
                <a:cs typeface="Open Sans" pitchFamily="34" charset="-120"/>
              </a:rPr>
              <a:t>Pas d'accès au droit de vote</a:t>
            </a:r>
            <a:endParaRPr lang="en-US" sz="1500" dirty="0"/>
          </a:p>
        </p:txBody>
      </p:sp>
      <p:sp>
        <p:nvSpPr>
          <p:cNvPr id="23" name="Text 19"/>
          <p:cNvSpPr txBox="1"/>
          <p:nvPr/>
        </p:nvSpPr>
        <p:spPr>
          <a:xfrm>
            <a:off x="1524305" y="2523744"/>
            <a:ext cx="4000500" cy="6675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Impossibilité de participer à la vie démocratique et aux élections, privant l'individu de son droit civique fondamental.</a:t>
            </a:r>
            <a:endParaRPr lang="en-US" sz="1200" dirty="0"/>
          </a:p>
        </p:txBody>
      </p:sp>
      <p:sp>
        <p:nvSpPr>
          <p:cNvPr id="24" name="Shape 20"/>
          <p:cNvSpPr/>
          <p:nvPr/>
        </p:nvSpPr>
        <p:spPr>
          <a:xfrm>
            <a:off x="6400800" y="2171700"/>
            <a:ext cx="571500" cy="571500"/>
          </a:xfrm>
          <a:prstGeom prst="ellipse">
            <a:avLst/>
          </a:prstGeom>
          <a:solidFill>
            <a:srgbClr val="F39C12"/>
          </a:solidFill>
          <a:ln/>
        </p:spPr>
        <p:txBody>
          <a:bodyPr/>
          <a:lstStyle/>
          <a:p>
            <a:endParaRPr lang="fr-FR"/>
          </a:p>
        </p:txBody>
      </p:sp>
      <p:pic>
        <p:nvPicPr>
          <p:cNvPr id="25" name="Image 2" descr="preencoded.png"/>
          <p:cNvPicPr>
            <a:picLocks noChangeAspect="1"/>
          </p:cNvPicPr>
          <p:nvPr/>
        </p:nvPicPr>
        <p:blipFill>
          <a:blip r:embed="rId5"/>
          <a:srcRect t="-44" b="-44"/>
          <a:stretch/>
        </p:blipFill>
        <p:spPr>
          <a:xfrm>
            <a:off x="6558077" y="2343607"/>
            <a:ext cx="256946" cy="228600"/>
          </a:xfrm>
          <a:prstGeom prst="rect">
            <a:avLst/>
          </a:prstGeom>
        </p:spPr>
      </p:pic>
      <p:sp>
        <p:nvSpPr>
          <p:cNvPr id="26" name="Text 21"/>
          <p:cNvSpPr txBox="1"/>
          <p:nvPr/>
        </p:nvSpPr>
        <p:spPr>
          <a:xfrm>
            <a:off x="1524305" y="3847795"/>
            <a:ext cx="2210105" cy="257861"/>
          </a:xfrm>
          <a:prstGeom prst="rect">
            <a:avLst/>
          </a:prstGeom>
          <a:noFill/>
          <a:ln/>
        </p:spPr>
        <p:txBody>
          <a:bodyPr wrap="square" lIns="0" tIns="0" rIns="0" bIns="0" rtlCol="0" anchor="ctr"/>
          <a:lstStyle/>
          <a:p>
            <a:pPr marL="0" indent="0" algn="l">
              <a:buNone/>
            </a:pPr>
            <a:r>
              <a:rPr lang="en-US" sz="1500" b="1" dirty="0">
                <a:solidFill>
                  <a:srgbClr val="F1C40F"/>
                </a:solidFill>
                <a:latin typeface="Open Sans" pitchFamily="34" charset="0"/>
                <a:ea typeface="Open Sans" pitchFamily="34" charset="-122"/>
                <a:cs typeface="Open Sans" pitchFamily="34" charset="-120"/>
              </a:rPr>
              <a:t>Pas d'accès à la justice</a:t>
            </a:r>
            <a:endParaRPr lang="en-US" sz="1500" dirty="0"/>
          </a:p>
        </p:txBody>
      </p:sp>
      <p:sp>
        <p:nvSpPr>
          <p:cNvPr id="27" name="Text 22"/>
          <p:cNvSpPr txBox="1"/>
          <p:nvPr/>
        </p:nvSpPr>
        <p:spPr>
          <a:xfrm>
            <a:off x="7125005" y="2523744"/>
            <a:ext cx="4343400" cy="6675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Impossibilité d'acquérir légalement des biens ou des terres, créant un encombrement des tribunaux avec des litiges de propriété non résolus.</a:t>
            </a:r>
            <a:endParaRPr lang="en-US" sz="1200" dirty="0"/>
          </a:p>
        </p:txBody>
      </p:sp>
      <p:sp>
        <p:nvSpPr>
          <p:cNvPr id="28" name="Text 23"/>
          <p:cNvSpPr txBox="1"/>
          <p:nvPr/>
        </p:nvSpPr>
        <p:spPr>
          <a:xfrm>
            <a:off x="1524305" y="4200754"/>
            <a:ext cx="4067251" cy="6675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Sans identité légale, impossible de porter plainte, d'être représenté devant un tribunal ou de bénéficier de la protection des lois.</a:t>
            </a:r>
            <a:endParaRPr lang="en-US" sz="1200" dirty="0"/>
          </a:p>
        </p:txBody>
      </p:sp>
      <p:sp>
        <p:nvSpPr>
          <p:cNvPr id="29" name="Text 24"/>
          <p:cNvSpPr txBox="1"/>
          <p:nvPr/>
        </p:nvSpPr>
        <p:spPr>
          <a:xfrm>
            <a:off x="7125005" y="4200754"/>
            <a:ext cx="4219956" cy="6675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Impossibilité d'enregistrer ses propres enfants, faute de prouver ses origines, perpétuant ainsi le cycle des enfants sans identité.</a:t>
            </a:r>
            <a:endParaRPr lang="en-US" sz="1200" dirty="0"/>
          </a:p>
        </p:txBody>
      </p:sp>
      <p:sp>
        <p:nvSpPr>
          <p:cNvPr id="30" name="Text 25"/>
          <p:cNvSpPr txBox="1"/>
          <p:nvPr/>
        </p:nvSpPr>
        <p:spPr>
          <a:xfrm>
            <a:off x="7125005" y="2171700"/>
            <a:ext cx="2477110" cy="257861"/>
          </a:xfrm>
          <a:prstGeom prst="rect">
            <a:avLst/>
          </a:prstGeom>
          <a:noFill/>
          <a:ln/>
        </p:spPr>
        <p:txBody>
          <a:bodyPr wrap="square" lIns="0" tIns="0" rIns="0" bIns="0" rtlCol="0" anchor="ctr"/>
          <a:lstStyle/>
          <a:p>
            <a:pPr marL="0" indent="0" algn="l">
              <a:buNone/>
            </a:pPr>
            <a:r>
              <a:rPr lang="en-US" sz="1500" b="1" dirty="0">
                <a:solidFill>
                  <a:srgbClr val="F39C12"/>
                </a:solidFill>
                <a:latin typeface="Open Sans" pitchFamily="34" charset="0"/>
                <a:ea typeface="Open Sans" pitchFamily="34" charset="-122"/>
                <a:cs typeface="Open Sans" pitchFamily="34" charset="-120"/>
              </a:rPr>
              <a:t>Pas d'accès à la propriété</a:t>
            </a:r>
            <a:endParaRPr lang="en-US" sz="1500" dirty="0"/>
          </a:p>
        </p:txBody>
      </p:sp>
      <p:sp>
        <p:nvSpPr>
          <p:cNvPr id="31" name="Shape 26"/>
          <p:cNvSpPr/>
          <p:nvPr/>
        </p:nvSpPr>
        <p:spPr>
          <a:xfrm>
            <a:off x="800100" y="3847795"/>
            <a:ext cx="571500" cy="571500"/>
          </a:xfrm>
          <a:prstGeom prst="ellipse">
            <a:avLst/>
          </a:prstGeom>
          <a:solidFill>
            <a:srgbClr val="F1C40F"/>
          </a:solidFill>
          <a:ln/>
        </p:spPr>
        <p:txBody>
          <a:bodyPr/>
          <a:lstStyle/>
          <a:p>
            <a:endParaRPr lang="fr-FR"/>
          </a:p>
        </p:txBody>
      </p:sp>
      <p:pic>
        <p:nvPicPr>
          <p:cNvPr id="32" name="Image 3" descr="preencoded.png"/>
          <p:cNvPicPr>
            <a:picLocks noChangeAspect="1"/>
          </p:cNvPicPr>
          <p:nvPr/>
        </p:nvPicPr>
        <p:blipFill>
          <a:blip r:embed="rId6"/>
          <a:srcRect l="-80" r="-80"/>
          <a:stretch/>
        </p:blipFill>
        <p:spPr>
          <a:xfrm>
            <a:off x="942746" y="4019702"/>
            <a:ext cx="286207" cy="228600"/>
          </a:xfrm>
          <a:prstGeom prst="rect">
            <a:avLst/>
          </a:prstGeom>
        </p:spPr>
      </p:pic>
      <p:sp>
        <p:nvSpPr>
          <p:cNvPr id="33" name="Shape 27"/>
          <p:cNvSpPr/>
          <p:nvPr/>
        </p:nvSpPr>
        <p:spPr>
          <a:xfrm>
            <a:off x="6400800" y="3847795"/>
            <a:ext cx="571500" cy="571500"/>
          </a:xfrm>
          <a:prstGeom prst="ellipse">
            <a:avLst/>
          </a:prstGeom>
          <a:solidFill>
            <a:srgbClr val="E74C3C"/>
          </a:solidFill>
          <a:ln/>
        </p:spPr>
        <p:txBody>
          <a:bodyPr/>
          <a:lstStyle/>
          <a:p>
            <a:endParaRPr lang="fr-FR"/>
          </a:p>
        </p:txBody>
      </p:sp>
      <p:pic>
        <p:nvPicPr>
          <p:cNvPr id="34" name="Image 4" descr="preencoded.png"/>
          <p:cNvPicPr>
            <a:picLocks noChangeAspect="1"/>
          </p:cNvPicPr>
          <p:nvPr/>
        </p:nvPicPr>
        <p:blipFill>
          <a:blip r:embed="rId7"/>
          <a:srcRect/>
          <a:stretch/>
        </p:blipFill>
        <p:spPr>
          <a:xfrm>
            <a:off x="6572707" y="4019702"/>
            <a:ext cx="228600" cy="228600"/>
          </a:xfrm>
          <a:prstGeom prst="rect">
            <a:avLst/>
          </a:prstGeom>
        </p:spPr>
      </p:pic>
      <p:sp>
        <p:nvSpPr>
          <p:cNvPr id="35" name="Text 28"/>
          <p:cNvSpPr txBox="1"/>
          <p:nvPr/>
        </p:nvSpPr>
        <p:spPr>
          <a:xfrm>
            <a:off x="7125005" y="3847795"/>
            <a:ext cx="2591410" cy="257861"/>
          </a:xfrm>
          <a:prstGeom prst="rect">
            <a:avLst/>
          </a:prstGeom>
          <a:noFill/>
          <a:ln/>
        </p:spPr>
        <p:txBody>
          <a:bodyPr wrap="square" lIns="0" tIns="0" rIns="0" bIns="0" rtlCol="0" anchor="ctr"/>
          <a:lstStyle/>
          <a:p>
            <a:pPr marL="0" indent="0" algn="l">
              <a:buNone/>
            </a:pPr>
            <a:r>
              <a:rPr lang="en-US" sz="1500" b="1" dirty="0">
                <a:solidFill>
                  <a:srgbClr val="E74C3C"/>
                </a:solidFill>
                <a:latin typeface="Open Sans" pitchFamily="34" charset="0"/>
                <a:ea typeface="Open Sans" pitchFamily="34" charset="-122"/>
                <a:cs typeface="Open Sans" pitchFamily="34" charset="-120"/>
              </a:rPr>
              <a:t>Perpétuation du problème</a:t>
            </a:r>
            <a:endParaRPr lang="en-US" sz="1500" dirty="0"/>
          </a:p>
        </p:txBody>
      </p:sp>
      <p:pic>
        <p:nvPicPr>
          <p:cNvPr id="36" name="Image 5" descr="preencoded.png"/>
          <p:cNvPicPr>
            <a:picLocks noChangeAspect="1"/>
          </p:cNvPicPr>
          <p:nvPr/>
        </p:nvPicPr>
        <p:blipFill>
          <a:blip r:embed="rId8"/>
          <a:srcRect l="-57" r="-57"/>
          <a:stretch/>
        </p:blipFill>
        <p:spPr>
          <a:xfrm>
            <a:off x="609905" y="5581498"/>
            <a:ext cx="200254" cy="228600"/>
          </a:xfrm>
          <a:prstGeom prst="rect">
            <a:avLst/>
          </a:prstGeom>
        </p:spPr>
      </p:pic>
      <p:sp>
        <p:nvSpPr>
          <p:cNvPr id="37" name="Text 29"/>
          <p:cNvSpPr txBox="1"/>
          <p:nvPr/>
        </p:nvSpPr>
        <p:spPr>
          <a:xfrm>
            <a:off x="923544" y="5467198"/>
            <a:ext cx="10635386" cy="495605"/>
          </a:xfrm>
          <a:prstGeom prst="rect">
            <a:avLst/>
          </a:prstGeom>
          <a:noFill/>
          <a:ln/>
        </p:spPr>
        <p:txBody>
          <a:bodyPr wrap="square" lIns="0" tIns="0" rIns="0" bIns="0" rtlCol="0" anchor="ctr"/>
          <a:lstStyle/>
          <a:p>
            <a:pPr marL="0" indent="0" algn="l">
              <a:buNone/>
            </a:pPr>
            <a:r>
              <a:rPr lang="en-US" sz="1300" b="1" i="1" dirty="0">
                <a:solidFill>
                  <a:srgbClr val="444444"/>
                </a:solidFill>
                <a:latin typeface="Open Sans" pitchFamily="34" charset="0"/>
                <a:ea typeface="Open Sans" pitchFamily="34" charset="-122"/>
                <a:cs typeface="Open Sans" pitchFamily="34" charset="-120"/>
              </a:rPr>
              <a:t>"Et ses propres enfants ne pourront le plus souvent pas eux-mêmes être enregistrés à leur naissance, faute de pouvoir prouver leurs origines."</a:t>
            </a:r>
            <a:endParaRPr lang="en-US" sz="1300" dirty="0"/>
          </a:p>
        </p:txBody>
      </p:sp>
      <p:sp>
        <p:nvSpPr>
          <p:cNvPr id="38" name="Shape 30"/>
          <p:cNvSpPr/>
          <p:nvPr/>
        </p:nvSpPr>
        <p:spPr>
          <a:xfrm>
            <a:off x="0" y="6782105"/>
            <a:ext cx="3047695" cy="75895"/>
          </a:xfrm>
          <a:prstGeom prst="rect">
            <a:avLst/>
          </a:prstGeom>
          <a:solidFill>
            <a:srgbClr val="2E5F8A"/>
          </a:solidFill>
          <a:ln/>
        </p:spPr>
        <p:txBody>
          <a:bodyPr/>
          <a:lstStyle/>
          <a:p>
            <a:endParaRPr lang="fr-FR"/>
          </a:p>
        </p:txBody>
      </p:sp>
      <p:sp>
        <p:nvSpPr>
          <p:cNvPr id="39" name="Shape 31"/>
          <p:cNvSpPr/>
          <p:nvPr/>
        </p:nvSpPr>
        <p:spPr>
          <a:xfrm>
            <a:off x="3047695" y="6782105"/>
            <a:ext cx="3047695" cy="75895"/>
          </a:xfrm>
          <a:prstGeom prst="rect">
            <a:avLst/>
          </a:prstGeom>
          <a:solidFill>
            <a:srgbClr val="F39C12"/>
          </a:solidFill>
          <a:ln/>
        </p:spPr>
        <p:txBody>
          <a:bodyPr/>
          <a:lstStyle/>
          <a:p>
            <a:endParaRPr lang="fr-FR"/>
          </a:p>
        </p:txBody>
      </p:sp>
      <p:sp>
        <p:nvSpPr>
          <p:cNvPr id="40" name="Shape 32"/>
          <p:cNvSpPr/>
          <p:nvPr/>
        </p:nvSpPr>
        <p:spPr>
          <a:xfrm>
            <a:off x="6096305" y="6782105"/>
            <a:ext cx="3047695" cy="75895"/>
          </a:xfrm>
          <a:prstGeom prst="rect">
            <a:avLst/>
          </a:prstGeom>
          <a:solidFill>
            <a:srgbClr val="F1C40F"/>
          </a:solidFill>
          <a:ln/>
        </p:spPr>
        <p:txBody>
          <a:bodyPr/>
          <a:lstStyle/>
          <a:p>
            <a:endParaRPr lang="fr-FR"/>
          </a:p>
        </p:txBody>
      </p:sp>
      <p:sp>
        <p:nvSpPr>
          <p:cNvPr id="41" name="Shape 33"/>
          <p:cNvSpPr/>
          <p:nvPr/>
        </p:nvSpPr>
        <p:spPr>
          <a:xfrm>
            <a:off x="9144000" y="6782105"/>
            <a:ext cx="3047695" cy="75895"/>
          </a:xfrm>
          <a:prstGeom prst="rect">
            <a:avLst/>
          </a:prstGeom>
          <a:solidFill>
            <a:srgbClr val="E74C3C"/>
          </a:solidFill>
          <a:ln/>
        </p:spPr>
        <p:txBody>
          <a:bodyPr/>
          <a:lstStyle/>
          <a:p>
            <a:endParaRPr lang="fr-FR"/>
          </a:p>
        </p:txBody>
      </p:sp>
      <p:sp>
        <p:nvSpPr>
          <p:cNvPr id="42" name="Text 34"/>
          <p:cNvSpPr txBox="1"/>
          <p:nvPr/>
        </p:nvSpPr>
        <p:spPr>
          <a:xfrm>
            <a:off x="11802161" y="6524244"/>
            <a:ext cx="186538" cy="171907"/>
          </a:xfrm>
          <a:prstGeom prst="rect">
            <a:avLst/>
          </a:prstGeom>
          <a:noFill/>
          <a:ln/>
        </p:spPr>
        <p:txBody>
          <a:bodyPr wrap="square" lIns="0" tIns="0" rIns="0" bIns="0" rtlCol="0" anchor="ctr"/>
          <a:lstStyle/>
          <a:p>
            <a:pPr marL="0" indent="0" algn="l">
              <a:buNone/>
            </a:pPr>
            <a:r>
              <a:rPr lang="en-US" sz="1000" dirty="0">
                <a:solidFill>
                  <a:srgbClr val="6B7280"/>
                </a:solidFill>
                <a:latin typeface="Montserrat" pitchFamily="34" charset="0"/>
                <a:ea typeface="Montserrat" pitchFamily="34" charset="-122"/>
                <a:cs typeface="Montserrat" pitchFamily="34" charset="-120"/>
              </a:rPr>
              <a:t>8</a:t>
            </a:r>
            <a:endParaRPr lang="en-US" sz="1000" dirty="0"/>
          </a:p>
        </p:txBody>
      </p:sp>
      <p:pic>
        <p:nvPicPr>
          <p:cNvPr id="43" name="Image 0">
            <a:extLst>
              <a:ext uri="{FF2B5EF4-FFF2-40B4-BE49-F238E27FC236}">
                <a16:creationId xmlns:a16="http://schemas.microsoft.com/office/drawing/2014/main" id="{BA23A1D0-51E3-0C0D-033F-8B0BF53CC9D0}"/>
              </a:ext>
            </a:extLst>
          </p:cNvPr>
          <p:cNvPicPr>
            <a:picLocks noChangeAspect="1"/>
          </p:cNvPicPr>
          <p:nvPr/>
        </p:nvPicPr>
        <p:blipFill>
          <a:blip r:embed="rId9"/>
          <a:srcRect/>
          <a:stretch/>
        </p:blipFill>
        <p:spPr>
          <a:xfrm>
            <a:off x="9335879" y="137824"/>
            <a:ext cx="2855816" cy="73656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8039405"/>
          </a:xfrm>
          <a:prstGeom prst="rect">
            <a:avLst/>
          </a:prstGeom>
          <a:solidFill>
            <a:srgbClr val="FFFFFF"/>
          </a:solidFill>
          <a:ln/>
        </p:spPr>
        <p:txBody>
          <a:bodyPr/>
          <a:lstStyle/>
          <a:p>
            <a:endParaRPr lang="fr-FR"/>
          </a:p>
        </p:txBody>
      </p:sp>
      <p:sp>
        <p:nvSpPr>
          <p:cNvPr id="3" name="Shape 1"/>
          <p:cNvSpPr/>
          <p:nvPr/>
        </p:nvSpPr>
        <p:spPr>
          <a:xfrm>
            <a:off x="0" y="0"/>
            <a:ext cx="12191695" cy="8039405"/>
          </a:xfrm>
          <a:prstGeom prst="rect">
            <a:avLst/>
          </a:prstGeom>
          <a:solidFill>
            <a:srgbClr val="FFFFFF"/>
          </a:solidFill>
          <a:ln/>
        </p:spPr>
        <p:txBody>
          <a:bodyPr/>
          <a:lstStyle/>
          <a:p>
            <a:endParaRPr lang="fr-FR"/>
          </a:p>
        </p:txBody>
      </p:sp>
      <p:sp>
        <p:nvSpPr>
          <p:cNvPr id="4" name="Shape 2"/>
          <p:cNvSpPr/>
          <p:nvPr/>
        </p:nvSpPr>
        <p:spPr>
          <a:xfrm>
            <a:off x="0" y="0"/>
            <a:ext cx="3047695" cy="75895"/>
          </a:xfrm>
          <a:prstGeom prst="rect">
            <a:avLst/>
          </a:prstGeom>
          <a:solidFill>
            <a:srgbClr val="2E5F8A"/>
          </a:solidFill>
          <a:ln/>
        </p:spPr>
        <p:txBody>
          <a:bodyPr/>
          <a:lstStyle/>
          <a:p>
            <a:endParaRPr lang="fr-FR"/>
          </a:p>
        </p:txBody>
      </p:sp>
      <p:sp>
        <p:nvSpPr>
          <p:cNvPr id="5" name="Shape 3"/>
          <p:cNvSpPr/>
          <p:nvPr/>
        </p:nvSpPr>
        <p:spPr>
          <a:xfrm>
            <a:off x="3047695" y="0"/>
            <a:ext cx="3047695" cy="75895"/>
          </a:xfrm>
          <a:prstGeom prst="rect">
            <a:avLst/>
          </a:prstGeom>
          <a:solidFill>
            <a:srgbClr val="F39C12"/>
          </a:solidFill>
          <a:ln/>
        </p:spPr>
        <p:txBody>
          <a:bodyPr/>
          <a:lstStyle/>
          <a:p>
            <a:endParaRPr lang="fr-FR"/>
          </a:p>
        </p:txBody>
      </p:sp>
      <p:sp>
        <p:nvSpPr>
          <p:cNvPr id="6" name="Shape 4"/>
          <p:cNvSpPr/>
          <p:nvPr/>
        </p:nvSpPr>
        <p:spPr>
          <a:xfrm>
            <a:off x="6096305" y="0"/>
            <a:ext cx="3047695" cy="75895"/>
          </a:xfrm>
          <a:prstGeom prst="rect">
            <a:avLst/>
          </a:prstGeom>
          <a:solidFill>
            <a:srgbClr val="F1C40F"/>
          </a:solidFill>
          <a:ln/>
        </p:spPr>
        <p:txBody>
          <a:bodyPr/>
          <a:lstStyle/>
          <a:p>
            <a:endParaRPr lang="fr-FR"/>
          </a:p>
        </p:txBody>
      </p:sp>
      <p:sp>
        <p:nvSpPr>
          <p:cNvPr id="7" name="Shape 5"/>
          <p:cNvSpPr/>
          <p:nvPr/>
        </p:nvSpPr>
        <p:spPr>
          <a:xfrm>
            <a:off x="9144000" y="0"/>
            <a:ext cx="3047695" cy="75895"/>
          </a:xfrm>
          <a:prstGeom prst="rect">
            <a:avLst/>
          </a:prstGeom>
          <a:solidFill>
            <a:srgbClr val="E74C3C"/>
          </a:solidFill>
          <a:ln/>
        </p:spPr>
        <p:txBody>
          <a:bodyPr/>
          <a:lstStyle/>
          <a:p>
            <a:endParaRPr lang="fr-FR"/>
          </a:p>
        </p:txBody>
      </p:sp>
      <p:pic>
        <p:nvPicPr>
          <p:cNvPr id="8" name="Image 0" descr="preencoded.png"/>
          <p:cNvPicPr>
            <a:picLocks noChangeAspect="1"/>
          </p:cNvPicPr>
          <p:nvPr/>
        </p:nvPicPr>
        <p:blipFill>
          <a:blip r:embed="rId3"/>
          <a:srcRect/>
          <a:stretch/>
        </p:blipFill>
        <p:spPr>
          <a:xfrm>
            <a:off x="11277295" y="304495"/>
            <a:ext cx="609905" cy="609905"/>
          </a:xfrm>
          <a:prstGeom prst="rect">
            <a:avLst/>
          </a:prstGeom>
        </p:spPr>
      </p:pic>
      <p:sp>
        <p:nvSpPr>
          <p:cNvPr id="9" name="Text 6"/>
          <p:cNvSpPr txBox="1"/>
          <p:nvPr/>
        </p:nvSpPr>
        <p:spPr>
          <a:xfrm>
            <a:off x="609905" y="666598"/>
            <a:ext cx="5172761" cy="419710"/>
          </a:xfrm>
          <a:prstGeom prst="rect">
            <a:avLst/>
          </a:prstGeom>
          <a:noFill/>
          <a:ln/>
        </p:spPr>
        <p:txBody>
          <a:bodyPr wrap="square" lIns="0" tIns="0" rIns="0" bIns="0" rtlCol="0" anchor="ctr"/>
          <a:lstStyle/>
          <a:p>
            <a:pPr marL="0" indent="0" algn="l">
              <a:buNone/>
            </a:pPr>
            <a:r>
              <a:rPr lang="en-US" sz="2700" b="1" dirty="0">
                <a:solidFill>
                  <a:srgbClr val="2E5F8A"/>
                </a:solidFill>
                <a:latin typeface="Montserrat" pitchFamily="34" charset="0"/>
                <a:ea typeface="Montserrat" pitchFamily="34" charset="-122"/>
                <a:cs typeface="Montserrat" pitchFamily="34" charset="-120"/>
              </a:rPr>
              <a:t>Conséquences pour le pays</a:t>
            </a:r>
            <a:endParaRPr lang="en-US" sz="2700" dirty="0"/>
          </a:p>
        </p:txBody>
      </p:sp>
      <p:sp>
        <p:nvSpPr>
          <p:cNvPr id="10" name="Shape 7"/>
          <p:cNvSpPr/>
          <p:nvPr/>
        </p:nvSpPr>
        <p:spPr>
          <a:xfrm>
            <a:off x="609905" y="1181405"/>
            <a:ext cx="761695" cy="38405"/>
          </a:xfrm>
          <a:prstGeom prst="rect">
            <a:avLst/>
          </a:prstGeom>
          <a:solidFill>
            <a:srgbClr val="E74C3C"/>
          </a:solidFill>
          <a:ln/>
        </p:spPr>
        <p:txBody>
          <a:bodyPr/>
          <a:lstStyle/>
          <a:p>
            <a:endParaRPr lang="fr-FR"/>
          </a:p>
        </p:txBody>
      </p:sp>
      <p:pic>
        <p:nvPicPr>
          <p:cNvPr id="11" name="Image 1" descr="preencoded.png"/>
          <p:cNvPicPr>
            <a:picLocks noChangeAspect="1"/>
          </p:cNvPicPr>
          <p:nvPr/>
        </p:nvPicPr>
        <p:blipFill>
          <a:blip r:embed="rId4"/>
          <a:srcRect/>
          <a:stretch/>
        </p:blipFill>
        <p:spPr>
          <a:xfrm>
            <a:off x="609905" y="1447495"/>
            <a:ext cx="5181905" cy="5181905"/>
          </a:xfrm>
          <a:prstGeom prst="rect">
            <a:avLst/>
          </a:prstGeom>
        </p:spPr>
      </p:pic>
      <p:sp>
        <p:nvSpPr>
          <p:cNvPr id="12" name="Shape 8"/>
          <p:cNvSpPr/>
          <p:nvPr/>
        </p:nvSpPr>
        <p:spPr>
          <a:xfrm>
            <a:off x="609905" y="6629400"/>
            <a:ext cx="5181905" cy="571500"/>
          </a:xfrm>
          <a:prstGeom prst="rect">
            <a:avLst/>
          </a:prstGeom>
          <a:solidFill>
            <a:srgbClr val="F9FAFB"/>
          </a:solidFill>
          <a:ln/>
        </p:spPr>
        <p:txBody>
          <a:bodyPr/>
          <a:lstStyle/>
          <a:p>
            <a:endParaRPr lang="fr-FR"/>
          </a:p>
        </p:txBody>
      </p:sp>
      <p:sp>
        <p:nvSpPr>
          <p:cNvPr id="13" name="Text 9"/>
          <p:cNvSpPr txBox="1"/>
          <p:nvPr/>
        </p:nvSpPr>
        <p:spPr>
          <a:xfrm>
            <a:off x="1313993" y="6801307"/>
            <a:ext cx="3910889" cy="228600"/>
          </a:xfrm>
          <a:prstGeom prst="rect">
            <a:avLst/>
          </a:prstGeom>
          <a:noFill/>
          <a:ln/>
        </p:spPr>
        <p:txBody>
          <a:bodyPr wrap="square" lIns="0" tIns="0" rIns="0" bIns="0" rtlCol="0" anchor="ctr"/>
          <a:lstStyle/>
          <a:p>
            <a:pPr marL="0" indent="0" algn="ctr">
              <a:buNone/>
            </a:pPr>
            <a:r>
              <a:rPr lang="en-US" sz="1300" b="1" dirty="0">
                <a:solidFill>
                  <a:srgbClr val="E74C3C"/>
                </a:solidFill>
                <a:latin typeface="Open Sans" pitchFamily="34" charset="0"/>
                <a:ea typeface="Open Sans" pitchFamily="34" charset="-122"/>
                <a:cs typeface="Open Sans" pitchFamily="34" charset="-120"/>
              </a:rPr>
              <a:t>« Un pays sans état civil est un pays aveugle »</a:t>
            </a:r>
            <a:endParaRPr lang="en-US" sz="1300" dirty="0"/>
          </a:p>
        </p:txBody>
      </p:sp>
      <p:sp>
        <p:nvSpPr>
          <p:cNvPr id="14" name="Shape 10"/>
          <p:cNvSpPr/>
          <p:nvPr/>
        </p:nvSpPr>
        <p:spPr>
          <a:xfrm>
            <a:off x="6096305" y="1447495"/>
            <a:ext cx="5486400" cy="1067105"/>
          </a:xfrm>
          <a:prstGeom prst="roundRect">
            <a:avLst>
              <a:gd name="adj" fmla="val 6121"/>
            </a:avLst>
          </a:prstGeom>
          <a:solidFill>
            <a:srgbClr val="EFF6FF"/>
          </a:solidFill>
          <a:ln/>
          <a:effectLst>
            <a:outerShdw blurRad="63500" dist="38100" dir="5400000" algn="bl" rotWithShape="0">
              <a:srgbClr val="000000">
                <a:alpha val="10000"/>
              </a:srgbClr>
            </a:outerShdw>
          </a:effectLst>
        </p:spPr>
        <p:txBody>
          <a:bodyPr/>
          <a:lstStyle/>
          <a:p>
            <a:endParaRPr lang="fr-FR"/>
          </a:p>
        </p:txBody>
      </p:sp>
      <p:sp>
        <p:nvSpPr>
          <p:cNvPr id="15" name="Shape 11"/>
          <p:cNvSpPr/>
          <p:nvPr/>
        </p:nvSpPr>
        <p:spPr>
          <a:xfrm>
            <a:off x="6096305" y="1447495"/>
            <a:ext cx="38405" cy="1067105"/>
          </a:xfrm>
          <a:prstGeom prst="rect">
            <a:avLst/>
          </a:prstGeom>
          <a:solidFill>
            <a:srgbClr val="2E5F8A"/>
          </a:solidFill>
          <a:ln/>
        </p:spPr>
        <p:txBody>
          <a:bodyPr/>
          <a:lstStyle/>
          <a:p>
            <a:endParaRPr lang="fr-FR"/>
          </a:p>
        </p:txBody>
      </p:sp>
      <p:pic>
        <p:nvPicPr>
          <p:cNvPr id="16" name="Image 2" descr="preencoded.png"/>
          <p:cNvPicPr>
            <a:picLocks noChangeAspect="1"/>
          </p:cNvPicPr>
          <p:nvPr/>
        </p:nvPicPr>
        <p:blipFill>
          <a:blip r:embed="rId5"/>
          <a:srcRect/>
          <a:stretch/>
        </p:blipFill>
        <p:spPr>
          <a:xfrm>
            <a:off x="6286500" y="1600200"/>
            <a:ext cx="286207" cy="286207"/>
          </a:xfrm>
          <a:prstGeom prst="rect">
            <a:avLst/>
          </a:prstGeom>
        </p:spPr>
      </p:pic>
      <p:sp>
        <p:nvSpPr>
          <p:cNvPr id="17" name="Text 12"/>
          <p:cNvSpPr txBox="1"/>
          <p:nvPr/>
        </p:nvSpPr>
        <p:spPr>
          <a:xfrm>
            <a:off x="6724498" y="1600200"/>
            <a:ext cx="3771900" cy="257861"/>
          </a:xfrm>
          <a:prstGeom prst="rect">
            <a:avLst/>
          </a:prstGeom>
          <a:noFill/>
          <a:ln/>
        </p:spPr>
        <p:txBody>
          <a:bodyPr wrap="square" lIns="0" tIns="0" rIns="0" bIns="0" rtlCol="0" anchor="ctr"/>
          <a:lstStyle/>
          <a:p>
            <a:pPr marL="0" indent="0" algn="l">
              <a:buNone/>
            </a:pPr>
            <a:r>
              <a:rPr lang="en-US" sz="1500" b="1" dirty="0">
                <a:solidFill>
                  <a:srgbClr val="2E5F8A"/>
                </a:solidFill>
                <a:latin typeface="Open Sans" pitchFamily="34" charset="0"/>
                <a:ea typeface="Open Sans" pitchFamily="34" charset="-122"/>
                <a:cs typeface="Open Sans" pitchFamily="34" charset="-120"/>
              </a:rPr>
              <a:t>Impossible de dénombrer la population</a:t>
            </a:r>
            <a:endParaRPr lang="en-US" sz="1500" dirty="0"/>
          </a:p>
        </p:txBody>
      </p:sp>
      <p:sp>
        <p:nvSpPr>
          <p:cNvPr id="18" name="Text 13"/>
          <p:cNvSpPr txBox="1"/>
          <p:nvPr/>
        </p:nvSpPr>
        <p:spPr>
          <a:xfrm>
            <a:off x="6724498" y="1914754"/>
            <a:ext cx="4800600" cy="4389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Absence de données démographiques fiables pour la planification nationale</a:t>
            </a:r>
            <a:endParaRPr lang="en-US" sz="1200" dirty="0"/>
          </a:p>
        </p:txBody>
      </p:sp>
      <p:sp>
        <p:nvSpPr>
          <p:cNvPr id="19" name="Shape 14"/>
          <p:cNvSpPr/>
          <p:nvPr/>
        </p:nvSpPr>
        <p:spPr>
          <a:xfrm>
            <a:off x="6096305" y="2667305"/>
            <a:ext cx="38405" cy="838505"/>
          </a:xfrm>
          <a:prstGeom prst="rect">
            <a:avLst/>
          </a:prstGeom>
          <a:solidFill>
            <a:srgbClr val="F39C12"/>
          </a:solidFill>
          <a:ln/>
        </p:spPr>
        <p:txBody>
          <a:bodyPr/>
          <a:lstStyle/>
          <a:p>
            <a:endParaRPr lang="fr-FR"/>
          </a:p>
        </p:txBody>
      </p:sp>
      <p:pic>
        <p:nvPicPr>
          <p:cNvPr id="20" name="Image 3" descr="preencoded.png"/>
          <p:cNvPicPr>
            <a:picLocks noChangeAspect="1"/>
          </p:cNvPicPr>
          <p:nvPr/>
        </p:nvPicPr>
        <p:blipFill>
          <a:blip r:embed="rId6"/>
          <a:srcRect l="-607" r="-607"/>
          <a:stretch/>
        </p:blipFill>
        <p:spPr>
          <a:xfrm>
            <a:off x="6286500" y="2819095"/>
            <a:ext cx="362102" cy="286207"/>
          </a:xfrm>
          <a:prstGeom prst="rect">
            <a:avLst/>
          </a:prstGeom>
        </p:spPr>
      </p:pic>
      <p:sp>
        <p:nvSpPr>
          <p:cNvPr id="21" name="Text 15"/>
          <p:cNvSpPr txBox="1"/>
          <p:nvPr/>
        </p:nvSpPr>
        <p:spPr>
          <a:xfrm>
            <a:off x="6801307" y="2819095"/>
            <a:ext cx="3439058" cy="257861"/>
          </a:xfrm>
          <a:prstGeom prst="rect">
            <a:avLst/>
          </a:prstGeom>
          <a:noFill/>
          <a:ln/>
        </p:spPr>
        <p:txBody>
          <a:bodyPr wrap="square" lIns="0" tIns="0" rIns="0" bIns="0" rtlCol="0" anchor="ctr"/>
          <a:lstStyle/>
          <a:p>
            <a:pPr marL="0" indent="0" algn="l">
              <a:buNone/>
            </a:pPr>
            <a:r>
              <a:rPr lang="en-US" sz="1500" b="1" dirty="0">
                <a:solidFill>
                  <a:srgbClr val="F39C12"/>
                </a:solidFill>
                <a:latin typeface="Open Sans" pitchFamily="34" charset="0"/>
                <a:ea typeface="Open Sans" pitchFamily="34" charset="-122"/>
                <a:cs typeface="Open Sans" pitchFamily="34" charset="-120"/>
              </a:rPr>
              <a:t>Planification éducative compromise</a:t>
            </a:r>
            <a:endParaRPr lang="en-US" sz="1500" dirty="0"/>
          </a:p>
        </p:txBody>
      </p:sp>
      <p:sp>
        <p:nvSpPr>
          <p:cNvPr id="22" name="Text 16"/>
          <p:cNvSpPr txBox="1"/>
          <p:nvPr/>
        </p:nvSpPr>
        <p:spPr>
          <a:xfrm>
            <a:off x="6801307" y="3133649"/>
            <a:ext cx="4163263"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Difficulté à déterminer où et combien d'écoles construire</a:t>
            </a:r>
            <a:endParaRPr lang="en-US" sz="1200" dirty="0"/>
          </a:p>
        </p:txBody>
      </p:sp>
      <p:sp>
        <p:nvSpPr>
          <p:cNvPr id="23" name="Shape 17"/>
          <p:cNvSpPr/>
          <p:nvPr/>
        </p:nvSpPr>
        <p:spPr>
          <a:xfrm>
            <a:off x="6096305" y="3657600"/>
            <a:ext cx="5486400" cy="1067105"/>
          </a:xfrm>
          <a:prstGeom prst="roundRect">
            <a:avLst>
              <a:gd name="adj" fmla="val 6121"/>
            </a:avLst>
          </a:prstGeom>
          <a:solidFill>
            <a:srgbClr val="FEF2F2"/>
          </a:solidFill>
          <a:ln/>
          <a:effectLst>
            <a:outerShdw blurRad="63500" dist="38100" dir="5400000" algn="bl" rotWithShape="0">
              <a:srgbClr val="000000">
                <a:alpha val="10000"/>
              </a:srgbClr>
            </a:outerShdw>
          </a:effectLst>
        </p:spPr>
        <p:txBody>
          <a:bodyPr/>
          <a:lstStyle/>
          <a:p>
            <a:endParaRPr lang="fr-FR"/>
          </a:p>
        </p:txBody>
      </p:sp>
      <p:sp>
        <p:nvSpPr>
          <p:cNvPr id="24" name="Shape 18"/>
          <p:cNvSpPr/>
          <p:nvPr/>
        </p:nvSpPr>
        <p:spPr>
          <a:xfrm>
            <a:off x="6096305" y="3657600"/>
            <a:ext cx="38405" cy="1067105"/>
          </a:xfrm>
          <a:prstGeom prst="rect">
            <a:avLst/>
          </a:prstGeom>
          <a:solidFill>
            <a:srgbClr val="E74C3C"/>
          </a:solidFill>
          <a:ln/>
        </p:spPr>
        <p:txBody>
          <a:bodyPr/>
          <a:lstStyle/>
          <a:p>
            <a:endParaRPr lang="fr-FR"/>
          </a:p>
        </p:txBody>
      </p:sp>
      <p:pic>
        <p:nvPicPr>
          <p:cNvPr id="25" name="Image 4" descr="preencoded.png"/>
          <p:cNvPicPr>
            <a:picLocks noChangeAspect="1"/>
          </p:cNvPicPr>
          <p:nvPr/>
        </p:nvPicPr>
        <p:blipFill>
          <a:blip r:embed="rId7"/>
          <a:srcRect l="-607" r="-607"/>
          <a:stretch/>
        </p:blipFill>
        <p:spPr>
          <a:xfrm>
            <a:off x="6286500" y="3810305"/>
            <a:ext cx="362102" cy="286207"/>
          </a:xfrm>
          <a:prstGeom prst="rect">
            <a:avLst/>
          </a:prstGeom>
        </p:spPr>
      </p:pic>
      <p:sp>
        <p:nvSpPr>
          <p:cNvPr id="26" name="Text 19"/>
          <p:cNvSpPr txBox="1"/>
          <p:nvPr/>
        </p:nvSpPr>
        <p:spPr>
          <a:xfrm>
            <a:off x="6801307" y="3810305"/>
            <a:ext cx="3258007" cy="257861"/>
          </a:xfrm>
          <a:prstGeom prst="rect">
            <a:avLst/>
          </a:prstGeom>
          <a:noFill/>
          <a:ln/>
        </p:spPr>
        <p:txBody>
          <a:bodyPr wrap="square" lIns="0" tIns="0" rIns="0" bIns="0" rtlCol="0" anchor="ctr"/>
          <a:lstStyle/>
          <a:p>
            <a:pPr marL="0" indent="0" algn="l">
              <a:buNone/>
            </a:pPr>
            <a:r>
              <a:rPr lang="en-US" sz="1500" b="1" dirty="0">
                <a:solidFill>
                  <a:srgbClr val="E74C3C"/>
                </a:solidFill>
                <a:latin typeface="Open Sans" pitchFamily="34" charset="0"/>
                <a:ea typeface="Open Sans" pitchFamily="34" charset="-122"/>
                <a:cs typeface="Open Sans" pitchFamily="34" charset="-120"/>
              </a:rPr>
              <a:t>Infrastructure de santé inadaptée</a:t>
            </a:r>
            <a:endParaRPr lang="en-US" sz="1500" dirty="0"/>
          </a:p>
        </p:txBody>
      </p:sp>
      <p:sp>
        <p:nvSpPr>
          <p:cNvPr id="27" name="Text 20"/>
          <p:cNvSpPr txBox="1"/>
          <p:nvPr/>
        </p:nvSpPr>
        <p:spPr>
          <a:xfrm>
            <a:off x="6801307" y="4123944"/>
            <a:ext cx="4353458" cy="4389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Impossibilité de dimensionner correctement les hôpitaux et centres de soins</a:t>
            </a:r>
            <a:endParaRPr lang="en-US" sz="1200" dirty="0"/>
          </a:p>
        </p:txBody>
      </p:sp>
      <p:sp>
        <p:nvSpPr>
          <p:cNvPr id="28" name="Shape 21"/>
          <p:cNvSpPr/>
          <p:nvPr/>
        </p:nvSpPr>
        <p:spPr>
          <a:xfrm>
            <a:off x="6096305" y="4876495"/>
            <a:ext cx="5486400" cy="838505"/>
          </a:xfrm>
          <a:prstGeom prst="roundRect">
            <a:avLst>
              <a:gd name="adj" fmla="val 9914"/>
            </a:avLst>
          </a:prstGeom>
          <a:solidFill>
            <a:srgbClr val="FFFBEB"/>
          </a:solidFill>
          <a:ln/>
          <a:effectLst>
            <a:outerShdw blurRad="63500" dist="38100" dir="5400000" algn="bl" rotWithShape="0">
              <a:srgbClr val="000000">
                <a:alpha val="10000"/>
              </a:srgbClr>
            </a:outerShdw>
          </a:effectLst>
        </p:spPr>
        <p:txBody>
          <a:bodyPr/>
          <a:lstStyle/>
          <a:p>
            <a:endParaRPr lang="fr-FR"/>
          </a:p>
        </p:txBody>
      </p:sp>
      <p:sp>
        <p:nvSpPr>
          <p:cNvPr id="29" name="Shape 22"/>
          <p:cNvSpPr/>
          <p:nvPr/>
        </p:nvSpPr>
        <p:spPr>
          <a:xfrm>
            <a:off x="6096305" y="4876495"/>
            <a:ext cx="38405" cy="838505"/>
          </a:xfrm>
          <a:prstGeom prst="rect">
            <a:avLst/>
          </a:prstGeom>
          <a:solidFill>
            <a:srgbClr val="F1C40F"/>
          </a:solidFill>
          <a:ln/>
        </p:spPr>
        <p:txBody>
          <a:bodyPr/>
          <a:lstStyle/>
          <a:p>
            <a:endParaRPr lang="fr-FR"/>
          </a:p>
        </p:txBody>
      </p:sp>
      <p:pic>
        <p:nvPicPr>
          <p:cNvPr id="30" name="Image 5" descr="preencoded.png"/>
          <p:cNvPicPr>
            <a:picLocks noChangeAspect="1"/>
          </p:cNvPicPr>
          <p:nvPr/>
        </p:nvPicPr>
        <p:blipFill>
          <a:blip r:embed="rId8"/>
          <a:srcRect/>
          <a:stretch/>
        </p:blipFill>
        <p:spPr>
          <a:xfrm>
            <a:off x="6286500" y="5029200"/>
            <a:ext cx="286207" cy="286207"/>
          </a:xfrm>
          <a:prstGeom prst="rect">
            <a:avLst/>
          </a:prstGeom>
        </p:spPr>
      </p:pic>
      <p:sp>
        <p:nvSpPr>
          <p:cNvPr id="31" name="Text 23"/>
          <p:cNvSpPr txBox="1"/>
          <p:nvPr/>
        </p:nvSpPr>
        <p:spPr>
          <a:xfrm>
            <a:off x="6724498" y="5029200"/>
            <a:ext cx="2628900" cy="257861"/>
          </a:xfrm>
          <a:prstGeom prst="rect">
            <a:avLst/>
          </a:prstGeom>
          <a:noFill/>
          <a:ln/>
        </p:spPr>
        <p:txBody>
          <a:bodyPr wrap="square" lIns="0" tIns="0" rIns="0" bIns="0" rtlCol="0" anchor="ctr"/>
          <a:lstStyle/>
          <a:p>
            <a:pPr marL="0" indent="0" algn="l">
              <a:buNone/>
            </a:pPr>
            <a:r>
              <a:rPr lang="en-US" sz="1500" b="1" dirty="0">
                <a:solidFill>
                  <a:srgbClr val="F1C40F"/>
                </a:solidFill>
                <a:latin typeface="Open Sans" pitchFamily="34" charset="0"/>
                <a:ea typeface="Open Sans" pitchFamily="34" charset="-122"/>
                <a:cs typeface="Open Sans" pitchFamily="34" charset="-120"/>
              </a:rPr>
              <a:t>Risques sécuritaires accrus</a:t>
            </a:r>
            <a:endParaRPr lang="en-US" sz="1500" dirty="0"/>
          </a:p>
        </p:txBody>
      </p:sp>
      <p:sp>
        <p:nvSpPr>
          <p:cNvPr id="32" name="Text 24"/>
          <p:cNvSpPr txBox="1"/>
          <p:nvPr/>
        </p:nvSpPr>
        <p:spPr>
          <a:xfrm>
            <a:off x="6724498" y="5343754"/>
            <a:ext cx="4305910"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Vulnérabilité face aux trafics mafieux, terrorisme et conflits</a:t>
            </a:r>
            <a:endParaRPr lang="en-US" sz="1200" dirty="0"/>
          </a:p>
        </p:txBody>
      </p:sp>
      <p:sp>
        <p:nvSpPr>
          <p:cNvPr id="33" name="Shape 25"/>
          <p:cNvSpPr/>
          <p:nvPr/>
        </p:nvSpPr>
        <p:spPr>
          <a:xfrm>
            <a:off x="609905" y="7353605"/>
            <a:ext cx="10972800" cy="685800"/>
          </a:xfrm>
          <a:prstGeom prst="roundRect">
            <a:avLst>
              <a:gd name="adj" fmla="val 14815"/>
            </a:avLst>
          </a:prstGeom>
          <a:solidFill>
            <a:srgbClr val="F9FAFB"/>
          </a:solidFill>
          <a:ln/>
        </p:spPr>
        <p:txBody>
          <a:bodyPr/>
          <a:lstStyle/>
          <a:p>
            <a:endParaRPr lang="fr-FR"/>
          </a:p>
        </p:txBody>
      </p:sp>
      <p:sp>
        <p:nvSpPr>
          <p:cNvPr id="34" name="Shape 26"/>
          <p:cNvSpPr/>
          <p:nvPr/>
        </p:nvSpPr>
        <p:spPr>
          <a:xfrm>
            <a:off x="609905" y="7353605"/>
            <a:ext cx="38405" cy="685800"/>
          </a:xfrm>
          <a:prstGeom prst="rect">
            <a:avLst/>
          </a:prstGeom>
          <a:solidFill>
            <a:srgbClr val="E5E7EB"/>
          </a:solidFill>
          <a:ln/>
        </p:spPr>
        <p:txBody>
          <a:bodyPr/>
          <a:lstStyle/>
          <a:p>
            <a:endParaRPr lang="fr-FR"/>
          </a:p>
        </p:txBody>
      </p:sp>
      <p:sp>
        <p:nvSpPr>
          <p:cNvPr id="35" name="Text 27"/>
          <p:cNvSpPr txBox="1"/>
          <p:nvPr/>
        </p:nvSpPr>
        <p:spPr>
          <a:xfrm>
            <a:off x="800100" y="7505395"/>
            <a:ext cx="10501884" cy="372161"/>
          </a:xfrm>
          <a:prstGeom prst="rect">
            <a:avLst/>
          </a:prstGeom>
          <a:noFill/>
          <a:ln/>
        </p:spPr>
        <p:txBody>
          <a:bodyPr wrap="square" lIns="0" tIns="0" rIns="0" bIns="0" rtlCol="0" anchor="ctr"/>
          <a:lstStyle/>
          <a:p>
            <a:pPr marL="0" indent="0" algn="l">
              <a:buNone/>
            </a:pPr>
            <a:r>
              <a:rPr lang="en-US" sz="1000" i="1" dirty="0">
                <a:solidFill>
                  <a:srgbClr val="444444"/>
                </a:solidFill>
                <a:latin typeface="Open Sans" pitchFamily="34" charset="0"/>
                <a:ea typeface="Open Sans" pitchFamily="34" charset="-122"/>
                <a:cs typeface="Open Sans" pitchFamily="34" charset="-120"/>
              </a:rPr>
              <a:t>« Un pays sans état civil ou dont l'état civil est déficient ne peut pas dénombrer sa population et sa répartition. Il devient dès lors impossible d'anticiper ou de mettre en place des politiques publiques adaptées : création d'écoles primaires, d'hôpitaux. »</a:t>
            </a:r>
            <a:endParaRPr lang="en-US" sz="1000" dirty="0"/>
          </a:p>
        </p:txBody>
      </p:sp>
      <p:sp>
        <p:nvSpPr>
          <p:cNvPr id="36" name="Shape 28"/>
          <p:cNvSpPr/>
          <p:nvPr/>
        </p:nvSpPr>
        <p:spPr>
          <a:xfrm>
            <a:off x="0" y="7962595"/>
            <a:ext cx="3047695" cy="75895"/>
          </a:xfrm>
          <a:prstGeom prst="rect">
            <a:avLst/>
          </a:prstGeom>
          <a:solidFill>
            <a:srgbClr val="2E5F8A"/>
          </a:solidFill>
          <a:ln/>
        </p:spPr>
        <p:txBody>
          <a:bodyPr/>
          <a:lstStyle/>
          <a:p>
            <a:endParaRPr lang="fr-FR"/>
          </a:p>
        </p:txBody>
      </p:sp>
      <p:sp>
        <p:nvSpPr>
          <p:cNvPr id="37" name="Shape 29"/>
          <p:cNvSpPr/>
          <p:nvPr/>
        </p:nvSpPr>
        <p:spPr>
          <a:xfrm>
            <a:off x="3047695" y="7962595"/>
            <a:ext cx="3047695" cy="75895"/>
          </a:xfrm>
          <a:prstGeom prst="rect">
            <a:avLst/>
          </a:prstGeom>
          <a:solidFill>
            <a:srgbClr val="F39C12"/>
          </a:solidFill>
          <a:ln/>
        </p:spPr>
        <p:txBody>
          <a:bodyPr/>
          <a:lstStyle/>
          <a:p>
            <a:endParaRPr lang="fr-FR"/>
          </a:p>
        </p:txBody>
      </p:sp>
      <p:sp>
        <p:nvSpPr>
          <p:cNvPr id="38" name="Shape 30"/>
          <p:cNvSpPr/>
          <p:nvPr/>
        </p:nvSpPr>
        <p:spPr>
          <a:xfrm>
            <a:off x="6096305" y="7962595"/>
            <a:ext cx="3047695" cy="75895"/>
          </a:xfrm>
          <a:prstGeom prst="rect">
            <a:avLst/>
          </a:prstGeom>
          <a:solidFill>
            <a:srgbClr val="F1C40F"/>
          </a:solidFill>
          <a:ln/>
        </p:spPr>
        <p:txBody>
          <a:bodyPr/>
          <a:lstStyle/>
          <a:p>
            <a:endParaRPr lang="fr-FR"/>
          </a:p>
        </p:txBody>
      </p:sp>
      <p:sp>
        <p:nvSpPr>
          <p:cNvPr id="39" name="Shape 31"/>
          <p:cNvSpPr/>
          <p:nvPr/>
        </p:nvSpPr>
        <p:spPr>
          <a:xfrm>
            <a:off x="9144000" y="7962595"/>
            <a:ext cx="3047695" cy="75895"/>
          </a:xfrm>
          <a:prstGeom prst="rect">
            <a:avLst/>
          </a:prstGeom>
          <a:solidFill>
            <a:srgbClr val="E74C3C"/>
          </a:solidFill>
          <a:ln/>
        </p:spPr>
        <p:txBody>
          <a:bodyPr/>
          <a:lstStyle/>
          <a:p>
            <a:endParaRPr lang="fr-FR"/>
          </a:p>
        </p:txBody>
      </p:sp>
      <p:sp>
        <p:nvSpPr>
          <p:cNvPr id="40" name="Text 32"/>
          <p:cNvSpPr txBox="1"/>
          <p:nvPr/>
        </p:nvSpPr>
        <p:spPr>
          <a:xfrm>
            <a:off x="11805818" y="7705649"/>
            <a:ext cx="186538" cy="171907"/>
          </a:xfrm>
          <a:prstGeom prst="rect">
            <a:avLst/>
          </a:prstGeom>
          <a:noFill/>
          <a:ln/>
        </p:spPr>
        <p:txBody>
          <a:bodyPr wrap="square" lIns="0" tIns="0" rIns="0" bIns="0" rtlCol="0" anchor="ctr"/>
          <a:lstStyle/>
          <a:p>
            <a:pPr marL="0" indent="0" algn="l">
              <a:buNone/>
            </a:pPr>
            <a:r>
              <a:rPr lang="en-US" sz="1000" dirty="0">
                <a:solidFill>
                  <a:srgbClr val="6B7280"/>
                </a:solidFill>
                <a:latin typeface="Montserrat" pitchFamily="34" charset="0"/>
                <a:ea typeface="Montserrat" pitchFamily="34" charset="-122"/>
                <a:cs typeface="Montserrat" pitchFamily="34" charset="-120"/>
              </a:rPr>
              <a:t>9</a:t>
            </a:r>
            <a:endParaRPr lang="en-US" sz="1000" dirty="0"/>
          </a:p>
        </p:txBody>
      </p:sp>
      <p:pic>
        <p:nvPicPr>
          <p:cNvPr id="41" name="Image 0">
            <a:extLst>
              <a:ext uri="{FF2B5EF4-FFF2-40B4-BE49-F238E27FC236}">
                <a16:creationId xmlns:a16="http://schemas.microsoft.com/office/drawing/2014/main" id="{14D91211-700A-3872-A908-C36BBB216074}"/>
              </a:ext>
            </a:extLst>
          </p:cNvPr>
          <p:cNvPicPr>
            <a:picLocks noChangeAspect="1"/>
          </p:cNvPicPr>
          <p:nvPr/>
        </p:nvPicPr>
        <p:blipFill>
          <a:blip r:embed="rId9"/>
          <a:srcRect/>
          <a:stretch/>
        </p:blipFill>
        <p:spPr>
          <a:xfrm>
            <a:off x="9335879" y="137824"/>
            <a:ext cx="2855816" cy="73656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6541E-51C3-2D7A-A9F7-4F3CF2EE08F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453CD56-3A4D-CC2D-C376-B2B4C088773A}"/>
              </a:ext>
            </a:extLst>
          </p:cNvPr>
          <p:cNvSpPr/>
          <p:nvPr/>
        </p:nvSpPr>
        <p:spPr>
          <a:xfrm>
            <a:off x="0" y="0"/>
            <a:ext cx="12191695" cy="6858000"/>
          </a:xfrm>
          <a:prstGeom prst="rect">
            <a:avLst/>
          </a:prstGeom>
          <a:solidFill>
            <a:srgbClr val="FFFFFF"/>
          </a:solidFill>
          <a:ln/>
        </p:spPr>
        <p:txBody>
          <a:bodyPr/>
          <a:lstStyle/>
          <a:p>
            <a:endParaRPr lang="fr-FR"/>
          </a:p>
        </p:txBody>
      </p:sp>
      <p:sp>
        <p:nvSpPr>
          <p:cNvPr id="3" name="Shape 1">
            <a:extLst>
              <a:ext uri="{FF2B5EF4-FFF2-40B4-BE49-F238E27FC236}">
                <a16:creationId xmlns:a16="http://schemas.microsoft.com/office/drawing/2014/main" id="{AC3E2ABC-697F-D5B7-40C3-5ABF297956F8}"/>
              </a:ext>
            </a:extLst>
          </p:cNvPr>
          <p:cNvSpPr/>
          <p:nvPr/>
        </p:nvSpPr>
        <p:spPr>
          <a:xfrm>
            <a:off x="0" y="0"/>
            <a:ext cx="12191695" cy="6858000"/>
          </a:xfrm>
          <a:prstGeom prst="rect">
            <a:avLst/>
          </a:prstGeom>
          <a:solidFill>
            <a:srgbClr val="FFFFFF"/>
          </a:solidFill>
          <a:ln/>
        </p:spPr>
        <p:txBody>
          <a:bodyPr/>
          <a:lstStyle/>
          <a:p>
            <a:endParaRPr lang="fr-FR"/>
          </a:p>
        </p:txBody>
      </p:sp>
      <p:sp>
        <p:nvSpPr>
          <p:cNvPr id="4" name="Shape 2">
            <a:extLst>
              <a:ext uri="{FF2B5EF4-FFF2-40B4-BE49-F238E27FC236}">
                <a16:creationId xmlns:a16="http://schemas.microsoft.com/office/drawing/2014/main" id="{4AFC3B10-99B9-45DA-E0EB-A5F7F7AF9DB8}"/>
              </a:ext>
            </a:extLst>
          </p:cNvPr>
          <p:cNvSpPr/>
          <p:nvPr/>
        </p:nvSpPr>
        <p:spPr>
          <a:xfrm>
            <a:off x="0" y="0"/>
            <a:ext cx="3047695" cy="75895"/>
          </a:xfrm>
          <a:prstGeom prst="rect">
            <a:avLst/>
          </a:prstGeom>
          <a:solidFill>
            <a:srgbClr val="2E5F8A"/>
          </a:solidFill>
          <a:ln/>
        </p:spPr>
        <p:txBody>
          <a:bodyPr/>
          <a:lstStyle/>
          <a:p>
            <a:endParaRPr lang="fr-FR"/>
          </a:p>
        </p:txBody>
      </p:sp>
      <p:sp>
        <p:nvSpPr>
          <p:cNvPr id="5" name="Shape 3">
            <a:extLst>
              <a:ext uri="{FF2B5EF4-FFF2-40B4-BE49-F238E27FC236}">
                <a16:creationId xmlns:a16="http://schemas.microsoft.com/office/drawing/2014/main" id="{29C591A5-D6B6-7C16-EC8F-AECE78530976}"/>
              </a:ext>
            </a:extLst>
          </p:cNvPr>
          <p:cNvSpPr/>
          <p:nvPr/>
        </p:nvSpPr>
        <p:spPr>
          <a:xfrm>
            <a:off x="3047695" y="0"/>
            <a:ext cx="3047695" cy="75895"/>
          </a:xfrm>
          <a:prstGeom prst="rect">
            <a:avLst/>
          </a:prstGeom>
          <a:solidFill>
            <a:srgbClr val="F39C12"/>
          </a:solidFill>
          <a:ln/>
        </p:spPr>
        <p:txBody>
          <a:bodyPr/>
          <a:lstStyle/>
          <a:p>
            <a:endParaRPr lang="fr-FR"/>
          </a:p>
        </p:txBody>
      </p:sp>
      <p:sp>
        <p:nvSpPr>
          <p:cNvPr id="6" name="Shape 4">
            <a:extLst>
              <a:ext uri="{FF2B5EF4-FFF2-40B4-BE49-F238E27FC236}">
                <a16:creationId xmlns:a16="http://schemas.microsoft.com/office/drawing/2014/main" id="{851BD52B-8249-2912-34BA-C1B12733DF2B}"/>
              </a:ext>
            </a:extLst>
          </p:cNvPr>
          <p:cNvSpPr/>
          <p:nvPr/>
        </p:nvSpPr>
        <p:spPr>
          <a:xfrm>
            <a:off x="6096305" y="0"/>
            <a:ext cx="3047695" cy="75895"/>
          </a:xfrm>
          <a:prstGeom prst="rect">
            <a:avLst/>
          </a:prstGeom>
          <a:solidFill>
            <a:srgbClr val="F1C40F"/>
          </a:solidFill>
          <a:ln/>
        </p:spPr>
        <p:txBody>
          <a:bodyPr/>
          <a:lstStyle/>
          <a:p>
            <a:endParaRPr lang="fr-FR"/>
          </a:p>
        </p:txBody>
      </p:sp>
      <p:sp>
        <p:nvSpPr>
          <p:cNvPr id="7" name="Shape 5">
            <a:extLst>
              <a:ext uri="{FF2B5EF4-FFF2-40B4-BE49-F238E27FC236}">
                <a16:creationId xmlns:a16="http://schemas.microsoft.com/office/drawing/2014/main" id="{18A39EC4-9C1A-FE54-6129-984B44755980}"/>
              </a:ext>
            </a:extLst>
          </p:cNvPr>
          <p:cNvSpPr/>
          <p:nvPr/>
        </p:nvSpPr>
        <p:spPr>
          <a:xfrm>
            <a:off x="9144000" y="0"/>
            <a:ext cx="3047695" cy="75895"/>
          </a:xfrm>
          <a:prstGeom prst="rect">
            <a:avLst/>
          </a:prstGeom>
          <a:solidFill>
            <a:srgbClr val="E74C3C"/>
          </a:solidFill>
          <a:ln/>
        </p:spPr>
        <p:txBody>
          <a:bodyPr/>
          <a:lstStyle/>
          <a:p>
            <a:endParaRPr lang="fr-FR"/>
          </a:p>
        </p:txBody>
      </p:sp>
      <p:pic>
        <p:nvPicPr>
          <p:cNvPr id="8" name="Image 0" descr="preencoded.png">
            <a:extLst>
              <a:ext uri="{FF2B5EF4-FFF2-40B4-BE49-F238E27FC236}">
                <a16:creationId xmlns:a16="http://schemas.microsoft.com/office/drawing/2014/main" id="{F05AAD99-BED5-5548-9A17-0727DFA012D4}"/>
              </a:ext>
            </a:extLst>
          </p:cNvPr>
          <p:cNvPicPr>
            <a:picLocks noChangeAspect="1"/>
          </p:cNvPicPr>
          <p:nvPr/>
        </p:nvPicPr>
        <p:blipFill>
          <a:blip r:embed="rId3"/>
          <a:srcRect/>
          <a:stretch/>
        </p:blipFill>
        <p:spPr>
          <a:xfrm>
            <a:off x="11277295" y="304495"/>
            <a:ext cx="609905" cy="609905"/>
          </a:xfrm>
          <a:prstGeom prst="rect">
            <a:avLst/>
          </a:prstGeom>
        </p:spPr>
      </p:pic>
      <p:sp>
        <p:nvSpPr>
          <p:cNvPr id="9" name="Text 6">
            <a:extLst>
              <a:ext uri="{FF2B5EF4-FFF2-40B4-BE49-F238E27FC236}">
                <a16:creationId xmlns:a16="http://schemas.microsoft.com/office/drawing/2014/main" id="{CBCC0CA1-9CD5-3E7C-5C37-5AD98AFCC9D5}"/>
              </a:ext>
            </a:extLst>
          </p:cNvPr>
          <p:cNvSpPr txBox="1"/>
          <p:nvPr/>
        </p:nvSpPr>
        <p:spPr>
          <a:xfrm>
            <a:off x="609904" y="666598"/>
            <a:ext cx="5661499" cy="419710"/>
          </a:xfrm>
          <a:prstGeom prst="rect">
            <a:avLst/>
          </a:prstGeom>
          <a:noFill/>
          <a:ln/>
        </p:spPr>
        <p:txBody>
          <a:bodyPr wrap="square" lIns="0" tIns="0" rIns="0" bIns="0" rtlCol="0" anchor="ctr"/>
          <a:lstStyle/>
          <a:p>
            <a:pPr marL="0" indent="0" algn="l">
              <a:buNone/>
            </a:pPr>
            <a:r>
              <a:rPr lang="en-US" sz="2700" b="1" dirty="0" err="1">
                <a:solidFill>
                  <a:srgbClr val="2E5F8A"/>
                </a:solidFill>
                <a:latin typeface="Montserrat" pitchFamily="34" charset="0"/>
                <a:ea typeface="Montserrat" pitchFamily="34" charset="-122"/>
                <a:cs typeface="Montserrat" pitchFamily="34" charset="-120"/>
              </a:rPr>
              <a:t>Genèse</a:t>
            </a:r>
            <a:r>
              <a:rPr lang="en-US" sz="2700" b="1" dirty="0">
                <a:solidFill>
                  <a:srgbClr val="2E5F8A"/>
                </a:solidFill>
                <a:latin typeface="Montserrat" pitchFamily="34" charset="0"/>
                <a:ea typeface="Montserrat" pitchFamily="34" charset="-122"/>
                <a:cs typeface="Montserrat" pitchFamily="34" charset="-120"/>
              </a:rPr>
              <a:t> de </a:t>
            </a:r>
            <a:r>
              <a:rPr lang="en-US" sz="2700" b="1" dirty="0" err="1">
                <a:solidFill>
                  <a:srgbClr val="2E5F8A"/>
                </a:solidFill>
                <a:latin typeface="Montserrat" pitchFamily="34" charset="0"/>
                <a:ea typeface="Montserrat" pitchFamily="34" charset="-122"/>
                <a:cs typeface="Montserrat" pitchFamily="34" charset="-120"/>
              </a:rPr>
              <a:t>l’action</a:t>
            </a:r>
            <a:r>
              <a:rPr lang="en-US" sz="2700" b="1" dirty="0">
                <a:solidFill>
                  <a:srgbClr val="2E5F8A"/>
                </a:solidFill>
                <a:latin typeface="Montserrat" pitchFamily="34" charset="0"/>
                <a:ea typeface="Montserrat" pitchFamily="34" charset="-122"/>
                <a:cs typeface="Montserrat" pitchFamily="34" charset="-120"/>
              </a:rPr>
              <a:t> du </a:t>
            </a:r>
            <a:r>
              <a:rPr lang="en-US" sz="2700" b="1" dirty="0" err="1">
                <a:solidFill>
                  <a:srgbClr val="2E5F8A"/>
                </a:solidFill>
                <a:latin typeface="Montserrat" pitchFamily="34" charset="0"/>
                <a:ea typeface="Montserrat" pitchFamily="34" charset="-122"/>
                <a:cs typeface="Montserrat" pitchFamily="34" charset="-120"/>
              </a:rPr>
              <a:t>notariat</a:t>
            </a:r>
            <a:endParaRPr lang="en-US" sz="2700" dirty="0"/>
          </a:p>
        </p:txBody>
      </p:sp>
      <p:sp>
        <p:nvSpPr>
          <p:cNvPr id="10" name="Shape 7">
            <a:extLst>
              <a:ext uri="{FF2B5EF4-FFF2-40B4-BE49-F238E27FC236}">
                <a16:creationId xmlns:a16="http://schemas.microsoft.com/office/drawing/2014/main" id="{56E048F3-D449-8212-685F-8CFEFBD1A59B}"/>
              </a:ext>
            </a:extLst>
          </p:cNvPr>
          <p:cNvSpPr/>
          <p:nvPr/>
        </p:nvSpPr>
        <p:spPr>
          <a:xfrm>
            <a:off x="609905" y="1181405"/>
            <a:ext cx="761695" cy="38405"/>
          </a:xfrm>
          <a:prstGeom prst="rect">
            <a:avLst/>
          </a:prstGeom>
          <a:solidFill>
            <a:srgbClr val="F39C12"/>
          </a:solidFill>
          <a:ln/>
        </p:spPr>
        <p:txBody>
          <a:bodyPr/>
          <a:lstStyle/>
          <a:p>
            <a:endParaRPr lang="fr-FR"/>
          </a:p>
        </p:txBody>
      </p:sp>
      <p:sp>
        <p:nvSpPr>
          <p:cNvPr id="11" name="Shape 8">
            <a:extLst>
              <a:ext uri="{FF2B5EF4-FFF2-40B4-BE49-F238E27FC236}">
                <a16:creationId xmlns:a16="http://schemas.microsoft.com/office/drawing/2014/main" id="{C5C639A8-EFCB-60F2-B570-8E51ED3166F4}"/>
              </a:ext>
            </a:extLst>
          </p:cNvPr>
          <p:cNvSpPr/>
          <p:nvPr/>
        </p:nvSpPr>
        <p:spPr>
          <a:xfrm>
            <a:off x="609905" y="1524305"/>
            <a:ext cx="5181905" cy="1162528"/>
          </a:xfrm>
          <a:prstGeom prst="roundRect">
            <a:avLst>
              <a:gd name="adj" fmla="val 3156"/>
            </a:avLst>
          </a:prstGeom>
          <a:solidFill>
            <a:srgbClr val="2E5F8A">
              <a:alpha val="5000"/>
            </a:srgbClr>
          </a:solidFill>
          <a:ln/>
        </p:spPr>
        <p:txBody>
          <a:bodyPr/>
          <a:lstStyle/>
          <a:p>
            <a:endParaRPr lang="fr-FR"/>
          </a:p>
        </p:txBody>
      </p:sp>
      <p:sp>
        <p:nvSpPr>
          <p:cNvPr id="12" name="Shape 9">
            <a:extLst>
              <a:ext uri="{FF2B5EF4-FFF2-40B4-BE49-F238E27FC236}">
                <a16:creationId xmlns:a16="http://schemas.microsoft.com/office/drawing/2014/main" id="{182993B3-3AD7-14AD-98D6-FC8EE4BDB6A9}"/>
              </a:ext>
            </a:extLst>
          </p:cNvPr>
          <p:cNvSpPr/>
          <p:nvPr/>
        </p:nvSpPr>
        <p:spPr>
          <a:xfrm>
            <a:off x="609905" y="1524305"/>
            <a:ext cx="45719" cy="1085718"/>
          </a:xfrm>
          <a:prstGeom prst="rect">
            <a:avLst/>
          </a:prstGeom>
          <a:solidFill>
            <a:srgbClr val="2E5F8A"/>
          </a:solidFill>
          <a:ln/>
        </p:spPr>
        <p:txBody>
          <a:bodyPr/>
          <a:lstStyle/>
          <a:p>
            <a:endParaRPr lang="fr-FR"/>
          </a:p>
        </p:txBody>
      </p:sp>
      <p:sp>
        <p:nvSpPr>
          <p:cNvPr id="13" name="Text 10">
            <a:extLst>
              <a:ext uri="{FF2B5EF4-FFF2-40B4-BE49-F238E27FC236}">
                <a16:creationId xmlns:a16="http://schemas.microsoft.com/office/drawing/2014/main" id="{67A00CFD-BBE9-D982-C307-97CE3575CDDB}"/>
              </a:ext>
            </a:extLst>
          </p:cNvPr>
          <p:cNvSpPr txBox="1"/>
          <p:nvPr/>
        </p:nvSpPr>
        <p:spPr>
          <a:xfrm>
            <a:off x="875994" y="1752905"/>
            <a:ext cx="3161167" cy="257861"/>
          </a:xfrm>
          <a:prstGeom prst="rect">
            <a:avLst/>
          </a:prstGeom>
          <a:noFill/>
          <a:ln/>
        </p:spPr>
        <p:txBody>
          <a:bodyPr wrap="square" lIns="0" tIns="0" rIns="0" bIns="0" rtlCol="0" anchor="ctr"/>
          <a:lstStyle/>
          <a:p>
            <a:pPr marL="0" indent="0" algn="l">
              <a:buNone/>
            </a:pPr>
            <a:r>
              <a:rPr lang="en-US" sz="1500" b="1" dirty="0" err="1">
                <a:solidFill>
                  <a:srgbClr val="F39C12"/>
                </a:solidFill>
                <a:latin typeface="Open Sans" pitchFamily="34" charset="0"/>
                <a:ea typeface="Open Sans" pitchFamily="34" charset="-122"/>
                <a:cs typeface="Open Sans" pitchFamily="34" charset="-120"/>
              </a:rPr>
              <a:t>Création</a:t>
            </a:r>
            <a:r>
              <a:rPr lang="en-US" sz="1500" b="1" dirty="0">
                <a:solidFill>
                  <a:srgbClr val="F39C12"/>
                </a:solidFill>
                <a:latin typeface="Open Sans" pitchFamily="34" charset="0"/>
                <a:ea typeface="Open Sans" pitchFamily="34" charset="-122"/>
                <a:cs typeface="Open Sans" pitchFamily="34" charset="-120"/>
              </a:rPr>
              <a:t> de </a:t>
            </a:r>
            <a:r>
              <a:rPr lang="en-US" sz="1500" b="1" dirty="0" err="1">
                <a:solidFill>
                  <a:srgbClr val="F39C12"/>
                </a:solidFill>
                <a:latin typeface="Open Sans" pitchFamily="34" charset="0"/>
                <a:ea typeface="Open Sans" pitchFamily="34" charset="-122"/>
                <a:cs typeface="Open Sans" pitchFamily="34" charset="-120"/>
              </a:rPr>
              <a:t>l’ANF</a:t>
            </a:r>
            <a:r>
              <a:rPr lang="en-US" sz="1500" b="1" dirty="0">
                <a:solidFill>
                  <a:srgbClr val="F39C12"/>
                </a:solidFill>
                <a:latin typeface="Open Sans" pitchFamily="34" charset="0"/>
                <a:ea typeface="Open Sans" pitchFamily="34" charset="-122"/>
                <a:cs typeface="Open Sans" pitchFamily="34" charset="-120"/>
              </a:rPr>
              <a:t> : 1992</a:t>
            </a:r>
            <a:endParaRPr lang="en-US" sz="1500" dirty="0"/>
          </a:p>
        </p:txBody>
      </p:sp>
      <p:sp>
        <p:nvSpPr>
          <p:cNvPr id="14" name="Text 11">
            <a:extLst>
              <a:ext uri="{FF2B5EF4-FFF2-40B4-BE49-F238E27FC236}">
                <a16:creationId xmlns:a16="http://schemas.microsoft.com/office/drawing/2014/main" id="{3CD12BEB-6E28-09FA-81FA-E084DCDA0B59}"/>
              </a:ext>
            </a:extLst>
          </p:cNvPr>
          <p:cNvSpPr txBox="1"/>
          <p:nvPr/>
        </p:nvSpPr>
        <p:spPr>
          <a:xfrm>
            <a:off x="875995" y="2104949"/>
            <a:ext cx="4782312" cy="667512"/>
          </a:xfrm>
          <a:prstGeom prst="rect">
            <a:avLst/>
          </a:prstGeom>
          <a:noFill/>
          <a:ln/>
        </p:spPr>
        <p:txBody>
          <a:bodyPr wrap="square" lIns="0" tIns="0" rIns="0" bIns="0" rtlCol="0" anchor="ctr"/>
          <a:lstStyle/>
          <a:p>
            <a:pPr marL="0" indent="0" algn="l">
              <a:buNone/>
            </a:pPr>
            <a:r>
              <a:rPr lang="en-US" sz="1200" i="1" dirty="0">
                <a:solidFill>
                  <a:srgbClr val="444444"/>
                </a:solidFill>
                <a:latin typeface="Open Sans" pitchFamily="34" charset="0"/>
                <a:ea typeface="Open Sans" pitchFamily="34" charset="-122"/>
                <a:cs typeface="Open Sans" pitchFamily="34" charset="-120"/>
              </a:rPr>
              <a:t>“La naissance de </a:t>
            </a:r>
            <a:r>
              <a:rPr lang="en-US" sz="1200" i="1" dirty="0" err="1">
                <a:solidFill>
                  <a:srgbClr val="444444"/>
                </a:solidFill>
                <a:latin typeface="Open Sans" pitchFamily="34" charset="0"/>
                <a:ea typeface="Open Sans" pitchFamily="34" charset="-122"/>
                <a:cs typeface="Open Sans" pitchFamily="34" charset="-120"/>
              </a:rPr>
              <a:t>cette</a:t>
            </a:r>
            <a:r>
              <a:rPr lang="en-US" sz="1200" i="1" dirty="0">
                <a:solidFill>
                  <a:srgbClr val="444444"/>
                </a:solidFill>
                <a:latin typeface="Open Sans" pitchFamily="34" charset="0"/>
                <a:ea typeface="Open Sans" pitchFamily="34" charset="-122"/>
                <a:cs typeface="Open Sans" pitchFamily="34" charset="-120"/>
              </a:rPr>
              <a:t> association </a:t>
            </a:r>
            <a:r>
              <a:rPr lang="en-US" sz="1200" i="1" dirty="0" err="1">
                <a:solidFill>
                  <a:srgbClr val="444444"/>
                </a:solidFill>
                <a:latin typeface="Open Sans" pitchFamily="34" charset="0"/>
                <a:ea typeface="Open Sans" pitchFamily="34" charset="-122"/>
                <a:cs typeface="Open Sans" pitchFamily="34" charset="-120"/>
              </a:rPr>
              <a:t>est</a:t>
            </a:r>
            <a:r>
              <a:rPr lang="en-US" sz="1200" i="1" dirty="0">
                <a:solidFill>
                  <a:srgbClr val="444444"/>
                </a:solidFill>
                <a:latin typeface="Open Sans" pitchFamily="34" charset="0"/>
                <a:ea typeface="Open Sans" pitchFamily="34" charset="-122"/>
                <a:cs typeface="Open Sans" pitchFamily="34" charset="-120"/>
              </a:rPr>
              <a:t> un </a:t>
            </a:r>
            <a:r>
              <a:rPr lang="en-US" sz="1200" i="1" dirty="0" err="1">
                <a:solidFill>
                  <a:srgbClr val="444444"/>
                </a:solidFill>
                <a:latin typeface="Open Sans" pitchFamily="34" charset="0"/>
                <a:ea typeface="Open Sans" pitchFamily="34" charset="-122"/>
                <a:cs typeface="Open Sans" pitchFamily="34" charset="-120"/>
              </a:rPr>
              <a:t>acte</a:t>
            </a:r>
            <a:r>
              <a:rPr lang="en-US" sz="1200" i="1" dirty="0">
                <a:solidFill>
                  <a:srgbClr val="444444"/>
                </a:solidFill>
                <a:latin typeface="Open Sans" pitchFamily="34" charset="0"/>
                <a:ea typeface="Open Sans" pitchFamily="34" charset="-122"/>
                <a:cs typeface="Open Sans" pitchFamily="34" charset="-120"/>
              </a:rPr>
              <a:t> de </a:t>
            </a:r>
            <a:r>
              <a:rPr lang="en-US" sz="1200" i="1" dirty="0" err="1">
                <a:solidFill>
                  <a:srgbClr val="444444"/>
                </a:solidFill>
                <a:latin typeface="Open Sans" pitchFamily="34" charset="0"/>
                <a:ea typeface="Open Sans" pitchFamily="34" charset="-122"/>
                <a:cs typeface="Open Sans" pitchFamily="34" charset="-120"/>
              </a:rPr>
              <a:t>civilisation</a:t>
            </a:r>
            <a:r>
              <a:rPr lang="en-US" sz="1200" i="1" dirty="0">
                <a:solidFill>
                  <a:srgbClr val="444444"/>
                </a:solidFill>
                <a:latin typeface="Open Sans" pitchFamily="34" charset="0"/>
                <a:ea typeface="Open Sans" pitchFamily="34" charset="-122"/>
                <a:cs typeface="Open Sans" pitchFamily="34" charset="-120"/>
              </a:rPr>
              <a:t>”</a:t>
            </a:r>
          </a:p>
          <a:p>
            <a:pPr marL="0" indent="0" algn="l">
              <a:buNone/>
            </a:pPr>
            <a:r>
              <a:rPr lang="en-US" sz="1000" dirty="0">
                <a:solidFill>
                  <a:srgbClr val="444444"/>
                </a:solidFill>
                <a:latin typeface="Open Sans" pitchFamily="34" charset="0"/>
                <a:ea typeface="Open Sans" pitchFamily="34" charset="-122"/>
                <a:cs typeface="Open Sans" pitchFamily="34" charset="-120"/>
              </a:rPr>
              <a:t>Maurice Druon, </a:t>
            </a:r>
            <a:r>
              <a:rPr lang="en-US" sz="1000" dirty="0" err="1">
                <a:solidFill>
                  <a:srgbClr val="444444"/>
                </a:solidFill>
                <a:latin typeface="Open Sans" pitchFamily="34" charset="0"/>
                <a:ea typeface="Open Sans" pitchFamily="34" charset="-122"/>
                <a:cs typeface="Open Sans" pitchFamily="34" charset="-120"/>
              </a:rPr>
              <a:t>Secrétaire</a:t>
            </a:r>
            <a:r>
              <a:rPr lang="en-US" sz="1000" dirty="0">
                <a:solidFill>
                  <a:srgbClr val="444444"/>
                </a:solidFill>
                <a:latin typeface="Open Sans" pitchFamily="34" charset="0"/>
                <a:ea typeface="Open Sans" pitchFamily="34" charset="-122"/>
                <a:cs typeface="Open Sans" pitchFamily="34" charset="-120"/>
              </a:rPr>
              <a:t> </a:t>
            </a:r>
            <a:r>
              <a:rPr lang="en-US" sz="1000" dirty="0" err="1">
                <a:solidFill>
                  <a:srgbClr val="444444"/>
                </a:solidFill>
                <a:latin typeface="Open Sans" pitchFamily="34" charset="0"/>
                <a:ea typeface="Open Sans" pitchFamily="34" charset="-122"/>
                <a:cs typeface="Open Sans" pitchFamily="34" charset="-120"/>
              </a:rPr>
              <a:t>perpétuel</a:t>
            </a:r>
            <a:r>
              <a:rPr lang="en-US" sz="1000" dirty="0">
                <a:solidFill>
                  <a:srgbClr val="444444"/>
                </a:solidFill>
                <a:latin typeface="Open Sans" pitchFamily="34" charset="0"/>
                <a:ea typeface="Open Sans" pitchFamily="34" charset="-122"/>
                <a:cs typeface="Open Sans" pitchFamily="34" charset="-120"/>
              </a:rPr>
              <a:t> de </a:t>
            </a:r>
            <a:r>
              <a:rPr lang="en-US" sz="1000" dirty="0" err="1">
                <a:solidFill>
                  <a:srgbClr val="444444"/>
                </a:solidFill>
                <a:latin typeface="Open Sans" pitchFamily="34" charset="0"/>
                <a:ea typeface="Open Sans" pitchFamily="34" charset="-122"/>
                <a:cs typeface="Open Sans" pitchFamily="34" charset="-120"/>
              </a:rPr>
              <a:t>l’Académie</a:t>
            </a:r>
            <a:r>
              <a:rPr lang="en-US" sz="1000" dirty="0">
                <a:solidFill>
                  <a:srgbClr val="444444"/>
                </a:solidFill>
                <a:latin typeface="Open Sans" pitchFamily="34" charset="0"/>
                <a:ea typeface="Open Sans" pitchFamily="34" charset="-122"/>
                <a:cs typeface="Open Sans" pitchFamily="34" charset="-120"/>
              </a:rPr>
              <a:t> française</a:t>
            </a:r>
            <a:endParaRPr lang="en-US" sz="1000" dirty="0"/>
          </a:p>
        </p:txBody>
      </p:sp>
      <p:sp>
        <p:nvSpPr>
          <p:cNvPr id="17" name="Text 14">
            <a:extLst>
              <a:ext uri="{FF2B5EF4-FFF2-40B4-BE49-F238E27FC236}">
                <a16:creationId xmlns:a16="http://schemas.microsoft.com/office/drawing/2014/main" id="{FADC0600-3BE4-0D6D-8576-A8C312C5664F}"/>
              </a:ext>
            </a:extLst>
          </p:cNvPr>
          <p:cNvSpPr txBox="1"/>
          <p:nvPr/>
        </p:nvSpPr>
        <p:spPr>
          <a:xfrm>
            <a:off x="608990" y="3262996"/>
            <a:ext cx="5486400" cy="1455792"/>
          </a:xfrm>
          <a:prstGeom prst="rect">
            <a:avLst/>
          </a:prstGeom>
          <a:noFill/>
          <a:ln/>
        </p:spPr>
        <p:txBody>
          <a:bodyPr wrap="square" lIns="0" tIns="0" rIns="0" bIns="0" rtlCol="0" anchor="ctr"/>
          <a:lstStyle/>
          <a:p>
            <a:pPr marL="0" indent="0" algn="l">
              <a:buNone/>
            </a:pPr>
            <a:r>
              <a:rPr lang="en-US" sz="1300" b="1" dirty="0">
                <a:solidFill>
                  <a:srgbClr val="2E5F8A"/>
                </a:solidFill>
                <a:latin typeface="Open Sans" pitchFamily="34" charset="0"/>
                <a:ea typeface="Open Sans" pitchFamily="34" charset="-122"/>
                <a:cs typeface="Open Sans" pitchFamily="34" charset="-120"/>
              </a:rPr>
              <a:t>* </a:t>
            </a:r>
            <a:r>
              <a:rPr lang="en-US" sz="1300" dirty="0">
                <a:solidFill>
                  <a:srgbClr val="2E5F8A"/>
                </a:solidFill>
                <a:latin typeface="Open Sans" pitchFamily="34" charset="0"/>
                <a:ea typeface="Open Sans" pitchFamily="34" charset="-122"/>
                <a:cs typeface="Open Sans" pitchFamily="34" charset="-120"/>
              </a:rPr>
              <a:t>Livre</a:t>
            </a:r>
          </a:p>
          <a:p>
            <a:pPr marL="0" indent="0" algn="l">
              <a:buNone/>
            </a:pPr>
            <a:r>
              <a:rPr lang="en-US" sz="1300" b="1" dirty="0">
                <a:solidFill>
                  <a:srgbClr val="2E5F8A"/>
                </a:solidFill>
                <a:latin typeface="Open Sans" pitchFamily="34" charset="0"/>
                <a:ea typeface="Open Sans" pitchFamily="34" charset="-122"/>
                <a:cs typeface="Open Sans" pitchFamily="34" charset="-120"/>
              </a:rPr>
              <a:t>   Les enfants </a:t>
            </a:r>
            <a:r>
              <a:rPr lang="en-US" sz="1300" b="1" dirty="0" err="1">
                <a:solidFill>
                  <a:srgbClr val="2E5F8A"/>
                </a:solidFill>
                <a:latin typeface="Open Sans" pitchFamily="34" charset="0"/>
                <a:ea typeface="Open Sans" pitchFamily="34" charset="-122"/>
                <a:cs typeface="Open Sans" pitchFamily="34" charset="-120"/>
              </a:rPr>
              <a:t>fantômes</a:t>
            </a:r>
            <a:r>
              <a:rPr lang="en-US" sz="1300" b="1" dirty="0">
                <a:solidFill>
                  <a:srgbClr val="2E5F8A"/>
                </a:solidFill>
                <a:latin typeface="Open Sans" pitchFamily="34" charset="0"/>
                <a:ea typeface="Open Sans" pitchFamily="34" charset="-122"/>
                <a:cs typeface="Open Sans" pitchFamily="34" charset="-120"/>
              </a:rPr>
              <a:t> : </a:t>
            </a:r>
            <a:r>
              <a:rPr lang="en-US" sz="1300" dirty="0">
                <a:solidFill>
                  <a:srgbClr val="2E5F8A"/>
                </a:solidFill>
                <a:latin typeface="Open Sans" pitchFamily="34" charset="0"/>
                <a:ea typeface="Open Sans" pitchFamily="34" charset="-122"/>
                <a:cs typeface="Open Sans" pitchFamily="34" charset="-120"/>
              </a:rPr>
              <a:t>L. Dejoie et A. Harissou</a:t>
            </a:r>
          </a:p>
          <a:p>
            <a:pPr marL="0" indent="0" algn="l">
              <a:buNone/>
            </a:pPr>
            <a:endParaRPr lang="en-US" sz="1300" b="1" dirty="0">
              <a:solidFill>
                <a:srgbClr val="2E5F8A"/>
              </a:solidFill>
              <a:latin typeface="Open Sans" pitchFamily="34" charset="0"/>
              <a:ea typeface="Open Sans" pitchFamily="34" charset="-122"/>
              <a:cs typeface="Open Sans" pitchFamily="34" charset="-120"/>
            </a:endParaRPr>
          </a:p>
          <a:p>
            <a:pPr marL="0" indent="0" algn="l">
              <a:buNone/>
            </a:pPr>
            <a:r>
              <a:rPr lang="en-US" sz="1300" b="1" dirty="0">
                <a:solidFill>
                  <a:srgbClr val="2E5F8A"/>
                </a:solidFill>
                <a:latin typeface="Open Sans" pitchFamily="34" charset="0"/>
                <a:ea typeface="Open Sans" pitchFamily="34" charset="-122"/>
                <a:cs typeface="Open Sans" pitchFamily="34" charset="-120"/>
              </a:rPr>
              <a:t>* </a:t>
            </a:r>
            <a:r>
              <a:rPr lang="en-US" sz="1300" dirty="0" err="1">
                <a:solidFill>
                  <a:srgbClr val="2E5F8A"/>
                </a:solidFill>
                <a:latin typeface="Open Sans" pitchFamily="34" charset="0"/>
                <a:ea typeface="Open Sans" pitchFamily="34" charset="-122"/>
                <a:cs typeface="Open Sans" pitchFamily="34" charset="-120"/>
              </a:rPr>
              <a:t>Documentaire</a:t>
            </a:r>
            <a:endParaRPr lang="en-US" sz="1300" dirty="0">
              <a:solidFill>
                <a:srgbClr val="2E5F8A"/>
              </a:solidFill>
              <a:latin typeface="Open Sans" pitchFamily="34" charset="0"/>
              <a:ea typeface="Open Sans" pitchFamily="34" charset="-122"/>
              <a:cs typeface="Open Sans" pitchFamily="34" charset="-120"/>
            </a:endParaRPr>
          </a:p>
          <a:p>
            <a:pPr marL="0" indent="0" algn="l">
              <a:buNone/>
            </a:pPr>
            <a:r>
              <a:rPr lang="en-US" sz="1300" b="1" dirty="0">
                <a:solidFill>
                  <a:srgbClr val="2E5F8A"/>
                </a:solidFill>
                <a:latin typeface="Open Sans" pitchFamily="34" charset="0"/>
                <a:ea typeface="Open Sans" pitchFamily="34" charset="-122"/>
                <a:cs typeface="Open Sans" pitchFamily="34" charset="-120"/>
              </a:rPr>
              <a:t>   Enfants </a:t>
            </a:r>
            <a:r>
              <a:rPr lang="en-US" sz="1300" b="1" dirty="0" err="1">
                <a:solidFill>
                  <a:srgbClr val="2E5F8A"/>
                </a:solidFill>
                <a:latin typeface="Open Sans" pitchFamily="34" charset="0"/>
                <a:ea typeface="Open Sans" pitchFamily="34" charset="-122"/>
                <a:cs typeface="Open Sans" pitchFamily="34" charset="-120"/>
              </a:rPr>
              <a:t>fantômes</a:t>
            </a:r>
            <a:r>
              <a:rPr lang="en-US" sz="1300" b="1" dirty="0">
                <a:solidFill>
                  <a:srgbClr val="2E5F8A"/>
                </a:solidFill>
                <a:latin typeface="Open Sans" pitchFamily="34" charset="0"/>
                <a:ea typeface="Open Sans" pitchFamily="34" charset="-122"/>
                <a:cs typeface="Open Sans" pitchFamily="34" charset="-120"/>
              </a:rPr>
              <a:t>, un </a:t>
            </a:r>
            <a:r>
              <a:rPr lang="en-US" sz="1300" b="1" dirty="0" err="1">
                <a:solidFill>
                  <a:srgbClr val="2E5F8A"/>
                </a:solidFill>
                <a:latin typeface="Open Sans" pitchFamily="34" charset="0"/>
                <a:ea typeface="Open Sans" pitchFamily="34" charset="-122"/>
                <a:cs typeface="Open Sans" pitchFamily="34" charset="-120"/>
              </a:rPr>
              <a:t>défi</a:t>
            </a:r>
            <a:r>
              <a:rPr lang="en-US" sz="1300" b="1" dirty="0">
                <a:solidFill>
                  <a:srgbClr val="2E5F8A"/>
                </a:solidFill>
                <a:latin typeface="Open Sans" pitchFamily="34" charset="0"/>
                <a:ea typeface="Open Sans" pitchFamily="34" charset="-122"/>
                <a:cs typeface="Open Sans" pitchFamily="34" charset="-120"/>
              </a:rPr>
              <a:t> pour </a:t>
            </a:r>
            <a:r>
              <a:rPr lang="en-US" sz="1300" b="1" dirty="0" err="1">
                <a:solidFill>
                  <a:srgbClr val="2E5F8A"/>
                </a:solidFill>
                <a:latin typeface="Open Sans" pitchFamily="34" charset="0"/>
                <a:ea typeface="Open Sans" pitchFamily="34" charset="-122"/>
                <a:cs typeface="Open Sans" pitchFamily="34" charset="-120"/>
              </a:rPr>
              <a:t>l’Afrique</a:t>
            </a:r>
            <a:r>
              <a:rPr lang="en-US" sz="1300" b="1" dirty="0">
                <a:solidFill>
                  <a:srgbClr val="2E5F8A"/>
                </a:solidFill>
                <a:latin typeface="Open Sans" pitchFamily="34" charset="0"/>
                <a:ea typeface="Open Sans" pitchFamily="34" charset="-122"/>
                <a:cs typeface="Open Sans" pitchFamily="34" charset="-120"/>
              </a:rPr>
              <a:t> : </a:t>
            </a:r>
            <a:r>
              <a:rPr lang="en-US" sz="1300" dirty="0">
                <a:solidFill>
                  <a:srgbClr val="2E5F8A"/>
                </a:solidFill>
                <a:latin typeface="Open Sans" pitchFamily="34" charset="0"/>
                <a:ea typeface="Open Sans" pitchFamily="34" charset="-122"/>
                <a:cs typeface="Open Sans" pitchFamily="34" charset="-120"/>
              </a:rPr>
              <a:t>M. </a:t>
            </a:r>
            <a:r>
              <a:rPr lang="en-US" sz="1300" dirty="0" err="1">
                <a:solidFill>
                  <a:srgbClr val="2E5F8A"/>
                </a:solidFill>
                <a:latin typeface="Open Sans" pitchFamily="34" charset="0"/>
                <a:ea typeface="Open Sans" pitchFamily="34" charset="-122"/>
                <a:cs typeface="Open Sans" pitchFamily="34" charset="-120"/>
              </a:rPr>
              <a:t>Welterlin</a:t>
            </a:r>
            <a:endParaRPr lang="en-US" sz="1300" dirty="0">
              <a:solidFill>
                <a:srgbClr val="2E5F8A"/>
              </a:solidFill>
              <a:latin typeface="Open Sans" pitchFamily="34" charset="0"/>
              <a:ea typeface="Open Sans" pitchFamily="34" charset="-122"/>
              <a:cs typeface="Open Sans" pitchFamily="34" charset="-120"/>
            </a:endParaRPr>
          </a:p>
          <a:p>
            <a:pPr marL="0" indent="0" algn="l">
              <a:buNone/>
            </a:pPr>
            <a:endParaRPr lang="en-US" sz="1300" b="1" dirty="0">
              <a:solidFill>
                <a:srgbClr val="2E5F8A"/>
              </a:solidFill>
              <a:latin typeface="Open Sans" pitchFamily="34" charset="0"/>
              <a:ea typeface="Open Sans" pitchFamily="34" charset="-122"/>
              <a:cs typeface="Open Sans" pitchFamily="34" charset="-120"/>
            </a:endParaRPr>
          </a:p>
          <a:p>
            <a:pPr algn="l"/>
            <a:r>
              <a:rPr lang="en-US" sz="1300" b="1" dirty="0">
                <a:solidFill>
                  <a:srgbClr val="2E5F8A"/>
                </a:solidFill>
                <a:latin typeface="Open Sans" pitchFamily="34" charset="0"/>
                <a:ea typeface="Open Sans" pitchFamily="34" charset="-122"/>
                <a:cs typeface="Open Sans" pitchFamily="34" charset="-120"/>
              </a:rPr>
              <a:t>* </a:t>
            </a:r>
            <a:r>
              <a:rPr lang="en-US" sz="1300" dirty="0">
                <a:solidFill>
                  <a:srgbClr val="2E5F8A"/>
                </a:solidFill>
                <a:latin typeface="Open Sans" pitchFamily="34" charset="0"/>
                <a:ea typeface="Open Sans" pitchFamily="34" charset="-122"/>
                <a:cs typeface="Open Sans" pitchFamily="34" charset="-120"/>
              </a:rPr>
              <a:t>Bande </a:t>
            </a:r>
            <a:r>
              <a:rPr lang="en-US" sz="1300" dirty="0" err="1">
                <a:solidFill>
                  <a:srgbClr val="2E5F8A"/>
                </a:solidFill>
                <a:latin typeface="Open Sans" pitchFamily="34" charset="0"/>
                <a:ea typeface="Open Sans" pitchFamily="34" charset="-122"/>
                <a:cs typeface="Open Sans" pitchFamily="34" charset="-120"/>
              </a:rPr>
              <a:t>dessinée</a:t>
            </a:r>
            <a:endParaRPr lang="en-US" sz="1300" dirty="0">
              <a:solidFill>
                <a:srgbClr val="2E5F8A"/>
              </a:solidFill>
              <a:latin typeface="Open Sans" pitchFamily="34" charset="0"/>
              <a:ea typeface="Open Sans" pitchFamily="34" charset="-122"/>
              <a:cs typeface="Open Sans" pitchFamily="34" charset="-120"/>
            </a:endParaRPr>
          </a:p>
          <a:p>
            <a:pPr algn="l"/>
            <a:r>
              <a:rPr lang="en-US" sz="1300" b="1" dirty="0">
                <a:solidFill>
                  <a:srgbClr val="2E5F8A"/>
                </a:solidFill>
                <a:latin typeface="Open Sans" pitchFamily="34" charset="0"/>
                <a:ea typeface="Open Sans" pitchFamily="34" charset="-122"/>
                <a:cs typeface="Open Sans" pitchFamily="34" charset="-120"/>
              </a:rPr>
              <a:t>   Enfants </a:t>
            </a:r>
            <a:r>
              <a:rPr lang="en-US" sz="1300" b="1" dirty="0" err="1">
                <a:solidFill>
                  <a:srgbClr val="2E5F8A"/>
                </a:solidFill>
                <a:latin typeface="Open Sans" pitchFamily="34" charset="0"/>
                <a:ea typeface="Open Sans" pitchFamily="34" charset="-122"/>
                <a:cs typeface="Open Sans" pitchFamily="34" charset="-120"/>
              </a:rPr>
              <a:t>fantômes</a:t>
            </a:r>
            <a:r>
              <a:rPr lang="en-US" sz="1300" b="1" dirty="0">
                <a:solidFill>
                  <a:srgbClr val="2E5F8A"/>
                </a:solidFill>
                <a:latin typeface="Open Sans" pitchFamily="34" charset="0"/>
                <a:ea typeface="Open Sans" pitchFamily="34" charset="-122"/>
                <a:cs typeface="Open Sans" pitchFamily="34" charset="-120"/>
              </a:rPr>
              <a:t>, le </a:t>
            </a:r>
            <a:r>
              <a:rPr lang="en-US" sz="1300" b="1" dirty="0" err="1">
                <a:solidFill>
                  <a:srgbClr val="2E5F8A"/>
                </a:solidFill>
                <a:latin typeface="Open Sans" pitchFamily="34" charset="0"/>
                <a:ea typeface="Open Sans" pitchFamily="34" charset="-122"/>
                <a:cs typeface="Open Sans" pitchFamily="34" charset="-120"/>
              </a:rPr>
              <a:t>destin</a:t>
            </a:r>
            <a:r>
              <a:rPr lang="en-US" sz="1300" b="1" dirty="0">
                <a:solidFill>
                  <a:srgbClr val="2E5F8A"/>
                </a:solidFill>
                <a:latin typeface="Open Sans" pitchFamily="34" charset="0"/>
                <a:ea typeface="Open Sans" pitchFamily="34" charset="-122"/>
                <a:cs typeface="Open Sans" pitchFamily="34" charset="-120"/>
              </a:rPr>
              <a:t> extraordinaire de Ibou et Arame : </a:t>
            </a:r>
          </a:p>
          <a:p>
            <a:pPr algn="l"/>
            <a:r>
              <a:rPr lang="en-US" sz="1300" b="1" dirty="0">
                <a:solidFill>
                  <a:srgbClr val="2E5F8A"/>
                </a:solidFill>
                <a:latin typeface="Open Sans" pitchFamily="34" charset="0"/>
                <a:ea typeface="Open Sans" pitchFamily="34" charset="-122"/>
                <a:cs typeface="Open Sans" pitchFamily="34" charset="-120"/>
              </a:rPr>
              <a:t>   </a:t>
            </a:r>
            <a:r>
              <a:rPr lang="en-US" sz="1300" dirty="0">
                <a:solidFill>
                  <a:srgbClr val="2E5F8A"/>
                </a:solidFill>
                <a:latin typeface="Open Sans" pitchFamily="34" charset="0"/>
                <a:ea typeface="Open Sans" pitchFamily="34" charset="-122"/>
                <a:cs typeface="Open Sans" pitchFamily="34" charset="-120"/>
              </a:rPr>
              <a:t>M. </a:t>
            </a:r>
            <a:r>
              <a:rPr lang="en-US" sz="1300" dirty="0" err="1">
                <a:solidFill>
                  <a:srgbClr val="2E5F8A"/>
                </a:solidFill>
                <a:latin typeface="Open Sans" pitchFamily="34" charset="0"/>
                <a:ea typeface="Open Sans" pitchFamily="34" charset="-122"/>
                <a:cs typeface="Open Sans" pitchFamily="34" charset="-120"/>
              </a:rPr>
              <a:t>Welterlin</a:t>
            </a:r>
            <a:r>
              <a:rPr lang="en-US" sz="1300" dirty="0">
                <a:solidFill>
                  <a:srgbClr val="2E5F8A"/>
                </a:solidFill>
                <a:latin typeface="Open Sans" pitchFamily="34" charset="0"/>
                <a:ea typeface="Open Sans" pitchFamily="34" charset="-122"/>
                <a:cs typeface="Open Sans" pitchFamily="34" charset="-120"/>
              </a:rPr>
              <a:t> et D. </a:t>
            </a:r>
            <a:r>
              <a:rPr lang="en-US" sz="1300" dirty="0" err="1">
                <a:solidFill>
                  <a:srgbClr val="2E5F8A"/>
                </a:solidFill>
                <a:latin typeface="Open Sans" pitchFamily="34" charset="0"/>
                <a:ea typeface="Open Sans" pitchFamily="34" charset="-122"/>
                <a:cs typeface="Open Sans" pitchFamily="34" charset="-120"/>
              </a:rPr>
              <a:t>Ngassu</a:t>
            </a:r>
            <a:r>
              <a:rPr lang="en-US" sz="1300" dirty="0">
                <a:solidFill>
                  <a:srgbClr val="2E5F8A"/>
                </a:solidFill>
                <a:latin typeface="Open Sans" pitchFamily="34" charset="0"/>
                <a:ea typeface="Open Sans" pitchFamily="34" charset="-122"/>
                <a:cs typeface="Open Sans" pitchFamily="34" charset="-120"/>
              </a:rPr>
              <a:t>.</a:t>
            </a:r>
            <a:endParaRPr lang="en-US" sz="1300" dirty="0"/>
          </a:p>
        </p:txBody>
      </p:sp>
      <p:sp>
        <p:nvSpPr>
          <p:cNvPr id="19" name="Shape 16">
            <a:extLst>
              <a:ext uri="{FF2B5EF4-FFF2-40B4-BE49-F238E27FC236}">
                <a16:creationId xmlns:a16="http://schemas.microsoft.com/office/drawing/2014/main" id="{E69F7D18-D204-753D-4979-85CF19075657}"/>
              </a:ext>
            </a:extLst>
          </p:cNvPr>
          <p:cNvSpPr/>
          <p:nvPr/>
        </p:nvSpPr>
        <p:spPr>
          <a:xfrm>
            <a:off x="7442928" y="843497"/>
            <a:ext cx="914400" cy="914400"/>
          </a:xfrm>
          <a:prstGeom prst="roundRect">
            <a:avLst>
              <a:gd name="adj" fmla="val 100000"/>
            </a:avLst>
          </a:prstGeom>
          <a:solidFill>
            <a:srgbClr val="2E5F8A">
              <a:alpha val="10000"/>
            </a:srgbClr>
          </a:solidFill>
          <a:ln/>
        </p:spPr>
        <p:txBody>
          <a:bodyPr/>
          <a:lstStyle/>
          <a:p>
            <a:endParaRPr lang="fr-FR"/>
          </a:p>
        </p:txBody>
      </p:sp>
      <p:pic>
        <p:nvPicPr>
          <p:cNvPr id="20" name="Image 1" descr="preencoded.png">
            <a:extLst>
              <a:ext uri="{FF2B5EF4-FFF2-40B4-BE49-F238E27FC236}">
                <a16:creationId xmlns:a16="http://schemas.microsoft.com/office/drawing/2014/main" id="{375FAD1D-0739-666F-3472-1E35BEB8A96C}"/>
              </a:ext>
            </a:extLst>
          </p:cNvPr>
          <p:cNvPicPr>
            <a:picLocks noChangeAspect="1"/>
          </p:cNvPicPr>
          <p:nvPr/>
        </p:nvPicPr>
        <p:blipFill>
          <a:blip r:embed="rId4"/>
          <a:srcRect l="-57" r="-57"/>
          <a:stretch/>
        </p:blipFill>
        <p:spPr>
          <a:xfrm>
            <a:off x="609905" y="5715000"/>
            <a:ext cx="200254" cy="228600"/>
          </a:xfrm>
          <a:prstGeom prst="rect">
            <a:avLst/>
          </a:prstGeom>
        </p:spPr>
      </p:pic>
      <p:sp>
        <p:nvSpPr>
          <p:cNvPr id="21" name="Text 17">
            <a:extLst>
              <a:ext uri="{FF2B5EF4-FFF2-40B4-BE49-F238E27FC236}">
                <a16:creationId xmlns:a16="http://schemas.microsoft.com/office/drawing/2014/main" id="{02640102-1CE3-26D8-DBAD-B7EEC9835B00}"/>
              </a:ext>
            </a:extLst>
          </p:cNvPr>
          <p:cNvSpPr txBox="1"/>
          <p:nvPr/>
        </p:nvSpPr>
        <p:spPr>
          <a:xfrm>
            <a:off x="923544" y="5734202"/>
            <a:ext cx="9035186" cy="228600"/>
          </a:xfrm>
          <a:prstGeom prst="rect">
            <a:avLst/>
          </a:prstGeom>
          <a:noFill/>
          <a:ln/>
        </p:spPr>
        <p:txBody>
          <a:bodyPr wrap="square" lIns="0" tIns="0" rIns="0" bIns="0" rtlCol="0" anchor="ctr"/>
          <a:lstStyle/>
          <a:p>
            <a:pPr marL="0" indent="0" algn="l">
              <a:buNone/>
            </a:pPr>
            <a:r>
              <a:rPr lang="en-US" sz="1300" i="1" dirty="0">
                <a:solidFill>
                  <a:srgbClr val="444444"/>
                </a:solidFill>
                <a:latin typeface="Open Sans" pitchFamily="34" charset="0"/>
                <a:ea typeface="Open Sans" pitchFamily="34" charset="-122"/>
                <a:cs typeface="Open Sans" pitchFamily="34" charset="-120"/>
              </a:rPr>
              <a:t>Le notaire, fantassin du droit, est au contact du citoyen. C'est un homme de terrain et donc un homme d'action.</a:t>
            </a:r>
            <a:endParaRPr lang="en-US" sz="1300" dirty="0"/>
          </a:p>
        </p:txBody>
      </p:sp>
      <p:sp>
        <p:nvSpPr>
          <p:cNvPr id="22" name="Shape 18">
            <a:extLst>
              <a:ext uri="{FF2B5EF4-FFF2-40B4-BE49-F238E27FC236}">
                <a16:creationId xmlns:a16="http://schemas.microsoft.com/office/drawing/2014/main" id="{B3B7D4F6-433D-EE5C-34FF-5D7994C522A7}"/>
              </a:ext>
            </a:extLst>
          </p:cNvPr>
          <p:cNvSpPr/>
          <p:nvPr/>
        </p:nvSpPr>
        <p:spPr>
          <a:xfrm>
            <a:off x="0" y="6782105"/>
            <a:ext cx="3047695" cy="75895"/>
          </a:xfrm>
          <a:prstGeom prst="rect">
            <a:avLst/>
          </a:prstGeom>
          <a:solidFill>
            <a:srgbClr val="2E5F8A"/>
          </a:solidFill>
          <a:ln/>
        </p:spPr>
        <p:txBody>
          <a:bodyPr/>
          <a:lstStyle/>
          <a:p>
            <a:endParaRPr lang="fr-FR"/>
          </a:p>
        </p:txBody>
      </p:sp>
      <p:sp>
        <p:nvSpPr>
          <p:cNvPr id="23" name="Shape 19">
            <a:extLst>
              <a:ext uri="{FF2B5EF4-FFF2-40B4-BE49-F238E27FC236}">
                <a16:creationId xmlns:a16="http://schemas.microsoft.com/office/drawing/2014/main" id="{AF86F516-DFDE-4BA5-4863-E8DA3F8EB020}"/>
              </a:ext>
            </a:extLst>
          </p:cNvPr>
          <p:cNvSpPr/>
          <p:nvPr/>
        </p:nvSpPr>
        <p:spPr>
          <a:xfrm>
            <a:off x="3047695" y="6782105"/>
            <a:ext cx="3047695" cy="75895"/>
          </a:xfrm>
          <a:prstGeom prst="rect">
            <a:avLst/>
          </a:prstGeom>
          <a:solidFill>
            <a:srgbClr val="F39C12"/>
          </a:solidFill>
          <a:ln/>
        </p:spPr>
        <p:txBody>
          <a:bodyPr/>
          <a:lstStyle/>
          <a:p>
            <a:endParaRPr lang="fr-FR"/>
          </a:p>
        </p:txBody>
      </p:sp>
      <p:sp>
        <p:nvSpPr>
          <p:cNvPr id="24" name="Shape 20">
            <a:extLst>
              <a:ext uri="{FF2B5EF4-FFF2-40B4-BE49-F238E27FC236}">
                <a16:creationId xmlns:a16="http://schemas.microsoft.com/office/drawing/2014/main" id="{CB4E51EE-6796-2313-8CBF-3F63C4D67E2C}"/>
              </a:ext>
            </a:extLst>
          </p:cNvPr>
          <p:cNvSpPr/>
          <p:nvPr/>
        </p:nvSpPr>
        <p:spPr>
          <a:xfrm>
            <a:off x="6096305" y="6782105"/>
            <a:ext cx="3047695" cy="75895"/>
          </a:xfrm>
          <a:prstGeom prst="rect">
            <a:avLst/>
          </a:prstGeom>
          <a:solidFill>
            <a:srgbClr val="F1C40F"/>
          </a:solidFill>
          <a:ln/>
        </p:spPr>
        <p:txBody>
          <a:bodyPr/>
          <a:lstStyle/>
          <a:p>
            <a:endParaRPr lang="fr-FR"/>
          </a:p>
        </p:txBody>
      </p:sp>
      <p:sp>
        <p:nvSpPr>
          <p:cNvPr id="25" name="Shape 21">
            <a:extLst>
              <a:ext uri="{FF2B5EF4-FFF2-40B4-BE49-F238E27FC236}">
                <a16:creationId xmlns:a16="http://schemas.microsoft.com/office/drawing/2014/main" id="{33AB7656-52DD-3662-1E8A-3B7DC2C06829}"/>
              </a:ext>
            </a:extLst>
          </p:cNvPr>
          <p:cNvSpPr/>
          <p:nvPr/>
        </p:nvSpPr>
        <p:spPr>
          <a:xfrm>
            <a:off x="9144000" y="6782105"/>
            <a:ext cx="3047695" cy="75895"/>
          </a:xfrm>
          <a:prstGeom prst="rect">
            <a:avLst/>
          </a:prstGeom>
          <a:solidFill>
            <a:srgbClr val="E74C3C"/>
          </a:solidFill>
          <a:ln/>
        </p:spPr>
        <p:txBody>
          <a:bodyPr/>
          <a:lstStyle/>
          <a:p>
            <a:endParaRPr lang="fr-FR"/>
          </a:p>
        </p:txBody>
      </p:sp>
      <p:sp>
        <p:nvSpPr>
          <p:cNvPr id="26" name="Text 22">
            <a:extLst>
              <a:ext uri="{FF2B5EF4-FFF2-40B4-BE49-F238E27FC236}">
                <a16:creationId xmlns:a16="http://schemas.microsoft.com/office/drawing/2014/main" id="{126DAF12-14A6-D52B-31D0-EFE6348CE9B5}"/>
              </a:ext>
            </a:extLst>
          </p:cNvPr>
          <p:cNvSpPr txBox="1"/>
          <p:nvPr/>
        </p:nvSpPr>
        <p:spPr>
          <a:xfrm>
            <a:off x="11811305" y="6524244"/>
            <a:ext cx="176479" cy="171907"/>
          </a:xfrm>
          <a:prstGeom prst="rect">
            <a:avLst/>
          </a:prstGeom>
          <a:noFill/>
          <a:ln/>
        </p:spPr>
        <p:txBody>
          <a:bodyPr wrap="square" lIns="0" tIns="0" rIns="0" bIns="0" rtlCol="0" anchor="ctr"/>
          <a:lstStyle/>
          <a:p>
            <a:pPr marL="0" indent="0" algn="l">
              <a:buNone/>
            </a:pPr>
            <a:r>
              <a:rPr lang="en-US" sz="1000" dirty="0">
                <a:solidFill>
                  <a:srgbClr val="6B7280"/>
                </a:solidFill>
                <a:latin typeface="Montserrat" pitchFamily="34" charset="0"/>
                <a:ea typeface="Montserrat" pitchFamily="34" charset="-122"/>
                <a:cs typeface="Montserrat" pitchFamily="34" charset="-120"/>
              </a:rPr>
              <a:t>2</a:t>
            </a:r>
            <a:endParaRPr lang="en-US" sz="1000" dirty="0"/>
          </a:p>
        </p:txBody>
      </p:sp>
      <p:pic>
        <p:nvPicPr>
          <p:cNvPr id="28" name="Image 0">
            <a:extLst>
              <a:ext uri="{FF2B5EF4-FFF2-40B4-BE49-F238E27FC236}">
                <a16:creationId xmlns:a16="http://schemas.microsoft.com/office/drawing/2014/main" id="{4A351858-0ED2-F2FF-E75B-26D14B5D4FB2}"/>
              </a:ext>
            </a:extLst>
          </p:cNvPr>
          <p:cNvPicPr>
            <a:picLocks noChangeAspect="1"/>
          </p:cNvPicPr>
          <p:nvPr/>
        </p:nvPicPr>
        <p:blipFill>
          <a:blip r:embed="rId5"/>
          <a:srcRect/>
          <a:stretch/>
        </p:blipFill>
        <p:spPr>
          <a:xfrm>
            <a:off x="9335879" y="137824"/>
            <a:ext cx="2855816" cy="736564"/>
          </a:xfrm>
          <a:prstGeom prst="rect">
            <a:avLst/>
          </a:prstGeom>
        </p:spPr>
      </p:pic>
      <p:pic>
        <p:nvPicPr>
          <p:cNvPr id="30" name="Image 29" descr="Une image contenant texte, habits, affiche, garçon&#10;&#10;Le contenu généré par l’IA peut être incorrect.">
            <a:extLst>
              <a:ext uri="{FF2B5EF4-FFF2-40B4-BE49-F238E27FC236}">
                <a16:creationId xmlns:a16="http://schemas.microsoft.com/office/drawing/2014/main" id="{3FD49D32-CF0B-E6E2-AE98-E68933679ACE}"/>
              </a:ext>
            </a:extLst>
          </p:cNvPr>
          <p:cNvPicPr>
            <a:picLocks noChangeAspect="1"/>
          </p:cNvPicPr>
          <p:nvPr/>
        </p:nvPicPr>
        <p:blipFill>
          <a:blip r:embed="rId6"/>
          <a:stretch>
            <a:fillRect/>
          </a:stretch>
        </p:blipFill>
        <p:spPr>
          <a:xfrm>
            <a:off x="9107414" y="2978516"/>
            <a:ext cx="2380541" cy="3277211"/>
          </a:xfrm>
          <a:prstGeom prst="rect">
            <a:avLst/>
          </a:prstGeom>
        </p:spPr>
      </p:pic>
      <p:pic>
        <p:nvPicPr>
          <p:cNvPr id="32" name="Image 31" descr="Une image contenant texte, homme, Visage humain, habits&#10;&#10;Le contenu généré par l’IA peut être incorrect.">
            <a:extLst>
              <a:ext uri="{FF2B5EF4-FFF2-40B4-BE49-F238E27FC236}">
                <a16:creationId xmlns:a16="http://schemas.microsoft.com/office/drawing/2014/main" id="{496E83A9-3301-D368-5C49-8812E2FC5EDF}"/>
              </a:ext>
            </a:extLst>
          </p:cNvPr>
          <p:cNvPicPr>
            <a:picLocks noChangeAspect="1"/>
          </p:cNvPicPr>
          <p:nvPr/>
        </p:nvPicPr>
        <p:blipFill>
          <a:blip r:embed="rId7"/>
          <a:stretch>
            <a:fillRect/>
          </a:stretch>
        </p:blipFill>
        <p:spPr>
          <a:xfrm>
            <a:off x="6498675" y="2566934"/>
            <a:ext cx="1888506" cy="2937676"/>
          </a:xfrm>
          <a:prstGeom prst="rect">
            <a:avLst/>
          </a:prstGeom>
        </p:spPr>
      </p:pic>
      <p:pic>
        <p:nvPicPr>
          <p:cNvPr id="34" name="Image 33">
            <a:extLst>
              <a:ext uri="{FF2B5EF4-FFF2-40B4-BE49-F238E27FC236}">
                <a16:creationId xmlns:a16="http://schemas.microsoft.com/office/drawing/2014/main" id="{E8B2FFC0-2523-221E-E8BC-66769F023741}"/>
              </a:ext>
            </a:extLst>
          </p:cNvPr>
          <p:cNvPicPr>
            <a:picLocks noChangeAspect="1"/>
          </p:cNvPicPr>
          <p:nvPr/>
        </p:nvPicPr>
        <p:blipFill>
          <a:blip r:embed="rId8"/>
          <a:stretch>
            <a:fillRect/>
          </a:stretch>
        </p:blipFill>
        <p:spPr>
          <a:xfrm>
            <a:off x="8020855" y="1137688"/>
            <a:ext cx="3467100" cy="1314450"/>
          </a:xfrm>
          <a:prstGeom prst="rect">
            <a:avLst/>
          </a:prstGeom>
        </p:spPr>
      </p:pic>
      <p:pic>
        <p:nvPicPr>
          <p:cNvPr id="18" name="Image 17">
            <a:extLst>
              <a:ext uri="{FF2B5EF4-FFF2-40B4-BE49-F238E27FC236}">
                <a16:creationId xmlns:a16="http://schemas.microsoft.com/office/drawing/2014/main" id="{5AE1687A-3209-2B56-4B25-9EA7F028F913}"/>
              </a:ext>
            </a:extLst>
          </p:cNvPr>
          <p:cNvPicPr>
            <a:picLocks noChangeAspect="1"/>
          </p:cNvPicPr>
          <p:nvPr/>
        </p:nvPicPr>
        <p:blipFill>
          <a:blip r:embed="rId9"/>
          <a:stretch>
            <a:fillRect/>
          </a:stretch>
        </p:blipFill>
        <p:spPr>
          <a:xfrm>
            <a:off x="152664" y="2873396"/>
            <a:ext cx="914479" cy="914479"/>
          </a:xfrm>
          <a:prstGeom prst="rect">
            <a:avLst/>
          </a:prstGeom>
        </p:spPr>
      </p:pic>
    </p:spTree>
    <p:extLst>
      <p:ext uri="{BB962C8B-B14F-4D97-AF65-F5344CB8AC3E}">
        <p14:creationId xmlns:p14="http://schemas.microsoft.com/office/powerpoint/2010/main" val="2826081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txBody>
          <a:bodyPr/>
          <a:lstStyle/>
          <a:p>
            <a:endParaRPr lang="fr-FR"/>
          </a:p>
        </p:txBody>
      </p:sp>
      <p:sp>
        <p:nvSpPr>
          <p:cNvPr id="3" name="Shape 1"/>
          <p:cNvSpPr/>
          <p:nvPr/>
        </p:nvSpPr>
        <p:spPr>
          <a:xfrm>
            <a:off x="0" y="0"/>
            <a:ext cx="12191695" cy="6858000"/>
          </a:xfrm>
          <a:prstGeom prst="rect">
            <a:avLst/>
          </a:prstGeom>
          <a:solidFill>
            <a:srgbClr val="FFFFFF"/>
          </a:solidFill>
          <a:ln/>
        </p:spPr>
        <p:txBody>
          <a:bodyPr/>
          <a:lstStyle/>
          <a:p>
            <a:endParaRPr lang="fr-FR"/>
          </a:p>
        </p:txBody>
      </p:sp>
      <p:sp>
        <p:nvSpPr>
          <p:cNvPr id="4" name="Shape 2"/>
          <p:cNvSpPr/>
          <p:nvPr/>
        </p:nvSpPr>
        <p:spPr>
          <a:xfrm>
            <a:off x="0" y="0"/>
            <a:ext cx="3047695" cy="75895"/>
          </a:xfrm>
          <a:prstGeom prst="rect">
            <a:avLst/>
          </a:prstGeom>
          <a:solidFill>
            <a:srgbClr val="2E5F8A"/>
          </a:solidFill>
          <a:ln/>
        </p:spPr>
        <p:txBody>
          <a:bodyPr/>
          <a:lstStyle/>
          <a:p>
            <a:endParaRPr lang="fr-FR"/>
          </a:p>
        </p:txBody>
      </p:sp>
      <p:sp>
        <p:nvSpPr>
          <p:cNvPr id="5" name="Shape 3"/>
          <p:cNvSpPr/>
          <p:nvPr/>
        </p:nvSpPr>
        <p:spPr>
          <a:xfrm>
            <a:off x="3047695" y="0"/>
            <a:ext cx="3047695" cy="75895"/>
          </a:xfrm>
          <a:prstGeom prst="rect">
            <a:avLst/>
          </a:prstGeom>
          <a:solidFill>
            <a:srgbClr val="F39C12"/>
          </a:solidFill>
          <a:ln/>
        </p:spPr>
        <p:txBody>
          <a:bodyPr/>
          <a:lstStyle/>
          <a:p>
            <a:endParaRPr lang="fr-FR"/>
          </a:p>
        </p:txBody>
      </p:sp>
      <p:sp>
        <p:nvSpPr>
          <p:cNvPr id="6" name="Shape 4"/>
          <p:cNvSpPr/>
          <p:nvPr/>
        </p:nvSpPr>
        <p:spPr>
          <a:xfrm>
            <a:off x="6096305" y="0"/>
            <a:ext cx="3047695" cy="75895"/>
          </a:xfrm>
          <a:prstGeom prst="rect">
            <a:avLst/>
          </a:prstGeom>
          <a:solidFill>
            <a:srgbClr val="F1C40F"/>
          </a:solidFill>
          <a:ln/>
        </p:spPr>
        <p:txBody>
          <a:bodyPr/>
          <a:lstStyle/>
          <a:p>
            <a:endParaRPr lang="fr-FR"/>
          </a:p>
        </p:txBody>
      </p:sp>
      <p:sp>
        <p:nvSpPr>
          <p:cNvPr id="7" name="Shape 5"/>
          <p:cNvSpPr/>
          <p:nvPr/>
        </p:nvSpPr>
        <p:spPr>
          <a:xfrm>
            <a:off x="9144000" y="0"/>
            <a:ext cx="3047695" cy="75895"/>
          </a:xfrm>
          <a:prstGeom prst="rect">
            <a:avLst/>
          </a:prstGeom>
          <a:solidFill>
            <a:srgbClr val="E74C3C"/>
          </a:solidFill>
          <a:ln/>
        </p:spPr>
        <p:txBody>
          <a:bodyPr/>
          <a:lstStyle/>
          <a:p>
            <a:endParaRPr lang="fr-FR"/>
          </a:p>
        </p:txBody>
      </p:sp>
      <p:pic>
        <p:nvPicPr>
          <p:cNvPr id="8" name="Image 0" descr="preencoded.png"/>
          <p:cNvPicPr>
            <a:picLocks noChangeAspect="1"/>
          </p:cNvPicPr>
          <p:nvPr/>
        </p:nvPicPr>
        <p:blipFill>
          <a:blip r:embed="rId3"/>
          <a:srcRect/>
          <a:stretch/>
        </p:blipFill>
        <p:spPr>
          <a:xfrm>
            <a:off x="11277295" y="304495"/>
            <a:ext cx="609905" cy="609905"/>
          </a:xfrm>
          <a:prstGeom prst="rect">
            <a:avLst/>
          </a:prstGeom>
        </p:spPr>
      </p:pic>
      <p:sp>
        <p:nvSpPr>
          <p:cNvPr id="9" name="Text 6"/>
          <p:cNvSpPr txBox="1"/>
          <p:nvPr/>
        </p:nvSpPr>
        <p:spPr>
          <a:xfrm>
            <a:off x="609905" y="666598"/>
            <a:ext cx="7982712" cy="419710"/>
          </a:xfrm>
          <a:prstGeom prst="rect">
            <a:avLst/>
          </a:prstGeom>
          <a:noFill/>
          <a:ln/>
        </p:spPr>
        <p:txBody>
          <a:bodyPr wrap="square" lIns="0" tIns="0" rIns="0" bIns="0" rtlCol="0" anchor="ctr"/>
          <a:lstStyle/>
          <a:p>
            <a:pPr marL="0" indent="0" algn="l">
              <a:buNone/>
            </a:pPr>
            <a:r>
              <a:rPr lang="en-US" sz="2700" b="1" dirty="0">
                <a:solidFill>
                  <a:srgbClr val="2E5F8A"/>
                </a:solidFill>
                <a:latin typeface="Montserrat" pitchFamily="34" charset="0"/>
                <a:ea typeface="Montserrat" pitchFamily="34" charset="-122"/>
                <a:cs typeface="Montserrat" pitchFamily="34" charset="-120"/>
              </a:rPr>
              <a:t>Actions concrètes du notariat francophone</a:t>
            </a:r>
            <a:endParaRPr lang="en-US" sz="2700" dirty="0"/>
          </a:p>
        </p:txBody>
      </p:sp>
      <p:sp>
        <p:nvSpPr>
          <p:cNvPr id="10" name="Shape 7"/>
          <p:cNvSpPr/>
          <p:nvPr/>
        </p:nvSpPr>
        <p:spPr>
          <a:xfrm>
            <a:off x="609905" y="1181405"/>
            <a:ext cx="761695" cy="38405"/>
          </a:xfrm>
          <a:prstGeom prst="rect">
            <a:avLst/>
          </a:prstGeom>
          <a:solidFill>
            <a:srgbClr val="F39C12"/>
          </a:solidFill>
          <a:ln/>
        </p:spPr>
        <p:txBody>
          <a:bodyPr/>
          <a:lstStyle/>
          <a:p>
            <a:endParaRPr lang="fr-FR"/>
          </a:p>
        </p:txBody>
      </p:sp>
      <p:sp>
        <p:nvSpPr>
          <p:cNvPr id="11" name="Text 8"/>
          <p:cNvSpPr txBox="1"/>
          <p:nvPr/>
        </p:nvSpPr>
        <p:spPr>
          <a:xfrm>
            <a:off x="609905" y="1619402"/>
            <a:ext cx="6529730" cy="228600"/>
          </a:xfrm>
          <a:prstGeom prst="rect">
            <a:avLst/>
          </a:prstGeom>
          <a:noFill/>
          <a:ln/>
        </p:spPr>
        <p:txBody>
          <a:bodyPr wrap="square" lIns="0" tIns="0" rIns="0" bIns="0" rtlCol="0" anchor="ctr"/>
          <a:lstStyle/>
          <a:p>
            <a:pPr marL="0" indent="0" algn="l">
              <a:buNone/>
            </a:pPr>
            <a:r>
              <a:rPr lang="en-US" sz="1300" dirty="0">
                <a:solidFill>
                  <a:srgbClr val="444444"/>
                </a:solidFill>
                <a:latin typeface="Open Sans" pitchFamily="34" charset="0"/>
                <a:ea typeface="Open Sans" pitchFamily="34" charset="-122"/>
                <a:cs typeface="Open Sans" pitchFamily="34" charset="-120"/>
              </a:rPr>
              <a:t>« Détecter une problématique et sensibiliser, c'est bien. Mais agir, c'est mieux ! »</a:t>
            </a:r>
            <a:endParaRPr lang="en-US" sz="1300" dirty="0"/>
          </a:p>
        </p:txBody>
      </p:sp>
      <p:sp>
        <p:nvSpPr>
          <p:cNvPr id="12" name="Shape 9"/>
          <p:cNvSpPr/>
          <p:nvPr/>
        </p:nvSpPr>
        <p:spPr>
          <a:xfrm>
            <a:off x="609905" y="2171700"/>
            <a:ext cx="5333695" cy="2781605"/>
          </a:xfrm>
          <a:prstGeom prst="roundRect">
            <a:avLst>
              <a:gd name="adj" fmla="val 901"/>
            </a:avLst>
          </a:prstGeom>
          <a:solidFill>
            <a:srgbClr val="2E5F8A">
              <a:alpha val="5000"/>
            </a:srgbClr>
          </a:solidFill>
          <a:ln/>
        </p:spPr>
        <p:txBody>
          <a:bodyPr/>
          <a:lstStyle/>
          <a:p>
            <a:endParaRPr lang="fr-FR"/>
          </a:p>
        </p:txBody>
      </p:sp>
      <p:sp>
        <p:nvSpPr>
          <p:cNvPr id="13" name="Shape 10"/>
          <p:cNvSpPr/>
          <p:nvPr/>
        </p:nvSpPr>
        <p:spPr>
          <a:xfrm>
            <a:off x="609905" y="2171700"/>
            <a:ext cx="38405" cy="2781605"/>
          </a:xfrm>
          <a:prstGeom prst="rect">
            <a:avLst/>
          </a:prstGeom>
          <a:solidFill>
            <a:srgbClr val="000000"/>
          </a:solidFill>
          <a:ln/>
        </p:spPr>
        <p:txBody>
          <a:bodyPr/>
          <a:lstStyle/>
          <a:p>
            <a:endParaRPr lang="fr-FR"/>
          </a:p>
        </p:txBody>
      </p:sp>
      <p:sp>
        <p:nvSpPr>
          <p:cNvPr id="14" name="Shape 11"/>
          <p:cNvSpPr/>
          <p:nvPr/>
        </p:nvSpPr>
        <p:spPr>
          <a:xfrm>
            <a:off x="875995" y="2400300"/>
            <a:ext cx="371246" cy="495605"/>
          </a:xfrm>
          <a:prstGeom prst="roundRect">
            <a:avLst>
              <a:gd name="adj" fmla="val 246306"/>
            </a:avLst>
          </a:prstGeom>
          <a:solidFill>
            <a:srgbClr val="F39C12"/>
          </a:solidFill>
          <a:ln/>
        </p:spPr>
        <p:txBody>
          <a:bodyPr/>
          <a:lstStyle/>
          <a:p>
            <a:endParaRPr lang="fr-FR"/>
          </a:p>
        </p:txBody>
      </p:sp>
      <p:pic>
        <p:nvPicPr>
          <p:cNvPr id="15" name="Image 1" descr="preencoded.png"/>
          <p:cNvPicPr>
            <a:picLocks noChangeAspect="1"/>
          </p:cNvPicPr>
          <p:nvPr/>
        </p:nvPicPr>
        <p:blipFill>
          <a:blip r:embed="rId4"/>
          <a:srcRect t="-80" b="-80"/>
          <a:stretch/>
        </p:blipFill>
        <p:spPr>
          <a:xfrm>
            <a:off x="990295" y="2514600"/>
            <a:ext cx="142646" cy="228600"/>
          </a:xfrm>
          <a:prstGeom prst="rect">
            <a:avLst/>
          </a:prstGeom>
        </p:spPr>
      </p:pic>
      <p:sp>
        <p:nvSpPr>
          <p:cNvPr id="16" name="Text 12"/>
          <p:cNvSpPr txBox="1"/>
          <p:nvPr/>
        </p:nvSpPr>
        <p:spPr>
          <a:xfrm>
            <a:off x="1399946" y="2514600"/>
            <a:ext cx="2724912" cy="257861"/>
          </a:xfrm>
          <a:prstGeom prst="rect">
            <a:avLst/>
          </a:prstGeom>
          <a:noFill/>
          <a:ln/>
        </p:spPr>
        <p:txBody>
          <a:bodyPr wrap="square" lIns="0" tIns="0" rIns="0" bIns="0" rtlCol="0" anchor="ctr"/>
          <a:lstStyle/>
          <a:p>
            <a:pPr marL="0" indent="0" algn="l">
              <a:buNone/>
            </a:pPr>
            <a:r>
              <a:rPr lang="en-US" sz="1500" b="1" dirty="0">
                <a:solidFill>
                  <a:srgbClr val="333333"/>
                </a:solidFill>
                <a:latin typeface="Open Sans" pitchFamily="34" charset="0"/>
                <a:ea typeface="Open Sans" pitchFamily="34" charset="-122"/>
                <a:cs typeface="Open Sans" pitchFamily="34" charset="-120"/>
              </a:rPr>
              <a:t>Audiences foraines au Niger</a:t>
            </a:r>
            <a:endParaRPr lang="en-US" sz="1500" dirty="0"/>
          </a:p>
        </p:txBody>
      </p:sp>
      <p:sp>
        <p:nvSpPr>
          <p:cNvPr id="17" name="Text 13"/>
          <p:cNvSpPr txBox="1"/>
          <p:nvPr/>
        </p:nvSpPr>
        <p:spPr>
          <a:xfrm>
            <a:off x="875995" y="3057754"/>
            <a:ext cx="2628900"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Partenariat avec l'OIF pour l'action :</a:t>
            </a:r>
            <a:endParaRPr lang="en-US" sz="1200" dirty="0"/>
          </a:p>
        </p:txBody>
      </p:sp>
      <p:sp>
        <p:nvSpPr>
          <p:cNvPr id="18" name="Text 14"/>
          <p:cNvSpPr txBox="1"/>
          <p:nvPr/>
        </p:nvSpPr>
        <p:spPr>
          <a:xfrm>
            <a:off x="875995" y="3438144"/>
            <a:ext cx="4705502" cy="438912"/>
          </a:xfrm>
          <a:prstGeom prst="rect">
            <a:avLst/>
          </a:prstGeom>
          <a:noFill/>
          <a:ln/>
        </p:spPr>
        <p:txBody>
          <a:bodyPr wrap="square" lIns="0" tIns="0" rIns="0" bIns="0" rtlCol="0" anchor="ctr"/>
          <a:lstStyle/>
          <a:p>
            <a:pPr marL="0" indent="0" algn="l">
              <a:buNone/>
            </a:pPr>
            <a:r>
              <a:rPr lang="en-US" sz="1200" i="1" dirty="0">
                <a:solidFill>
                  <a:srgbClr val="444444"/>
                </a:solidFill>
                <a:latin typeface="Open Sans" pitchFamily="34" charset="0"/>
                <a:ea typeface="Open Sans" pitchFamily="34" charset="-122"/>
                <a:cs typeface="Open Sans" pitchFamily="34" charset="-120"/>
              </a:rPr>
              <a:t>« Pour des enfants francophones reconnus et détenteurs de leur acte d'état civil »</a:t>
            </a:r>
            <a:endParaRPr lang="en-US" sz="1200" dirty="0"/>
          </a:p>
        </p:txBody>
      </p:sp>
      <p:sp>
        <p:nvSpPr>
          <p:cNvPr id="19" name="Shape 15"/>
          <p:cNvSpPr/>
          <p:nvPr/>
        </p:nvSpPr>
        <p:spPr>
          <a:xfrm>
            <a:off x="875995" y="4114800"/>
            <a:ext cx="466344" cy="609905"/>
          </a:xfrm>
          <a:prstGeom prst="roundRect">
            <a:avLst>
              <a:gd name="adj" fmla="val 196078"/>
            </a:avLst>
          </a:prstGeom>
          <a:solidFill>
            <a:srgbClr val="F1C40F"/>
          </a:solidFill>
          <a:ln/>
        </p:spPr>
        <p:txBody>
          <a:bodyPr/>
          <a:lstStyle/>
          <a:p>
            <a:endParaRPr lang="fr-FR"/>
          </a:p>
        </p:txBody>
      </p:sp>
      <p:sp>
        <p:nvSpPr>
          <p:cNvPr id="20" name="Text 16"/>
          <p:cNvSpPr txBox="1"/>
          <p:nvPr/>
        </p:nvSpPr>
        <p:spPr>
          <a:xfrm>
            <a:off x="875995" y="4276649"/>
            <a:ext cx="638251" cy="277063"/>
          </a:xfrm>
          <a:prstGeom prst="rect">
            <a:avLst/>
          </a:prstGeom>
          <a:noFill/>
          <a:ln/>
        </p:spPr>
        <p:txBody>
          <a:bodyPr wrap="square" lIns="0" tIns="0" rIns="0" bIns="0" rtlCol="0" anchor="ctr"/>
          <a:lstStyle/>
          <a:p>
            <a:pPr marL="0" indent="0" algn="l">
              <a:buNone/>
            </a:pPr>
            <a:r>
              <a:rPr lang="en-US" sz="1800" b="1" dirty="0">
                <a:solidFill>
                  <a:srgbClr val="FFFFFF"/>
                </a:solidFill>
                <a:latin typeface="Montserrat" pitchFamily="34" charset="0"/>
                <a:ea typeface="Montserrat" pitchFamily="34" charset="-122"/>
                <a:cs typeface="Montserrat" pitchFamily="34" charset="-120"/>
              </a:rPr>
              <a:t>40k</a:t>
            </a:r>
            <a:endParaRPr lang="en-US" sz="1800" dirty="0"/>
          </a:p>
        </p:txBody>
      </p:sp>
      <p:sp>
        <p:nvSpPr>
          <p:cNvPr id="21" name="Text 17"/>
          <p:cNvSpPr txBox="1"/>
          <p:nvPr/>
        </p:nvSpPr>
        <p:spPr>
          <a:xfrm>
            <a:off x="1491386" y="4200754"/>
            <a:ext cx="4229100" cy="4389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40 000 enfants ont été dotés d'un acte de naissance grâce à l'appui à la Direction générale de l'état civil du Niger</a:t>
            </a:r>
            <a:endParaRPr lang="en-US" sz="1200" dirty="0"/>
          </a:p>
        </p:txBody>
      </p:sp>
      <p:sp>
        <p:nvSpPr>
          <p:cNvPr id="22" name="Shape 18"/>
          <p:cNvSpPr/>
          <p:nvPr/>
        </p:nvSpPr>
        <p:spPr>
          <a:xfrm>
            <a:off x="6248095" y="2171700"/>
            <a:ext cx="5333695" cy="2781605"/>
          </a:xfrm>
          <a:prstGeom prst="roundRect">
            <a:avLst>
              <a:gd name="adj" fmla="val 901"/>
            </a:avLst>
          </a:prstGeom>
          <a:solidFill>
            <a:srgbClr val="2E5F8A">
              <a:alpha val="5000"/>
            </a:srgbClr>
          </a:solidFill>
          <a:ln/>
        </p:spPr>
        <p:txBody>
          <a:bodyPr/>
          <a:lstStyle/>
          <a:p>
            <a:endParaRPr lang="fr-FR"/>
          </a:p>
        </p:txBody>
      </p:sp>
      <p:sp>
        <p:nvSpPr>
          <p:cNvPr id="23" name="Shape 19"/>
          <p:cNvSpPr/>
          <p:nvPr/>
        </p:nvSpPr>
        <p:spPr>
          <a:xfrm>
            <a:off x="6248095" y="2171700"/>
            <a:ext cx="38405" cy="2781605"/>
          </a:xfrm>
          <a:prstGeom prst="rect">
            <a:avLst/>
          </a:prstGeom>
          <a:solidFill>
            <a:srgbClr val="000000"/>
          </a:solidFill>
          <a:ln/>
        </p:spPr>
        <p:txBody>
          <a:bodyPr/>
          <a:lstStyle/>
          <a:p>
            <a:endParaRPr lang="fr-FR"/>
          </a:p>
        </p:txBody>
      </p:sp>
      <p:sp>
        <p:nvSpPr>
          <p:cNvPr id="24" name="Shape 20"/>
          <p:cNvSpPr/>
          <p:nvPr/>
        </p:nvSpPr>
        <p:spPr>
          <a:xfrm>
            <a:off x="6515100" y="2400300"/>
            <a:ext cx="428854" cy="495605"/>
          </a:xfrm>
          <a:prstGeom prst="roundRect">
            <a:avLst>
              <a:gd name="adj" fmla="val 213219"/>
            </a:avLst>
          </a:prstGeom>
          <a:solidFill>
            <a:srgbClr val="2E5F8A"/>
          </a:solidFill>
          <a:ln/>
        </p:spPr>
        <p:txBody>
          <a:bodyPr/>
          <a:lstStyle/>
          <a:p>
            <a:endParaRPr lang="fr-FR"/>
          </a:p>
        </p:txBody>
      </p:sp>
      <p:pic>
        <p:nvPicPr>
          <p:cNvPr id="25" name="Image 2" descr="preencoded.png"/>
          <p:cNvPicPr>
            <a:picLocks noChangeAspect="1"/>
          </p:cNvPicPr>
          <p:nvPr/>
        </p:nvPicPr>
        <p:blipFill>
          <a:blip r:embed="rId5"/>
          <a:srcRect l="-57" r="-57"/>
          <a:stretch/>
        </p:blipFill>
        <p:spPr>
          <a:xfrm>
            <a:off x="6629400" y="2514600"/>
            <a:ext cx="200254" cy="228600"/>
          </a:xfrm>
          <a:prstGeom prst="rect">
            <a:avLst/>
          </a:prstGeom>
        </p:spPr>
      </p:pic>
      <p:sp>
        <p:nvSpPr>
          <p:cNvPr id="26" name="Text 21"/>
          <p:cNvSpPr txBox="1"/>
          <p:nvPr/>
        </p:nvSpPr>
        <p:spPr>
          <a:xfrm>
            <a:off x="7095744" y="2514600"/>
            <a:ext cx="1962302" cy="257861"/>
          </a:xfrm>
          <a:prstGeom prst="rect">
            <a:avLst/>
          </a:prstGeom>
          <a:noFill/>
          <a:ln/>
        </p:spPr>
        <p:txBody>
          <a:bodyPr wrap="square" lIns="0" tIns="0" rIns="0" bIns="0" rtlCol="0" anchor="ctr"/>
          <a:lstStyle/>
          <a:p>
            <a:pPr marL="0" indent="0" algn="l">
              <a:buNone/>
            </a:pPr>
            <a:r>
              <a:rPr lang="en-US" sz="1500" b="1" dirty="0">
                <a:solidFill>
                  <a:srgbClr val="333333"/>
                </a:solidFill>
                <a:latin typeface="Open Sans" pitchFamily="34" charset="0"/>
                <a:ea typeface="Open Sans" pitchFamily="34" charset="-122"/>
                <a:cs typeface="Open Sans" pitchFamily="34" charset="-120"/>
              </a:rPr>
              <a:t>Guide sur l'état civil</a:t>
            </a:r>
            <a:endParaRPr lang="en-US" sz="1500" dirty="0"/>
          </a:p>
        </p:txBody>
      </p:sp>
      <p:sp>
        <p:nvSpPr>
          <p:cNvPr id="27" name="Text 22"/>
          <p:cNvSpPr txBox="1"/>
          <p:nvPr/>
        </p:nvSpPr>
        <p:spPr>
          <a:xfrm>
            <a:off x="6515100" y="3057754"/>
            <a:ext cx="2124151" cy="2103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Refonte du guide avec l'OIF :</a:t>
            </a:r>
            <a:endParaRPr lang="en-US" sz="1200" dirty="0"/>
          </a:p>
        </p:txBody>
      </p:sp>
      <p:sp>
        <p:nvSpPr>
          <p:cNvPr id="28" name="Text 23"/>
          <p:cNvSpPr txBox="1"/>
          <p:nvPr/>
        </p:nvSpPr>
        <p:spPr>
          <a:xfrm>
            <a:off x="6515100" y="3438144"/>
            <a:ext cx="4877410" cy="438912"/>
          </a:xfrm>
          <a:prstGeom prst="rect">
            <a:avLst/>
          </a:prstGeom>
          <a:noFill/>
          <a:ln/>
        </p:spPr>
        <p:txBody>
          <a:bodyPr wrap="square" lIns="0" tIns="0" rIns="0" bIns="0" rtlCol="0" anchor="ctr"/>
          <a:lstStyle/>
          <a:p>
            <a:pPr marL="0" indent="0" algn="l">
              <a:buNone/>
            </a:pPr>
            <a:r>
              <a:rPr lang="en-US" sz="1200" i="1" dirty="0">
                <a:solidFill>
                  <a:srgbClr val="444444"/>
                </a:solidFill>
                <a:latin typeface="Open Sans" pitchFamily="34" charset="0"/>
                <a:ea typeface="Open Sans" pitchFamily="34" charset="-122"/>
                <a:cs typeface="Open Sans" pitchFamily="34" charset="-120"/>
              </a:rPr>
              <a:t>« Guide sur la consolidation de l'état civil, des listes électorales et la protection des données personnelles »</a:t>
            </a:r>
            <a:endParaRPr lang="en-US" sz="1200" dirty="0"/>
          </a:p>
        </p:txBody>
      </p:sp>
      <p:sp>
        <p:nvSpPr>
          <p:cNvPr id="29" name="Shape 24"/>
          <p:cNvSpPr/>
          <p:nvPr/>
        </p:nvSpPr>
        <p:spPr>
          <a:xfrm>
            <a:off x="6515100" y="4114800"/>
            <a:ext cx="362102" cy="457200"/>
          </a:xfrm>
          <a:prstGeom prst="roundRect">
            <a:avLst>
              <a:gd name="adj" fmla="val 252526"/>
            </a:avLst>
          </a:prstGeom>
          <a:solidFill>
            <a:srgbClr val="2E5F8A"/>
          </a:solidFill>
          <a:ln/>
        </p:spPr>
        <p:txBody>
          <a:bodyPr/>
          <a:lstStyle/>
          <a:p>
            <a:endParaRPr lang="fr-FR"/>
          </a:p>
        </p:txBody>
      </p:sp>
      <p:pic>
        <p:nvPicPr>
          <p:cNvPr id="30" name="Image 3" descr="preencoded.png"/>
          <p:cNvPicPr>
            <a:picLocks noChangeAspect="1"/>
          </p:cNvPicPr>
          <p:nvPr/>
        </p:nvPicPr>
        <p:blipFill>
          <a:blip r:embed="rId6"/>
          <a:srcRect l="-1648" r="-1648"/>
          <a:stretch/>
        </p:blipFill>
        <p:spPr>
          <a:xfrm>
            <a:off x="6605626" y="4248302"/>
            <a:ext cx="171907" cy="190195"/>
          </a:xfrm>
          <a:prstGeom prst="rect">
            <a:avLst/>
          </a:prstGeom>
        </p:spPr>
      </p:pic>
      <p:sp>
        <p:nvSpPr>
          <p:cNvPr id="31" name="Text 25"/>
          <p:cNvSpPr txBox="1"/>
          <p:nvPr/>
        </p:nvSpPr>
        <p:spPr>
          <a:xfrm>
            <a:off x="7020763" y="4123944"/>
            <a:ext cx="4429354" cy="438912"/>
          </a:xfrm>
          <a:prstGeom prst="rect">
            <a:avLst/>
          </a:prstGeom>
          <a:noFill/>
          <a:ln/>
        </p:spPr>
        <p:txBody>
          <a:bodyPr wrap="square" lIns="0" tIns="0" rIns="0" bIns="0" rtlCol="0" anchor="ctr"/>
          <a:lstStyle/>
          <a:p>
            <a:pPr marL="0" indent="0" algn="l">
              <a:buNone/>
            </a:pPr>
            <a:r>
              <a:rPr lang="en-US" sz="1200" dirty="0">
                <a:solidFill>
                  <a:srgbClr val="444444"/>
                </a:solidFill>
                <a:latin typeface="Open Sans" pitchFamily="34" charset="0"/>
                <a:ea typeface="Open Sans" pitchFamily="34" charset="-122"/>
                <a:cs typeface="Open Sans" pitchFamily="34" charset="-120"/>
              </a:rPr>
              <a:t>L'ANF est co-auteur et a coordonné les travaux de refonte de ce guide essentiel</a:t>
            </a:r>
            <a:endParaRPr lang="en-US" sz="1200" dirty="0"/>
          </a:p>
        </p:txBody>
      </p:sp>
      <p:pic>
        <p:nvPicPr>
          <p:cNvPr id="32" name="Image 4" descr="preencoded.png"/>
          <p:cNvPicPr>
            <a:picLocks noChangeAspect="1"/>
          </p:cNvPicPr>
          <p:nvPr/>
        </p:nvPicPr>
        <p:blipFill>
          <a:blip r:embed="rId7"/>
          <a:srcRect l="-57" r="-57"/>
          <a:stretch/>
        </p:blipFill>
        <p:spPr>
          <a:xfrm>
            <a:off x="609905" y="5391302"/>
            <a:ext cx="200254" cy="228600"/>
          </a:xfrm>
          <a:prstGeom prst="rect">
            <a:avLst/>
          </a:prstGeom>
        </p:spPr>
      </p:pic>
      <p:sp>
        <p:nvSpPr>
          <p:cNvPr id="33" name="Text 26"/>
          <p:cNvSpPr txBox="1"/>
          <p:nvPr/>
        </p:nvSpPr>
        <p:spPr>
          <a:xfrm>
            <a:off x="923544" y="5277002"/>
            <a:ext cx="10406786" cy="495605"/>
          </a:xfrm>
          <a:prstGeom prst="rect">
            <a:avLst/>
          </a:prstGeom>
          <a:noFill/>
          <a:ln/>
        </p:spPr>
        <p:txBody>
          <a:bodyPr wrap="square" lIns="0" tIns="0" rIns="0" bIns="0" rtlCol="0" anchor="ctr"/>
          <a:lstStyle/>
          <a:p>
            <a:pPr marL="0" indent="0" algn="l">
              <a:buNone/>
            </a:pPr>
            <a:r>
              <a:rPr lang="en-US" sz="1300" i="1" dirty="0">
                <a:solidFill>
                  <a:srgbClr val="444444"/>
                </a:solidFill>
                <a:latin typeface="Open Sans" pitchFamily="34" charset="0"/>
                <a:ea typeface="Open Sans" pitchFamily="34" charset="-122"/>
                <a:cs typeface="Open Sans" pitchFamily="34" charset="-120"/>
              </a:rPr>
              <a:t>Le notaire est le fantassin du droit, chargé d'appliquer la loi au contact du citoyen. C'est un homme de terrain et donc un homme d'action.</a:t>
            </a:r>
            <a:endParaRPr lang="en-US" sz="1300" dirty="0"/>
          </a:p>
        </p:txBody>
      </p:sp>
      <p:sp>
        <p:nvSpPr>
          <p:cNvPr id="34" name="Shape 27"/>
          <p:cNvSpPr/>
          <p:nvPr/>
        </p:nvSpPr>
        <p:spPr>
          <a:xfrm>
            <a:off x="0" y="6782105"/>
            <a:ext cx="3047695" cy="75895"/>
          </a:xfrm>
          <a:prstGeom prst="rect">
            <a:avLst/>
          </a:prstGeom>
          <a:solidFill>
            <a:srgbClr val="2E5F8A"/>
          </a:solidFill>
          <a:ln/>
        </p:spPr>
        <p:txBody>
          <a:bodyPr/>
          <a:lstStyle/>
          <a:p>
            <a:endParaRPr lang="fr-FR"/>
          </a:p>
        </p:txBody>
      </p:sp>
      <p:sp>
        <p:nvSpPr>
          <p:cNvPr id="35" name="Shape 28"/>
          <p:cNvSpPr/>
          <p:nvPr/>
        </p:nvSpPr>
        <p:spPr>
          <a:xfrm>
            <a:off x="3047695" y="6782105"/>
            <a:ext cx="3047695" cy="75895"/>
          </a:xfrm>
          <a:prstGeom prst="rect">
            <a:avLst/>
          </a:prstGeom>
          <a:solidFill>
            <a:srgbClr val="F39C12"/>
          </a:solidFill>
          <a:ln/>
        </p:spPr>
        <p:txBody>
          <a:bodyPr/>
          <a:lstStyle/>
          <a:p>
            <a:endParaRPr lang="fr-FR"/>
          </a:p>
        </p:txBody>
      </p:sp>
      <p:sp>
        <p:nvSpPr>
          <p:cNvPr id="36" name="Shape 29"/>
          <p:cNvSpPr/>
          <p:nvPr/>
        </p:nvSpPr>
        <p:spPr>
          <a:xfrm>
            <a:off x="6096305" y="6782105"/>
            <a:ext cx="3047695" cy="75895"/>
          </a:xfrm>
          <a:prstGeom prst="rect">
            <a:avLst/>
          </a:prstGeom>
          <a:solidFill>
            <a:srgbClr val="F1C40F"/>
          </a:solidFill>
          <a:ln/>
        </p:spPr>
        <p:txBody>
          <a:bodyPr/>
          <a:lstStyle/>
          <a:p>
            <a:endParaRPr lang="fr-FR"/>
          </a:p>
        </p:txBody>
      </p:sp>
      <p:sp>
        <p:nvSpPr>
          <p:cNvPr id="37" name="Shape 30"/>
          <p:cNvSpPr/>
          <p:nvPr/>
        </p:nvSpPr>
        <p:spPr>
          <a:xfrm>
            <a:off x="9144000" y="6782105"/>
            <a:ext cx="3047695" cy="75895"/>
          </a:xfrm>
          <a:prstGeom prst="rect">
            <a:avLst/>
          </a:prstGeom>
          <a:solidFill>
            <a:srgbClr val="E74C3C"/>
          </a:solidFill>
          <a:ln/>
        </p:spPr>
        <p:txBody>
          <a:bodyPr/>
          <a:lstStyle/>
          <a:p>
            <a:endParaRPr lang="fr-FR"/>
          </a:p>
        </p:txBody>
      </p:sp>
      <p:sp>
        <p:nvSpPr>
          <p:cNvPr id="38" name="Text 31"/>
          <p:cNvSpPr txBox="1"/>
          <p:nvPr/>
        </p:nvSpPr>
        <p:spPr>
          <a:xfrm>
            <a:off x="11750954" y="6524244"/>
            <a:ext cx="243230" cy="171907"/>
          </a:xfrm>
          <a:prstGeom prst="rect">
            <a:avLst/>
          </a:prstGeom>
          <a:noFill/>
          <a:ln/>
        </p:spPr>
        <p:txBody>
          <a:bodyPr wrap="square" lIns="0" tIns="0" rIns="0" bIns="0" rtlCol="0" anchor="ctr"/>
          <a:lstStyle/>
          <a:p>
            <a:pPr marL="0" indent="0" algn="l">
              <a:buNone/>
            </a:pPr>
            <a:r>
              <a:rPr lang="en-US" sz="1000" dirty="0">
                <a:solidFill>
                  <a:srgbClr val="6B7280"/>
                </a:solidFill>
                <a:latin typeface="Montserrat" pitchFamily="34" charset="0"/>
                <a:ea typeface="Montserrat" pitchFamily="34" charset="-122"/>
                <a:cs typeface="Montserrat" pitchFamily="34" charset="-120"/>
              </a:rPr>
              <a:t>10</a:t>
            </a:r>
            <a:endParaRPr lang="en-US" sz="1000" dirty="0"/>
          </a:p>
        </p:txBody>
      </p:sp>
      <p:pic>
        <p:nvPicPr>
          <p:cNvPr id="39" name="Image 0">
            <a:extLst>
              <a:ext uri="{FF2B5EF4-FFF2-40B4-BE49-F238E27FC236}">
                <a16:creationId xmlns:a16="http://schemas.microsoft.com/office/drawing/2014/main" id="{E67020A0-A32D-3200-7C74-74D6E2C8F93D}"/>
              </a:ext>
            </a:extLst>
          </p:cNvPr>
          <p:cNvPicPr>
            <a:picLocks noChangeAspect="1"/>
          </p:cNvPicPr>
          <p:nvPr/>
        </p:nvPicPr>
        <p:blipFill>
          <a:blip r:embed="rId8"/>
          <a:srcRect/>
          <a:stretch/>
        </p:blipFill>
        <p:spPr>
          <a:xfrm>
            <a:off x="9335879" y="137824"/>
            <a:ext cx="2855816" cy="73656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7619695"/>
          </a:xfrm>
          <a:prstGeom prst="rect">
            <a:avLst/>
          </a:prstGeom>
          <a:solidFill>
            <a:srgbClr val="FFFFFF"/>
          </a:solidFill>
          <a:ln/>
        </p:spPr>
        <p:txBody>
          <a:bodyPr/>
          <a:lstStyle/>
          <a:p>
            <a:endParaRPr lang="fr-FR"/>
          </a:p>
        </p:txBody>
      </p:sp>
      <p:sp>
        <p:nvSpPr>
          <p:cNvPr id="3" name="Shape 1"/>
          <p:cNvSpPr/>
          <p:nvPr/>
        </p:nvSpPr>
        <p:spPr>
          <a:xfrm>
            <a:off x="0" y="0"/>
            <a:ext cx="12191695" cy="7619695"/>
          </a:xfrm>
          <a:prstGeom prst="rect">
            <a:avLst/>
          </a:prstGeom>
          <a:solidFill>
            <a:srgbClr val="FFFFFF"/>
          </a:solidFill>
          <a:ln/>
        </p:spPr>
        <p:txBody>
          <a:bodyPr/>
          <a:lstStyle/>
          <a:p>
            <a:endParaRPr lang="fr-FR"/>
          </a:p>
        </p:txBody>
      </p:sp>
      <p:sp>
        <p:nvSpPr>
          <p:cNvPr id="4" name="Shape 2"/>
          <p:cNvSpPr/>
          <p:nvPr/>
        </p:nvSpPr>
        <p:spPr>
          <a:xfrm>
            <a:off x="0" y="0"/>
            <a:ext cx="3047695" cy="75895"/>
          </a:xfrm>
          <a:prstGeom prst="rect">
            <a:avLst/>
          </a:prstGeom>
          <a:solidFill>
            <a:srgbClr val="2E5F8A"/>
          </a:solidFill>
          <a:ln/>
        </p:spPr>
        <p:txBody>
          <a:bodyPr/>
          <a:lstStyle/>
          <a:p>
            <a:endParaRPr lang="fr-FR"/>
          </a:p>
        </p:txBody>
      </p:sp>
      <p:sp>
        <p:nvSpPr>
          <p:cNvPr id="5" name="Shape 3"/>
          <p:cNvSpPr/>
          <p:nvPr/>
        </p:nvSpPr>
        <p:spPr>
          <a:xfrm>
            <a:off x="3047695" y="0"/>
            <a:ext cx="3047695" cy="75895"/>
          </a:xfrm>
          <a:prstGeom prst="rect">
            <a:avLst/>
          </a:prstGeom>
          <a:solidFill>
            <a:srgbClr val="F39C12"/>
          </a:solidFill>
          <a:ln/>
        </p:spPr>
        <p:txBody>
          <a:bodyPr/>
          <a:lstStyle/>
          <a:p>
            <a:endParaRPr lang="fr-FR"/>
          </a:p>
        </p:txBody>
      </p:sp>
      <p:sp>
        <p:nvSpPr>
          <p:cNvPr id="6" name="Shape 4"/>
          <p:cNvSpPr/>
          <p:nvPr/>
        </p:nvSpPr>
        <p:spPr>
          <a:xfrm>
            <a:off x="6096305" y="0"/>
            <a:ext cx="3047695" cy="75895"/>
          </a:xfrm>
          <a:prstGeom prst="rect">
            <a:avLst/>
          </a:prstGeom>
          <a:solidFill>
            <a:srgbClr val="F1C40F"/>
          </a:solidFill>
          <a:ln/>
        </p:spPr>
        <p:txBody>
          <a:bodyPr/>
          <a:lstStyle/>
          <a:p>
            <a:endParaRPr lang="fr-FR"/>
          </a:p>
        </p:txBody>
      </p:sp>
      <p:sp>
        <p:nvSpPr>
          <p:cNvPr id="7" name="Shape 5"/>
          <p:cNvSpPr/>
          <p:nvPr/>
        </p:nvSpPr>
        <p:spPr>
          <a:xfrm>
            <a:off x="9144000" y="0"/>
            <a:ext cx="3047695" cy="75895"/>
          </a:xfrm>
          <a:prstGeom prst="rect">
            <a:avLst/>
          </a:prstGeom>
          <a:solidFill>
            <a:srgbClr val="E74C3C"/>
          </a:solidFill>
          <a:ln/>
        </p:spPr>
        <p:txBody>
          <a:bodyPr/>
          <a:lstStyle/>
          <a:p>
            <a:endParaRPr lang="fr-FR"/>
          </a:p>
        </p:txBody>
      </p:sp>
      <p:pic>
        <p:nvPicPr>
          <p:cNvPr id="8" name="Image 0" descr="preencoded.png"/>
          <p:cNvPicPr>
            <a:picLocks noChangeAspect="1"/>
          </p:cNvPicPr>
          <p:nvPr/>
        </p:nvPicPr>
        <p:blipFill>
          <a:blip r:embed="rId3"/>
          <a:srcRect/>
          <a:stretch/>
        </p:blipFill>
        <p:spPr>
          <a:xfrm>
            <a:off x="11277295" y="304495"/>
            <a:ext cx="609905" cy="609905"/>
          </a:xfrm>
          <a:prstGeom prst="rect">
            <a:avLst/>
          </a:prstGeom>
        </p:spPr>
      </p:pic>
      <p:sp>
        <p:nvSpPr>
          <p:cNvPr id="9" name="Text 6"/>
          <p:cNvSpPr txBox="1"/>
          <p:nvPr/>
        </p:nvSpPr>
        <p:spPr>
          <a:xfrm>
            <a:off x="633679" y="827531"/>
            <a:ext cx="9458554" cy="419710"/>
          </a:xfrm>
          <a:prstGeom prst="rect">
            <a:avLst/>
          </a:prstGeom>
          <a:noFill/>
          <a:ln/>
        </p:spPr>
        <p:txBody>
          <a:bodyPr wrap="square" lIns="0" tIns="0" rIns="0" bIns="0" rtlCol="0" anchor="ctr"/>
          <a:lstStyle/>
          <a:p>
            <a:pPr marL="0" indent="0" algn="l">
              <a:buNone/>
            </a:pPr>
            <a:r>
              <a:rPr lang="en-US" sz="2700" b="1" dirty="0">
                <a:solidFill>
                  <a:srgbClr val="2E5F8A"/>
                </a:solidFill>
                <a:latin typeface="Montserrat" pitchFamily="34" charset="0"/>
                <a:ea typeface="Montserrat" pitchFamily="34" charset="-122"/>
                <a:cs typeface="Montserrat" pitchFamily="34" charset="-120"/>
              </a:rPr>
              <a:t>Conclusion : </a:t>
            </a:r>
            <a:r>
              <a:rPr lang="en-US" sz="2700" b="1" dirty="0" err="1">
                <a:solidFill>
                  <a:srgbClr val="2E5F8A"/>
                </a:solidFill>
                <a:latin typeface="Montserrat" pitchFamily="34" charset="0"/>
                <a:ea typeface="Montserrat" pitchFamily="34" charset="-122"/>
                <a:cs typeface="Montserrat" pitchFamily="34" charset="-120"/>
              </a:rPr>
              <a:t>l'état</a:t>
            </a:r>
            <a:r>
              <a:rPr lang="en-US" sz="2700" b="1" dirty="0">
                <a:solidFill>
                  <a:srgbClr val="2E5F8A"/>
                </a:solidFill>
                <a:latin typeface="Montserrat" pitchFamily="34" charset="0"/>
                <a:ea typeface="Montserrat" pitchFamily="34" charset="-122"/>
                <a:cs typeface="Montserrat" pitchFamily="34" charset="-120"/>
              </a:rPr>
              <a:t> civil au cœur du développement</a:t>
            </a:r>
            <a:endParaRPr lang="en-US" sz="2700" dirty="0"/>
          </a:p>
        </p:txBody>
      </p:sp>
      <p:sp>
        <p:nvSpPr>
          <p:cNvPr id="10" name="Shape 7"/>
          <p:cNvSpPr/>
          <p:nvPr/>
        </p:nvSpPr>
        <p:spPr>
          <a:xfrm>
            <a:off x="609905" y="1305078"/>
            <a:ext cx="761695" cy="38405"/>
          </a:xfrm>
          <a:prstGeom prst="rect">
            <a:avLst/>
          </a:prstGeom>
          <a:solidFill>
            <a:srgbClr val="F39C12"/>
          </a:solidFill>
          <a:ln/>
        </p:spPr>
        <p:txBody>
          <a:bodyPr/>
          <a:lstStyle/>
          <a:p>
            <a:endParaRPr lang="fr-FR"/>
          </a:p>
        </p:txBody>
      </p:sp>
      <p:sp>
        <p:nvSpPr>
          <p:cNvPr id="11" name="Text 8"/>
          <p:cNvSpPr txBox="1"/>
          <p:nvPr/>
        </p:nvSpPr>
        <p:spPr>
          <a:xfrm>
            <a:off x="609905" y="1514246"/>
            <a:ext cx="2648102" cy="314554"/>
          </a:xfrm>
          <a:prstGeom prst="rect">
            <a:avLst/>
          </a:prstGeom>
          <a:noFill/>
          <a:ln/>
        </p:spPr>
        <p:txBody>
          <a:bodyPr wrap="square" lIns="0" tIns="0" rIns="0" bIns="0" rtlCol="0" anchor="ctr"/>
          <a:lstStyle/>
          <a:p>
            <a:pPr marL="0" indent="0" algn="l">
              <a:buNone/>
            </a:pPr>
            <a:r>
              <a:rPr lang="en-US" sz="1800" b="1" dirty="0">
                <a:solidFill>
                  <a:srgbClr val="2E5F8A"/>
                </a:solidFill>
                <a:latin typeface="Open Sans" pitchFamily="34" charset="0"/>
                <a:ea typeface="Open Sans" pitchFamily="34" charset="-122"/>
                <a:cs typeface="Open Sans" pitchFamily="34" charset="-120"/>
              </a:rPr>
              <a:t>Un enjeu fondamental</a:t>
            </a:r>
            <a:endParaRPr lang="en-US" sz="1800" dirty="0"/>
          </a:p>
        </p:txBody>
      </p:sp>
      <p:sp>
        <p:nvSpPr>
          <p:cNvPr id="12" name="Shape 9"/>
          <p:cNvSpPr/>
          <p:nvPr/>
        </p:nvSpPr>
        <p:spPr>
          <a:xfrm>
            <a:off x="609905" y="2057400"/>
            <a:ext cx="5105095" cy="1752905"/>
          </a:xfrm>
          <a:prstGeom prst="rect">
            <a:avLst/>
          </a:prstGeom>
          <a:solidFill>
            <a:srgbClr val="2E5F8A">
              <a:alpha val="8000"/>
            </a:srgbClr>
          </a:solidFill>
          <a:ln/>
        </p:spPr>
        <p:txBody>
          <a:bodyPr/>
          <a:lstStyle/>
          <a:p>
            <a:endParaRPr lang="fr-FR"/>
          </a:p>
        </p:txBody>
      </p:sp>
      <p:sp>
        <p:nvSpPr>
          <p:cNvPr id="13" name="Shape 10"/>
          <p:cNvSpPr/>
          <p:nvPr/>
        </p:nvSpPr>
        <p:spPr>
          <a:xfrm>
            <a:off x="609905" y="2057400"/>
            <a:ext cx="47549" cy="1752905"/>
          </a:xfrm>
          <a:prstGeom prst="rect">
            <a:avLst/>
          </a:prstGeom>
          <a:solidFill>
            <a:srgbClr val="2E5F8A"/>
          </a:solidFill>
          <a:ln/>
        </p:spPr>
        <p:txBody>
          <a:bodyPr/>
          <a:lstStyle/>
          <a:p>
            <a:endParaRPr lang="fr-FR"/>
          </a:p>
        </p:txBody>
      </p:sp>
      <p:sp>
        <p:nvSpPr>
          <p:cNvPr id="14" name="Text 11"/>
          <p:cNvSpPr txBox="1"/>
          <p:nvPr/>
        </p:nvSpPr>
        <p:spPr>
          <a:xfrm>
            <a:off x="847649" y="2266798"/>
            <a:ext cx="4358030" cy="228600"/>
          </a:xfrm>
          <a:prstGeom prst="rect">
            <a:avLst/>
          </a:prstGeom>
          <a:noFill/>
          <a:ln/>
        </p:spPr>
        <p:txBody>
          <a:bodyPr wrap="square" lIns="0" tIns="0" rIns="0" bIns="0" rtlCol="0" anchor="ctr"/>
          <a:lstStyle/>
          <a:p>
            <a:pPr marL="0" indent="0" algn="l">
              <a:buNone/>
            </a:pPr>
            <a:r>
              <a:rPr lang="en-US" sz="1300" dirty="0">
                <a:solidFill>
                  <a:srgbClr val="444444"/>
                </a:solidFill>
                <a:latin typeface="Open Sans" pitchFamily="34" charset="0"/>
                <a:ea typeface="Open Sans" pitchFamily="34" charset="-122"/>
                <a:cs typeface="Open Sans" pitchFamily="34" charset="-120"/>
              </a:rPr>
              <a:t>« Un état civil fiable est le corollaire indispensable... »</a:t>
            </a:r>
            <a:endParaRPr lang="en-US" sz="1300" dirty="0"/>
          </a:p>
        </p:txBody>
      </p:sp>
      <p:pic>
        <p:nvPicPr>
          <p:cNvPr id="15" name="Image 1" descr="preencoded.png"/>
          <p:cNvPicPr>
            <a:picLocks noChangeAspect="1"/>
          </p:cNvPicPr>
          <p:nvPr/>
        </p:nvPicPr>
        <p:blipFill>
          <a:blip r:embed="rId4"/>
          <a:srcRect/>
          <a:stretch/>
        </p:blipFill>
        <p:spPr>
          <a:xfrm>
            <a:off x="847649" y="2704795"/>
            <a:ext cx="152705" cy="152705"/>
          </a:xfrm>
          <a:prstGeom prst="rect">
            <a:avLst/>
          </a:prstGeom>
        </p:spPr>
      </p:pic>
      <p:sp>
        <p:nvSpPr>
          <p:cNvPr id="16" name="Text 12"/>
          <p:cNvSpPr txBox="1"/>
          <p:nvPr/>
        </p:nvSpPr>
        <p:spPr>
          <a:xfrm>
            <a:off x="1114654" y="2686507"/>
            <a:ext cx="4234586" cy="495605"/>
          </a:xfrm>
          <a:prstGeom prst="rect">
            <a:avLst/>
          </a:prstGeom>
          <a:noFill/>
          <a:ln/>
        </p:spPr>
        <p:txBody>
          <a:bodyPr wrap="square" lIns="0" tIns="0" rIns="0" bIns="0" rtlCol="0" anchor="ctr"/>
          <a:lstStyle/>
          <a:p>
            <a:pPr marL="0" indent="0" algn="l">
              <a:buNone/>
            </a:pPr>
            <a:r>
              <a:rPr lang="en-US" sz="1300" b="1" dirty="0">
                <a:solidFill>
                  <a:srgbClr val="444444"/>
                </a:solidFill>
                <a:latin typeface="Open Sans" pitchFamily="34" charset="0"/>
                <a:ea typeface="Open Sans" pitchFamily="34" charset="-122"/>
                <a:cs typeface="Open Sans" pitchFamily="34" charset="-120"/>
              </a:rPr>
              <a:t>du développement économique harmonieux d'un pays</a:t>
            </a:r>
            <a:endParaRPr lang="en-US" sz="1300" dirty="0"/>
          </a:p>
        </p:txBody>
      </p:sp>
      <p:pic>
        <p:nvPicPr>
          <p:cNvPr id="17" name="Image 2" descr="preencoded.png"/>
          <p:cNvPicPr>
            <a:picLocks noChangeAspect="1"/>
          </p:cNvPicPr>
          <p:nvPr/>
        </p:nvPicPr>
        <p:blipFill>
          <a:blip r:embed="rId4"/>
          <a:srcRect/>
          <a:stretch/>
        </p:blipFill>
        <p:spPr>
          <a:xfrm>
            <a:off x="847649" y="3390595"/>
            <a:ext cx="152705" cy="152705"/>
          </a:xfrm>
          <a:prstGeom prst="rect">
            <a:avLst/>
          </a:prstGeom>
        </p:spPr>
      </p:pic>
      <p:sp>
        <p:nvSpPr>
          <p:cNvPr id="18" name="Text 13"/>
          <p:cNvSpPr txBox="1"/>
          <p:nvPr/>
        </p:nvSpPr>
        <p:spPr>
          <a:xfrm>
            <a:off x="1114654" y="3372307"/>
            <a:ext cx="3062326" cy="228600"/>
          </a:xfrm>
          <a:prstGeom prst="rect">
            <a:avLst/>
          </a:prstGeom>
          <a:noFill/>
          <a:ln/>
        </p:spPr>
        <p:txBody>
          <a:bodyPr wrap="square" lIns="0" tIns="0" rIns="0" bIns="0" rtlCol="0" anchor="ctr"/>
          <a:lstStyle/>
          <a:p>
            <a:pPr marL="0" indent="0" algn="l">
              <a:buNone/>
            </a:pPr>
            <a:r>
              <a:rPr lang="en-US" sz="1300" b="1" dirty="0">
                <a:solidFill>
                  <a:srgbClr val="444444"/>
                </a:solidFill>
                <a:latin typeface="Open Sans" pitchFamily="34" charset="0"/>
                <a:ea typeface="Open Sans" pitchFamily="34" charset="-122"/>
                <a:cs typeface="Open Sans" pitchFamily="34" charset="-120"/>
              </a:rPr>
              <a:t>et de sa bonne santé démocratique</a:t>
            </a:r>
            <a:endParaRPr lang="en-US" sz="1300" dirty="0"/>
          </a:p>
        </p:txBody>
      </p:sp>
      <p:sp>
        <p:nvSpPr>
          <p:cNvPr id="19" name="Text 14"/>
          <p:cNvSpPr txBox="1"/>
          <p:nvPr/>
        </p:nvSpPr>
        <p:spPr>
          <a:xfrm>
            <a:off x="609905" y="4134002"/>
            <a:ext cx="5043830" cy="762610"/>
          </a:xfrm>
          <a:prstGeom prst="rect">
            <a:avLst/>
          </a:prstGeom>
          <a:noFill/>
          <a:ln/>
        </p:spPr>
        <p:txBody>
          <a:bodyPr wrap="square" lIns="0" tIns="0" rIns="0" bIns="0" rtlCol="0" anchor="ctr"/>
          <a:lstStyle/>
          <a:p>
            <a:pPr marL="0" indent="0" algn="l">
              <a:buNone/>
            </a:pPr>
            <a:r>
              <a:rPr lang="en-US" sz="1300" dirty="0">
                <a:solidFill>
                  <a:srgbClr val="444444"/>
                </a:solidFill>
                <a:latin typeface="Open Sans" pitchFamily="34" charset="0"/>
                <a:ea typeface="Open Sans" pitchFamily="34" charset="-122"/>
                <a:cs typeface="Open Sans" pitchFamily="34" charset="-120"/>
              </a:rPr>
              <a:t>L'état civil est une composante essentielle de l'état de droit dont le notaire est l'un des acteurs clés en sa qualité d'officier public, délégataire de l'autorité publique.</a:t>
            </a:r>
            <a:endParaRPr lang="en-US" sz="1300" dirty="0"/>
          </a:p>
        </p:txBody>
      </p:sp>
      <p:sp>
        <p:nvSpPr>
          <p:cNvPr id="20" name="Shape 15"/>
          <p:cNvSpPr/>
          <p:nvPr/>
        </p:nvSpPr>
        <p:spPr>
          <a:xfrm>
            <a:off x="609905" y="5219395"/>
            <a:ext cx="5105095" cy="1410005"/>
          </a:xfrm>
          <a:prstGeom prst="roundRect">
            <a:avLst>
              <a:gd name="adj" fmla="val 3505"/>
            </a:avLst>
          </a:prstGeom>
          <a:noFill/>
          <a:ln w="25400">
            <a:solidFill>
              <a:srgbClr val="F39C12"/>
            </a:solidFill>
            <a:prstDash val="solid"/>
          </a:ln>
        </p:spPr>
        <p:txBody>
          <a:bodyPr/>
          <a:lstStyle/>
          <a:p>
            <a:endParaRPr lang="fr-FR"/>
          </a:p>
        </p:txBody>
      </p:sp>
      <p:pic>
        <p:nvPicPr>
          <p:cNvPr id="21" name="Image 3" descr="preencoded.png"/>
          <p:cNvPicPr>
            <a:picLocks noChangeAspect="1"/>
          </p:cNvPicPr>
          <p:nvPr/>
        </p:nvPicPr>
        <p:blipFill>
          <a:blip r:embed="rId5">
            <a:alphaModFix amt="60000"/>
          </a:blip>
          <a:srcRect l="-743" r="-743"/>
          <a:stretch/>
        </p:blipFill>
        <p:spPr>
          <a:xfrm>
            <a:off x="780898" y="5741518"/>
            <a:ext cx="304495" cy="342900"/>
          </a:xfrm>
          <a:prstGeom prst="rect">
            <a:avLst/>
          </a:prstGeom>
        </p:spPr>
      </p:pic>
      <p:sp>
        <p:nvSpPr>
          <p:cNvPr id="22" name="Text 16"/>
          <p:cNvSpPr txBox="1"/>
          <p:nvPr/>
        </p:nvSpPr>
        <p:spPr>
          <a:xfrm>
            <a:off x="1238098" y="5410505"/>
            <a:ext cx="4348886" cy="1028700"/>
          </a:xfrm>
          <a:prstGeom prst="rect">
            <a:avLst/>
          </a:prstGeom>
          <a:noFill/>
          <a:ln/>
        </p:spPr>
        <p:txBody>
          <a:bodyPr wrap="square" lIns="0" tIns="0" rIns="0" bIns="0" rtlCol="0" anchor="ctr"/>
          <a:lstStyle/>
          <a:p>
            <a:pPr marL="0" indent="0" algn="l">
              <a:buNone/>
            </a:pPr>
            <a:r>
              <a:rPr lang="en-US" sz="1300" i="1" dirty="0">
                <a:solidFill>
                  <a:srgbClr val="444444"/>
                </a:solidFill>
                <a:latin typeface="Open Sans" pitchFamily="34" charset="0"/>
                <a:ea typeface="Open Sans" pitchFamily="34" charset="-122"/>
                <a:cs typeface="Open Sans" pitchFamily="34" charset="-120"/>
              </a:rPr>
              <a:t>C'est la mère de toutes les actions, car à quoi bon lutter contre le terrorisme et les enfants soldats si l'on ne s'attache pas à tarir la source qui les alimente ?</a:t>
            </a:r>
            <a:endParaRPr lang="en-US" sz="1300" dirty="0"/>
          </a:p>
        </p:txBody>
      </p:sp>
      <p:sp>
        <p:nvSpPr>
          <p:cNvPr id="23" name="Shape 17"/>
          <p:cNvSpPr/>
          <p:nvPr/>
        </p:nvSpPr>
        <p:spPr>
          <a:xfrm>
            <a:off x="6101258" y="1318946"/>
            <a:ext cx="5486400" cy="1291666"/>
          </a:xfrm>
          <a:prstGeom prst="roundRect">
            <a:avLst>
              <a:gd name="adj" fmla="val 2083"/>
            </a:avLst>
          </a:prstGeom>
          <a:solidFill>
            <a:srgbClr val="F9FAFB"/>
          </a:solidFill>
          <a:ln/>
          <a:effectLst>
            <a:outerShdw blurRad="12700" dist="12700" dir="16200000" algn="bl" rotWithShape="0">
              <a:srgbClr val="000000">
                <a:alpha val="75000"/>
              </a:srgbClr>
            </a:outerShdw>
          </a:effectLst>
        </p:spPr>
        <p:txBody>
          <a:bodyPr/>
          <a:lstStyle/>
          <a:p>
            <a:endParaRPr lang="fr-FR"/>
          </a:p>
        </p:txBody>
      </p:sp>
      <p:sp>
        <p:nvSpPr>
          <p:cNvPr id="24" name="Text 18"/>
          <p:cNvSpPr txBox="1"/>
          <p:nvPr/>
        </p:nvSpPr>
        <p:spPr>
          <a:xfrm>
            <a:off x="6324905" y="1476374"/>
            <a:ext cx="2734056" cy="257861"/>
          </a:xfrm>
          <a:prstGeom prst="rect">
            <a:avLst/>
          </a:prstGeom>
          <a:noFill/>
          <a:ln/>
        </p:spPr>
        <p:txBody>
          <a:bodyPr wrap="square" lIns="0" tIns="0" rIns="0" bIns="0" rtlCol="0" anchor="ctr"/>
          <a:lstStyle/>
          <a:p>
            <a:pPr marL="0" indent="0" algn="l">
              <a:buNone/>
            </a:pPr>
            <a:r>
              <a:rPr lang="en-US" sz="1500" b="1" dirty="0">
                <a:solidFill>
                  <a:srgbClr val="F39C12"/>
                </a:solidFill>
                <a:latin typeface="Open Sans" pitchFamily="34" charset="0"/>
                <a:ea typeface="Open Sans" pitchFamily="34" charset="-122"/>
                <a:cs typeface="Open Sans" pitchFamily="34" charset="-120"/>
              </a:rPr>
              <a:t>L'urgence d'agir maintenant</a:t>
            </a:r>
            <a:endParaRPr lang="en-US" sz="1500" dirty="0"/>
          </a:p>
        </p:txBody>
      </p:sp>
      <p:pic>
        <p:nvPicPr>
          <p:cNvPr id="25" name="Image 4" descr="preencoded.png"/>
          <p:cNvPicPr>
            <a:picLocks noChangeAspect="1"/>
          </p:cNvPicPr>
          <p:nvPr/>
        </p:nvPicPr>
        <p:blipFill>
          <a:blip r:embed="rId6"/>
          <a:srcRect/>
          <a:stretch/>
        </p:blipFill>
        <p:spPr>
          <a:xfrm>
            <a:off x="6296558" y="1771497"/>
            <a:ext cx="342900" cy="342900"/>
          </a:xfrm>
          <a:prstGeom prst="rect">
            <a:avLst/>
          </a:prstGeom>
        </p:spPr>
      </p:pic>
      <p:sp>
        <p:nvSpPr>
          <p:cNvPr id="26" name="Text 19"/>
          <p:cNvSpPr txBox="1"/>
          <p:nvPr/>
        </p:nvSpPr>
        <p:spPr>
          <a:xfrm>
            <a:off x="6819595" y="1762124"/>
            <a:ext cx="3814877" cy="495605"/>
          </a:xfrm>
          <a:prstGeom prst="rect">
            <a:avLst/>
          </a:prstGeom>
          <a:noFill/>
          <a:ln/>
        </p:spPr>
        <p:txBody>
          <a:bodyPr wrap="square" lIns="0" tIns="0" rIns="0" bIns="0" rtlCol="0" anchor="ctr"/>
          <a:lstStyle/>
          <a:p>
            <a:pPr marL="0" indent="0" algn="l">
              <a:buNone/>
            </a:pPr>
            <a:r>
              <a:rPr lang="en-US" sz="1300" dirty="0">
                <a:solidFill>
                  <a:srgbClr val="444444"/>
                </a:solidFill>
                <a:latin typeface="Open Sans" pitchFamily="34" charset="0"/>
                <a:ea typeface="Open Sans" pitchFamily="34" charset="-122"/>
                <a:cs typeface="Open Sans" pitchFamily="34" charset="-120"/>
              </a:rPr>
              <a:t>Sans action concertée, +100 millions d'enfants demeureront invisibles d'ici 2030 en Afrique</a:t>
            </a:r>
            <a:endParaRPr lang="en-US" sz="1300" dirty="0"/>
          </a:p>
        </p:txBody>
      </p:sp>
      <p:sp>
        <p:nvSpPr>
          <p:cNvPr id="27" name="Shape 20"/>
          <p:cNvSpPr/>
          <p:nvPr/>
        </p:nvSpPr>
        <p:spPr>
          <a:xfrm>
            <a:off x="6315151" y="2210714"/>
            <a:ext cx="5029200" cy="248717"/>
          </a:xfrm>
          <a:prstGeom prst="roundRect">
            <a:avLst>
              <a:gd name="adj" fmla="val 2380940"/>
            </a:avLst>
          </a:prstGeom>
          <a:solidFill>
            <a:srgbClr val="E5E7EB"/>
          </a:solidFill>
          <a:ln/>
        </p:spPr>
        <p:txBody>
          <a:bodyPr/>
          <a:lstStyle/>
          <a:p>
            <a:endParaRPr lang="fr-FR"/>
          </a:p>
        </p:txBody>
      </p:sp>
      <p:sp>
        <p:nvSpPr>
          <p:cNvPr id="28" name="Shape 21"/>
          <p:cNvSpPr/>
          <p:nvPr/>
        </p:nvSpPr>
        <p:spPr>
          <a:xfrm>
            <a:off x="6324905" y="2335379"/>
            <a:ext cx="5029200" cy="45719"/>
          </a:xfrm>
          <a:prstGeom prst="roundRect">
            <a:avLst>
              <a:gd name="adj" fmla="val 2380940"/>
            </a:avLst>
          </a:prstGeom>
          <a:solidFill>
            <a:srgbClr val="E74C3C"/>
          </a:solidFill>
          <a:ln/>
        </p:spPr>
        <p:txBody>
          <a:bodyPr/>
          <a:lstStyle/>
          <a:p>
            <a:endParaRPr lang="fr-FR"/>
          </a:p>
        </p:txBody>
      </p:sp>
      <p:sp>
        <p:nvSpPr>
          <p:cNvPr id="29" name="Shape 22"/>
          <p:cNvSpPr/>
          <p:nvPr/>
        </p:nvSpPr>
        <p:spPr>
          <a:xfrm>
            <a:off x="6101258" y="2734208"/>
            <a:ext cx="5486400" cy="1693317"/>
          </a:xfrm>
          <a:prstGeom prst="rect">
            <a:avLst/>
          </a:prstGeom>
          <a:solidFill>
            <a:srgbClr val="2E5F8A">
              <a:alpha val="8000"/>
            </a:srgbClr>
          </a:solidFill>
          <a:ln/>
        </p:spPr>
        <p:txBody>
          <a:bodyPr/>
          <a:lstStyle/>
          <a:p>
            <a:endParaRPr lang="fr-FR"/>
          </a:p>
        </p:txBody>
      </p:sp>
      <p:sp>
        <p:nvSpPr>
          <p:cNvPr id="30" name="Shape 23"/>
          <p:cNvSpPr/>
          <p:nvPr/>
        </p:nvSpPr>
        <p:spPr>
          <a:xfrm>
            <a:off x="6086779" y="2734208"/>
            <a:ext cx="64923" cy="2394508"/>
          </a:xfrm>
          <a:prstGeom prst="rect">
            <a:avLst/>
          </a:prstGeom>
          <a:solidFill>
            <a:srgbClr val="2E5F8A"/>
          </a:solidFill>
          <a:ln/>
        </p:spPr>
        <p:txBody>
          <a:bodyPr/>
          <a:lstStyle/>
          <a:p>
            <a:endParaRPr lang="fr-FR"/>
          </a:p>
        </p:txBody>
      </p:sp>
      <p:sp>
        <p:nvSpPr>
          <p:cNvPr id="31" name="Text 24"/>
          <p:cNvSpPr txBox="1"/>
          <p:nvPr/>
        </p:nvSpPr>
        <p:spPr>
          <a:xfrm>
            <a:off x="6372454" y="2975456"/>
            <a:ext cx="4657954" cy="257861"/>
          </a:xfrm>
          <a:prstGeom prst="rect">
            <a:avLst/>
          </a:prstGeom>
          <a:noFill/>
          <a:ln/>
        </p:spPr>
        <p:txBody>
          <a:bodyPr wrap="square" lIns="0" tIns="0" rIns="0" bIns="0" rtlCol="0" anchor="ctr"/>
          <a:lstStyle/>
          <a:p>
            <a:pPr marL="0" indent="0" algn="l">
              <a:buNone/>
            </a:pPr>
            <a:r>
              <a:rPr lang="en-US" sz="1500" b="1" dirty="0">
                <a:solidFill>
                  <a:srgbClr val="2E5F8A"/>
                </a:solidFill>
                <a:latin typeface="Open Sans" pitchFamily="34" charset="0"/>
                <a:ea typeface="Open Sans" pitchFamily="34" charset="-122"/>
                <a:cs typeface="Open Sans" pitchFamily="34" charset="-120"/>
              </a:rPr>
              <a:t>Le notariat francophone, moteur du changement</a:t>
            </a:r>
            <a:endParaRPr lang="en-US" sz="1500" dirty="0"/>
          </a:p>
        </p:txBody>
      </p:sp>
      <p:pic>
        <p:nvPicPr>
          <p:cNvPr id="32" name="Image 5" descr="preencoded.png"/>
          <p:cNvPicPr>
            <a:picLocks noChangeAspect="1"/>
          </p:cNvPicPr>
          <p:nvPr/>
        </p:nvPicPr>
        <p:blipFill>
          <a:blip r:embed="rId7"/>
          <a:srcRect l="-607" r="-607"/>
          <a:stretch/>
        </p:blipFill>
        <p:spPr>
          <a:xfrm>
            <a:off x="6400800" y="3429000"/>
            <a:ext cx="362102" cy="286207"/>
          </a:xfrm>
          <a:prstGeom prst="rect">
            <a:avLst/>
          </a:prstGeom>
        </p:spPr>
      </p:pic>
      <p:sp>
        <p:nvSpPr>
          <p:cNvPr id="33" name="Text 25"/>
          <p:cNvSpPr txBox="1"/>
          <p:nvPr/>
        </p:nvSpPr>
        <p:spPr>
          <a:xfrm>
            <a:off x="6886346" y="3397531"/>
            <a:ext cx="4291279" cy="495605"/>
          </a:xfrm>
          <a:prstGeom prst="rect">
            <a:avLst/>
          </a:prstGeom>
          <a:noFill/>
          <a:ln/>
        </p:spPr>
        <p:txBody>
          <a:bodyPr wrap="square" lIns="0" tIns="0" rIns="0" bIns="0" rtlCol="0" anchor="ctr"/>
          <a:lstStyle/>
          <a:p>
            <a:pPr marL="0" indent="0" algn="l">
              <a:buNone/>
            </a:pPr>
            <a:r>
              <a:rPr lang="en-US" sz="1300" dirty="0">
                <a:solidFill>
                  <a:srgbClr val="444444"/>
                </a:solidFill>
                <a:latin typeface="Open Sans" pitchFamily="34" charset="0"/>
                <a:ea typeface="Open Sans" pitchFamily="34" charset="-122"/>
                <a:cs typeface="Open Sans" pitchFamily="34" charset="-120"/>
              </a:rPr>
              <a:t>L'ANF poursuit son engagement sur le terrain et son appui normatif auprès des institutions.</a:t>
            </a:r>
            <a:endParaRPr lang="en-US" sz="1300" dirty="0"/>
          </a:p>
        </p:txBody>
      </p:sp>
      <p:sp>
        <p:nvSpPr>
          <p:cNvPr id="34" name="Text 26"/>
          <p:cNvSpPr txBox="1"/>
          <p:nvPr/>
        </p:nvSpPr>
        <p:spPr>
          <a:xfrm>
            <a:off x="6903720" y="3886199"/>
            <a:ext cx="4310482" cy="495605"/>
          </a:xfrm>
          <a:prstGeom prst="rect">
            <a:avLst/>
          </a:prstGeom>
          <a:noFill/>
          <a:ln/>
        </p:spPr>
        <p:txBody>
          <a:bodyPr wrap="square" lIns="0" tIns="0" rIns="0" bIns="0" rtlCol="0" anchor="ctr"/>
          <a:lstStyle/>
          <a:p>
            <a:pPr marL="0" indent="0" algn="l">
              <a:buNone/>
            </a:pPr>
            <a:r>
              <a:rPr lang="en-US" sz="1300" dirty="0">
                <a:solidFill>
                  <a:srgbClr val="444444"/>
                </a:solidFill>
                <a:latin typeface="Open Sans" pitchFamily="34" charset="0"/>
                <a:ea typeface="Open Sans" pitchFamily="34" charset="-122"/>
                <a:cs typeface="Open Sans" pitchFamily="34" charset="-120"/>
              </a:rPr>
              <a:t>Notre action vise à garantir l'identité légale et à protéger les droits fondamentaux de chaque enfant.</a:t>
            </a:r>
            <a:endParaRPr lang="en-US" sz="1300" dirty="0"/>
          </a:p>
        </p:txBody>
      </p:sp>
      <p:sp>
        <p:nvSpPr>
          <p:cNvPr id="35" name="Shape 27"/>
          <p:cNvSpPr/>
          <p:nvPr/>
        </p:nvSpPr>
        <p:spPr>
          <a:xfrm>
            <a:off x="6086779" y="4929531"/>
            <a:ext cx="5500879" cy="1714500"/>
          </a:xfrm>
          <a:prstGeom prst="roundRect">
            <a:avLst>
              <a:gd name="adj" fmla="val 2370"/>
            </a:avLst>
          </a:prstGeom>
          <a:solidFill>
            <a:srgbClr val="2E5F8A"/>
          </a:solidFill>
          <a:ln/>
        </p:spPr>
        <p:txBody>
          <a:bodyPr/>
          <a:lstStyle/>
          <a:p>
            <a:endParaRPr lang="fr-FR"/>
          </a:p>
        </p:txBody>
      </p:sp>
      <p:pic>
        <p:nvPicPr>
          <p:cNvPr id="36" name="Image 6" descr="preencoded.png"/>
          <p:cNvPicPr>
            <a:picLocks noChangeAspect="1"/>
          </p:cNvPicPr>
          <p:nvPr/>
        </p:nvPicPr>
        <p:blipFill>
          <a:blip r:embed="rId8"/>
          <a:srcRect/>
          <a:stretch/>
        </p:blipFill>
        <p:spPr>
          <a:xfrm>
            <a:off x="6315151" y="5455693"/>
            <a:ext cx="286207" cy="286207"/>
          </a:xfrm>
          <a:prstGeom prst="rect">
            <a:avLst/>
          </a:prstGeom>
        </p:spPr>
      </p:pic>
      <p:sp>
        <p:nvSpPr>
          <p:cNvPr id="37" name="Text 28"/>
          <p:cNvSpPr txBox="1"/>
          <p:nvPr/>
        </p:nvSpPr>
        <p:spPr>
          <a:xfrm>
            <a:off x="6819595" y="5000701"/>
            <a:ext cx="2820010" cy="228600"/>
          </a:xfrm>
          <a:prstGeom prst="rect">
            <a:avLst/>
          </a:prstGeom>
          <a:noFill/>
          <a:ln/>
        </p:spPr>
        <p:txBody>
          <a:bodyPr wrap="square" lIns="0" tIns="0" rIns="0" bIns="0" rtlCol="0" anchor="ctr"/>
          <a:lstStyle/>
          <a:p>
            <a:pPr marL="0" indent="0" algn="l">
              <a:buNone/>
            </a:pPr>
            <a:r>
              <a:rPr lang="en-US" sz="1500" b="1" dirty="0">
                <a:solidFill>
                  <a:srgbClr val="FFFFFF"/>
                </a:solidFill>
                <a:latin typeface="Montserrat" pitchFamily="34" charset="0"/>
                <a:ea typeface="Montserrat" pitchFamily="34" charset="-122"/>
                <a:cs typeface="Montserrat" pitchFamily="34" charset="-120"/>
              </a:rPr>
              <a:t>Mobilisons-nous ensemble</a:t>
            </a:r>
            <a:endParaRPr lang="en-US" sz="1500" dirty="0"/>
          </a:p>
        </p:txBody>
      </p:sp>
      <p:sp>
        <p:nvSpPr>
          <p:cNvPr id="38" name="Text 29"/>
          <p:cNvSpPr txBox="1"/>
          <p:nvPr/>
        </p:nvSpPr>
        <p:spPr>
          <a:xfrm>
            <a:off x="6753149" y="5420107"/>
            <a:ext cx="4696358" cy="409651"/>
          </a:xfrm>
          <a:prstGeom prst="rect">
            <a:avLst/>
          </a:prstGeom>
          <a:noFill/>
          <a:ln/>
        </p:spPr>
        <p:txBody>
          <a:bodyPr wrap="square" lIns="0" tIns="0" rIns="0" bIns="0" rtlCol="0" anchor="ctr"/>
          <a:lstStyle/>
          <a:p>
            <a:pPr marL="0" indent="0" algn="l">
              <a:buNone/>
            </a:pPr>
            <a:r>
              <a:rPr lang="en-US" sz="1200" dirty="0">
                <a:solidFill>
                  <a:srgbClr val="FFFFFF"/>
                </a:solidFill>
                <a:latin typeface="Montserrat" pitchFamily="34" charset="0"/>
                <a:ea typeface="Montserrat" pitchFamily="34" charset="-122"/>
                <a:cs typeface="Montserrat" pitchFamily="34" charset="-120"/>
              </a:rPr>
              <a:t>Pour que chaque enfant puisse jouir du droit fondamental à une identité légale, à un nom et à une nationalité.</a:t>
            </a:r>
            <a:endParaRPr lang="en-US" sz="1200" dirty="0"/>
          </a:p>
        </p:txBody>
      </p:sp>
      <p:sp>
        <p:nvSpPr>
          <p:cNvPr id="39" name="Text 30"/>
          <p:cNvSpPr txBox="1"/>
          <p:nvPr/>
        </p:nvSpPr>
        <p:spPr>
          <a:xfrm>
            <a:off x="6799021" y="6077103"/>
            <a:ext cx="4519879" cy="362102"/>
          </a:xfrm>
          <a:prstGeom prst="rect">
            <a:avLst/>
          </a:prstGeom>
          <a:noFill/>
          <a:ln/>
        </p:spPr>
        <p:txBody>
          <a:bodyPr wrap="square" lIns="0" tIns="0" rIns="0" bIns="0" rtlCol="0" anchor="ctr"/>
          <a:lstStyle/>
          <a:p>
            <a:pPr marL="0" indent="0" algn="l">
              <a:buNone/>
            </a:pPr>
            <a:r>
              <a:rPr lang="en-US" sz="1000" i="1" dirty="0">
                <a:solidFill>
                  <a:srgbClr val="FFFFFF"/>
                </a:solidFill>
                <a:latin typeface="Montserrat" pitchFamily="34" charset="0"/>
                <a:ea typeface="Montserrat" pitchFamily="34" charset="-122"/>
                <a:cs typeface="Montserrat" pitchFamily="34" charset="-120"/>
              </a:rPr>
              <a:t>Colloque Université Jean Moulin Lyon 3 — État des personnes, état civil, état des questions — 7 novembre 2025</a:t>
            </a:r>
            <a:endParaRPr lang="en-US" sz="1000" dirty="0"/>
          </a:p>
        </p:txBody>
      </p:sp>
      <p:sp>
        <p:nvSpPr>
          <p:cNvPr id="40" name="Shape 31"/>
          <p:cNvSpPr/>
          <p:nvPr/>
        </p:nvSpPr>
        <p:spPr>
          <a:xfrm>
            <a:off x="0" y="7543800"/>
            <a:ext cx="3047695" cy="75895"/>
          </a:xfrm>
          <a:prstGeom prst="rect">
            <a:avLst/>
          </a:prstGeom>
          <a:solidFill>
            <a:srgbClr val="2E5F8A"/>
          </a:solidFill>
          <a:ln/>
        </p:spPr>
        <p:txBody>
          <a:bodyPr/>
          <a:lstStyle/>
          <a:p>
            <a:endParaRPr lang="fr-FR"/>
          </a:p>
        </p:txBody>
      </p:sp>
      <p:sp>
        <p:nvSpPr>
          <p:cNvPr id="41" name="Shape 32"/>
          <p:cNvSpPr/>
          <p:nvPr/>
        </p:nvSpPr>
        <p:spPr>
          <a:xfrm>
            <a:off x="3047695" y="7543800"/>
            <a:ext cx="3047695" cy="75895"/>
          </a:xfrm>
          <a:prstGeom prst="rect">
            <a:avLst/>
          </a:prstGeom>
          <a:solidFill>
            <a:srgbClr val="F39C12"/>
          </a:solidFill>
          <a:ln/>
        </p:spPr>
        <p:txBody>
          <a:bodyPr/>
          <a:lstStyle/>
          <a:p>
            <a:endParaRPr lang="fr-FR"/>
          </a:p>
        </p:txBody>
      </p:sp>
      <p:sp>
        <p:nvSpPr>
          <p:cNvPr id="42" name="Shape 33"/>
          <p:cNvSpPr/>
          <p:nvPr/>
        </p:nvSpPr>
        <p:spPr>
          <a:xfrm>
            <a:off x="6096305" y="7543800"/>
            <a:ext cx="3047695" cy="75895"/>
          </a:xfrm>
          <a:prstGeom prst="rect">
            <a:avLst/>
          </a:prstGeom>
          <a:solidFill>
            <a:srgbClr val="F1C40F"/>
          </a:solidFill>
          <a:ln/>
        </p:spPr>
        <p:txBody>
          <a:bodyPr/>
          <a:lstStyle/>
          <a:p>
            <a:endParaRPr lang="fr-FR"/>
          </a:p>
        </p:txBody>
      </p:sp>
      <p:sp>
        <p:nvSpPr>
          <p:cNvPr id="43" name="Shape 34"/>
          <p:cNvSpPr/>
          <p:nvPr/>
        </p:nvSpPr>
        <p:spPr>
          <a:xfrm>
            <a:off x="9144000" y="7543800"/>
            <a:ext cx="3047695" cy="75895"/>
          </a:xfrm>
          <a:prstGeom prst="rect">
            <a:avLst/>
          </a:prstGeom>
          <a:solidFill>
            <a:srgbClr val="E74C3C"/>
          </a:solidFill>
          <a:ln/>
        </p:spPr>
        <p:txBody>
          <a:bodyPr/>
          <a:lstStyle/>
          <a:p>
            <a:endParaRPr lang="fr-FR"/>
          </a:p>
        </p:txBody>
      </p:sp>
      <p:sp>
        <p:nvSpPr>
          <p:cNvPr id="44" name="Text 35"/>
          <p:cNvSpPr txBox="1"/>
          <p:nvPr/>
        </p:nvSpPr>
        <p:spPr>
          <a:xfrm>
            <a:off x="11762842" y="7286854"/>
            <a:ext cx="234086" cy="171907"/>
          </a:xfrm>
          <a:prstGeom prst="rect">
            <a:avLst/>
          </a:prstGeom>
          <a:noFill/>
          <a:ln/>
        </p:spPr>
        <p:txBody>
          <a:bodyPr wrap="square" lIns="0" tIns="0" rIns="0" bIns="0" rtlCol="0" anchor="ctr"/>
          <a:lstStyle/>
          <a:p>
            <a:pPr marL="0" indent="0" algn="l">
              <a:buNone/>
            </a:pPr>
            <a:r>
              <a:rPr lang="en-US" sz="1000" dirty="0">
                <a:solidFill>
                  <a:srgbClr val="6B7280"/>
                </a:solidFill>
                <a:latin typeface="Montserrat" pitchFamily="34" charset="0"/>
                <a:ea typeface="Montserrat" pitchFamily="34" charset="-122"/>
                <a:cs typeface="Montserrat" pitchFamily="34" charset="-120"/>
              </a:rPr>
              <a:t>12</a:t>
            </a:r>
            <a:endParaRPr lang="en-US" sz="1000" dirty="0"/>
          </a:p>
        </p:txBody>
      </p:sp>
      <p:pic>
        <p:nvPicPr>
          <p:cNvPr id="45" name="Image 0">
            <a:extLst>
              <a:ext uri="{FF2B5EF4-FFF2-40B4-BE49-F238E27FC236}">
                <a16:creationId xmlns:a16="http://schemas.microsoft.com/office/drawing/2014/main" id="{C1E58503-D3B0-06B0-D685-2D98AEDE7B2D}"/>
              </a:ext>
            </a:extLst>
          </p:cNvPr>
          <p:cNvPicPr>
            <a:picLocks noChangeAspect="1"/>
          </p:cNvPicPr>
          <p:nvPr/>
        </p:nvPicPr>
        <p:blipFill>
          <a:blip r:embed="rId9"/>
          <a:srcRect/>
          <a:stretch/>
        </p:blipFill>
        <p:spPr>
          <a:xfrm>
            <a:off x="9335879" y="137824"/>
            <a:ext cx="2855816" cy="73656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1394</Words>
  <Application>Microsoft Office PowerPoint</Application>
  <PresentationFormat>Grand écran</PresentationFormat>
  <Paragraphs>192</Paragraphs>
  <Slides>13</Slides>
  <Notes>13</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13</vt:i4>
      </vt:variant>
    </vt:vector>
  </HeadingPairs>
  <TitlesOfParts>
    <vt:vector size="21" baseType="lpstr">
      <vt:lpstr>Aptos</vt:lpstr>
      <vt:lpstr>Arial</vt:lpstr>
      <vt:lpstr>Bell MT</vt:lpstr>
      <vt:lpstr>Calibri</vt:lpstr>
      <vt:lpstr>Jokerman</vt:lpstr>
      <vt:lpstr>Montserrat</vt:lpstr>
      <vt:lpstr>Open Sans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Generated by Gen-Spark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Multi-page HTML Content</dc:title>
  <dc:subject>PptxGenJS Presentation</dc:subject>
  <dc:creator>Visual Extract to PPTX Converter</dc:creator>
  <cp:lastModifiedBy>Nicolas Nord</cp:lastModifiedBy>
  <cp:revision>7</cp:revision>
  <dcterms:created xsi:type="dcterms:W3CDTF">2025-11-05T22:18:52Z</dcterms:created>
  <dcterms:modified xsi:type="dcterms:W3CDTF">2025-12-22T11:00:31Z</dcterms:modified>
</cp:coreProperties>
</file>