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7" r:id="rId6"/>
    <p:sldId id="266" r:id="rId7"/>
    <p:sldId id="265" r:id="rId8"/>
    <p:sldId id="261" r:id="rId9"/>
    <p:sldId id="268" r:id="rId10"/>
    <p:sldId id="269" r:id="rId11"/>
    <p:sldId id="270" r:id="rId12"/>
    <p:sldId id="271" r:id="rId13"/>
    <p:sldId id="272" r:id="rId14"/>
    <p:sldId id="273" r:id="rId15"/>
    <p:sldId id="276" r:id="rId16"/>
    <p:sldId id="275" r:id="rId17"/>
    <p:sldId id="274" r:id="rId18"/>
    <p:sldId id="277" r:id="rId19"/>
    <p:sldId id="289" r:id="rId20"/>
    <p:sldId id="279" r:id="rId21"/>
    <p:sldId id="280" r:id="rId22"/>
    <p:sldId id="281" r:id="rId23"/>
    <p:sldId id="282" r:id="rId24"/>
    <p:sldId id="283" r:id="rId25"/>
    <p:sldId id="284" r:id="rId26"/>
    <p:sldId id="285" r:id="rId27"/>
    <p:sldId id="286" r:id="rId28"/>
    <p:sldId id="287" r:id="rId29"/>
    <p:sldId id="288" r:id="rId30"/>
    <p:sldId id="278" r:id="rId31"/>
    <p:sldId id="290" r:id="rId32"/>
    <p:sldId id="291" r:id="rId33"/>
    <p:sldId id="295" r:id="rId34"/>
    <p:sldId id="292" r:id="rId35"/>
    <p:sldId id="293" r:id="rId36"/>
    <p:sldId id="294" r:id="rId37"/>
    <p:sldId id="296" r:id="rId38"/>
    <p:sldId id="297" r:id="rId39"/>
    <p:sldId id="298" r:id="rId40"/>
    <p:sldId id="299" r:id="rId41"/>
    <p:sldId id="300" r:id="rId42"/>
    <p:sldId id="301" r:id="rId43"/>
    <p:sldId id="302" r:id="rId44"/>
    <p:sldId id="303" r:id="rId45"/>
    <p:sldId id="304" r:id="rId46"/>
    <p:sldId id="305" r:id="rId47"/>
    <p:sldId id="306" r:id="rId48"/>
    <p:sldId id="310" r:id="rId49"/>
    <p:sldId id="308" r:id="rId50"/>
    <p:sldId id="309"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86EA918-DB35-4AFC-8AD8-91A06352C715}" type="datetimeFigureOut">
              <a:rPr lang="fr-FR" smtClean="0"/>
              <a:t>13/09/2024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371576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6EA918-DB35-4AFC-8AD8-91A06352C715}" type="datetimeFigureOut">
              <a:rPr lang="fr-FR" smtClean="0"/>
              <a:t>13/09/2024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1405599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6EA918-DB35-4AFC-8AD8-91A06352C715}" type="datetimeFigureOut">
              <a:rPr lang="fr-FR" smtClean="0"/>
              <a:t>13/09/2024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1927593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072259" y="935353"/>
            <a:ext cx="8047480" cy="759310"/>
          </a:xfrm>
          <a:prstGeom prst="rect">
            <a:avLst/>
          </a:prstGeom>
        </p:spPr>
        <p:txBody>
          <a:bodyPr wrap="square" lIns="0" tIns="0" rIns="0" bIns="0">
            <a:spAutoFit/>
          </a:bodyPr>
          <a:lstStyle>
            <a:lvl1pPr>
              <a:defRPr sz="4934" b="0" i="0">
                <a:solidFill>
                  <a:srgbClr val="04056D"/>
                </a:solidFill>
                <a:latin typeface="Arial Narrow"/>
                <a:cs typeface="Arial Narrow"/>
              </a:defRPr>
            </a:lvl1pPr>
          </a:lstStyle>
          <a:p>
            <a:endParaRPr/>
          </a:p>
        </p:txBody>
      </p:sp>
      <p:sp>
        <p:nvSpPr>
          <p:cNvPr id="3" name="Holder 3"/>
          <p:cNvSpPr>
            <a:spLocks noGrp="1"/>
          </p:cNvSpPr>
          <p:nvPr>
            <p:ph type="subTitle" idx="4"/>
          </p:nvPr>
        </p:nvSpPr>
        <p:spPr>
          <a:xfrm>
            <a:off x="2572609" y="3769985"/>
            <a:ext cx="7046780" cy="359009"/>
          </a:xfrm>
          <a:prstGeom prst="rect">
            <a:avLst/>
          </a:prstGeom>
        </p:spPr>
        <p:txBody>
          <a:bodyPr wrap="square" lIns="0" tIns="0" rIns="0" bIns="0">
            <a:spAutoFit/>
          </a:bodyPr>
          <a:lstStyle>
            <a:lvl1pPr>
              <a:defRPr sz="2333" b="1" i="0">
                <a:solidFill>
                  <a:srgbClr val="04056D"/>
                </a:solidFill>
                <a:latin typeface="Palatino Linotype"/>
                <a:cs typeface="Palatino Linotyp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286706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21964" y="451215"/>
            <a:ext cx="11948073" cy="759310"/>
          </a:xfrm>
        </p:spPr>
        <p:txBody>
          <a:bodyPr lIns="0" tIns="0" rIns="0" bIns="0"/>
          <a:lstStyle>
            <a:lvl1pPr>
              <a:defRPr sz="4934" b="0" i="0">
                <a:solidFill>
                  <a:srgbClr val="04056D"/>
                </a:solidFill>
                <a:latin typeface="Arial Narrow"/>
                <a:cs typeface="Arial Narrow"/>
              </a:defRPr>
            </a:lvl1pPr>
          </a:lstStyle>
          <a:p>
            <a:endParaRPr/>
          </a:p>
        </p:txBody>
      </p:sp>
      <p:sp>
        <p:nvSpPr>
          <p:cNvPr id="3" name="Holder 3"/>
          <p:cNvSpPr>
            <a:spLocks noGrp="1"/>
          </p:cNvSpPr>
          <p:nvPr>
            <p:ph type="body" idx="1"/>
          </p:nvPr>
        </p:nvSpPr>
        <p:spPr>
          <a:xfrm>
            <a:off x="2879743" y="2999535"/>
            <a:ext cx="6432513" cy="359009"/>
          </a:xfrm>
        </p:spPr>
        <p:txBody>
          <a:bodyPr lIns="0" tIns="0" rIns="0" bIns="0"/>
          <a:lstStyle>
            <a:lvl1pPr>
              <a:defRPr sz="2333" b="1" i="0">
                <a:solidFill>
                  <a:srgbClr val="04056D"/>
                </a:solidFill>
                <a:latin typeface="Palatino Linotype"/>
                <a:cs typeface="Palatino Linotyp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276377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21964" y="451215"/>
            <a:ext cx="11948073" cy="759310"/>
          </a:xfrm>
        </p:spPr>
        <p:txBody>
          <a:bodyPr lIns="0" tIns="0" rIns="0" bIns="0"/>
          <a:lstStyle>
            <a:lvl1pPr>
              <a:defRPr sz="4934" b="0" i="0">
                <a:solidFill>
                  <a:srgbClr val="04056D"/>
                </a:solidFill>
                <a:latin typeface="Arial Narrow"/>
                <a:cs typeface="Arial Narrow"/>
              </a:defRPr>
            </a:lvl1pPr>
          </a:lstStyle>
          <a:p>
            <a:endParaRPr/>
          </a:p>
        </p:txBody>
      </p:sp>
      <p:sp>
        <p:nvSpPr>
          <p:cNvPr id="3" name="Holder 3"/>
          <p:cNvSpPr>
            <a:spLocks noGrp="1"/>
          </p:cNvSpPr>
          <p:nvPr>
            <p:ph sz="half" idx="2"/>
          </p:nvPr>
        </p:nvSpPr>
        <p:spPr>
          <a:xfrm>
            <a:off x="609600" y="1577340"/>
            <a:ext cx="5303520" cy="53860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53860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530752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21964" y="451215"/>
            <a:ext cx="11948073" cy="759310"/>
          </a:xfrm>
        </p:spPr>
        <p:txBody>
          <a:bodyPr lIns="0" tIns="0" rIns="0" bIns="0"/>
          <a:lstStyle>
            <a:lvl1pPr>
              <a:defRPr sz="4934" b="0" i="0">
                <a:solidFill>
                  <a:srgbClr val="04056D"/>
                </a:solidFill>
                <a:latin typeface="Arial Narrow"/>
                <a:cs typeface="Arial Narrow"/>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020059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62645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6EA918-DB35-4AFC-8AD8-91A06352C715}" type="datetimeFigureOut">
              <a:rPr lang="fr-FR" smtClean="0"/>
              <a:t>13/09/2024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2339637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86EA918-DB35-4AFC-8AD8-91A06352C715}" type="datetimeFigureOut">
              <a:rPr lang="fr-FR" smtClean="0"/>
              <a:t>13/09/2024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73324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86EA918-DB35-4AFC-8AD8-91A06352C715}" type="datetimeFigureOut">
              <a:rPr lang="fr-FR" smtClean="0"/>
              <a:t>13/09/2024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18086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86EA918-DB35-4AFC-8AD8-91A06352C715}" type="datetimeFigureOut">
              <a:rPr lang="fr-FR" smtClean="0"/>
              <a:t>13/09/2024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1719852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86EA918-DB35-4AFC-8AD8-91A06352C715}" type="datetimeFigureOut">
              <a:rPr lang="fr-FR" smtClean="0"/>
              <a:t>13/09/2024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43979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6EA918-DB35-4AFC-8AD8-91A06352C715}" type="datetimeFigureOut">
              <a:rPr lang="fr-FR" smtClean="0"/>
              <a:t>13/09/2024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275901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86EA918-DB35-4AFC-8AD8-91A06352C715}" type="datetimeFigureOut">
              <a:rPr lang="fr-FR" smtClean="0"/>
              <a:t>13/09/2024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409899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86EA918-DB35-4AFC-8AD8-91A06352C715}" type="datetimeFigureOut">
              <a:rPr lang="fr-FR" smtClean="0"/>
              <a:t>13/09/2024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DCCB9E-133F-4318-81AD-631C0602DE0F}" type="slidenum">
              <a:rPr lang="fr-FR" smtClean="0"/>
              <a:t>‹N°›</a:t>
            </a:fld>
            <a:endParaRPr lang="fr-FR"/>
          </a:p>
        </p:txBody>
      </p:sp>
    </p:spTree>
    <p:extLst>
      <p:ext uri="{BB962C8B-B14F-4D97-AF65-F5344CB8AC3E}">
        <p14:creationId xmlns:p14="http://schemas.microsoft.com/office/powerpoint/2010/main" val="30090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EA918-DB35-4AFC-8AD8-91A06352C715}" type="datetimeFigureOut">
              <a:rPr lang="fr-FR" smtClean="0"/>
              <a:t>13/09/2024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CCB9E-133F-4318-81AD-631C0602DE0F}" type="slidenum">
              <a:rPr lang="fr-FR" smtClean="0"/>
              <a:t>‹N°›</a:t>
            </a:fld>
            <a:endParaRPr lang="fr-FR"/>
          </a:p>
        </p:txBody>
      </p:sp>
    </p:spTree>
    <p:extLst>
      <p:ext uri="{BB962C8B-B14F-4D97-AF65-F5344CB8AC3E}">
        <p14:creationId xmlns:p14="http://schemas.microsoft.com/office/powerpoint/2010/main" val="875767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1964" y="451215"/>
            <a:ext cx="11948073" cy="1138773"/>
          </a:xfrm>
          <a:prstGeom prst="rect">
            <a:avLst/>
          </a:prstGeom>
        </p:spPr>
        <p:txBody>
          <a:bodyPr wrap="square" lIns="0" tIns="0" rIns="0" bIns="0">
            <a:spAutoFit/>
          </a:bodyPr>
          <a:lstStyle>
            <a:lvl1pPr>
              <a:defRPr sz="7400" b="0" i="0">
                <a:solidFill>
                  <a:srgbClr val="04056D"/>
                </a:solidFill>
                <a:latin typeface="Arial Narrow"/>
                <a:cs typeface="Arial Narrow"/>
              </a:defRPr>
            </a:lvl1pPr>
          </a:lstStyle>
          <a:p>
            <a:endParaRPr/>
          </a:p>
        </p:txBody>
      </p:sp>
      <p:sp>
        <p:nvSpPr>
          <p:cNvPr id="3" name="Holder 3"/>
          <p:cNvSpPr>
            <a:spLocks noGrp="1"/>
          </p:cNvSpPr>
          <p:nvPr>
            <p:ph type="body" idx="1"/>
          </p:nvPr>
        </p:nvSpPr>
        <p:spPr>
          <a:xfrm>
            <a:off x="2879743" y="2999535"/>
            <a:ext cx="6432513" cy="538609"/>
          </a:xfrm>
          <a:prstGeom prst="rect">
            <a:avLst/>
          </a:prstGeom>
        </p:spPr>
        <p:txBody>
          <a:bodyPr wrap="square" lIns="0" tIns="0" rIns="0" bIns="0">
            <a:spAutoFit/>
          </a:bodyPr>
          <a:lstStyle>
            <a:lvl1pPr>
              <a:defRPr sz="3500" b="1" i="0">
                <a:solidFill>
                  <a:srgbClr val="04056D"/>
                </a:solidFill>
                <a:latin typeface="Palatino Linotype"/>
                <a:cs typeface="Palatino Linotype"/>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9/13/2024</a:t>
            </a:fld>
            <a:endParaRPr lang="en-US"/>
          </a:p>
        </p:txBody>
      </p:sp>
      <p:sp>
        <p:nvSpPr>
          <p:cNvPr id="6" name="Holder 6"/>
          <p:cNvSpPr>
            <a:spLocks noGrp="1"/>
          </p:cNvSpPr>
          <p:nvPr>
            <p:ph type="sldNum" sz="quarter" idx="7"/>
          </p:nvPr>
        </p:nvSpPr>
        <p:spPr>
          <a:xfrm>
            <a:off x="8778241"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02980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parlament.ch/fr/ratsbetrieb/suche-curia-vista/geschaeft?AffairId=20233900" TargetMode="External"/><Relationship Id="rId2" Type="http://schemas.openxmlformats.org/officeDocument/2006/relationships/hyperlink" Target="https://www.parlament.ch/fr/ratsbetrieb/suche-curia-vista/geschaeft?AffairId=20233829"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bj.admin.ch/bj/fr/home/gesellschaft/zivilstand/weisunge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parlament.ch/fr/ratsbetrieb/suche-curia-vista/geschaeft?AffairId=2017052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parlament.ch/fr/ratsbetrieb/suche-curia-vista/geschaeft?AffairId=2017052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parlament.ch/fr/ratsbetrieb/suche-curia-vista/geschaeft?AffairId=20230057"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parlament.ch/fr/ratsbetrieb/suche-curia-vista/geschaeft?AffairId=2023005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parlament.ch/fr/ratsbetrieb/suche-curia-vista/geschaeft?AffairId=20230057" TargetMode="External"/><Relationship Id="rId2" Type="http://schemas.openxmlformats.org/officeDocument/2006/relationships/hyperlink" Target="https://www.parlament.ch/centers/eparl/curia/2023/20230057/Texte%20pour%20le%20vote%20final%201%20SN%20F.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parlament.ch/fr/ratsbetrieb/suche-curia-vista/geschaeft?AffairId=20234143"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51682" y="2298400"/>
            <a:ext cx="9488558" cy="1697331"/>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AFAF7"/>
          </a:solidFill>
        </p:spPr>
        <p:txBody>
          <a:bodyPr wrap="square" lIns="0" tIns="0" rIns="0" bIns="0" rtlCol="0"/>
          <a:lstStyle/>
          <a:p>
            <a:pPr marL="0" marR="0" lvl="0" indent="0" algn="ctr" defTabSz="60963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1F497D">
                    <a:lumMod val="75000"/>
                  </a:srgbClr>
                </a:solidFill>
                <a:effectLst/>
                <a:uLnTx/>
                <a:uFillTx/>
                <a:latin typeface="Calibri"/>
                <a:ea typeface="+mn-ea"/>
                <a:cs typeface="+mn-cs"/>
              </a:rPr>
              <a:t>Legislative and </a:t>
            </a:r>
            <a:r>
              <a:rPr kumimoji="0" lang="en-US" sz="4400" b="0" i="0" u="none" strike="noStrike" kern="1200" cap="none" spc="0" normalizeH="0" baseline="0" noProof="0" dirty="0" smtClean="0">
                <a:ln>
                  <a:noFill/>
                </a:ln>
                <a:solidFill>
                  <a:srgbClr val="1F497D">
                    <a:lumMod val="75000"/>
                  </a:srgbClr>
                </a:solidFill>
                <a:effectLst/>
                <a:uLnTx/>
                <a:uFillTx/>
                <a:latin typeface="Calibri"/>
                <a:ea typeface="+mn-ea"/>
                <a:cs typeface="+mn-cs"/>
              </a:rPr>
              <a:t>case-law </a:t>
            </a:r>
            <a:r>
              <a:rPr kumimoji="0" lang="en-US" sz="4400" b="0" i="0" u="none" strike="noStrike" kern="1200" cap="none" spc="0" normalizeH="0" baseline="0" noProof="0" dirty="0">
                <a:ln>
                  <a:noFill/>
                </a:ln>
                <a:solidFill>
                  <a:srgbClr val="1F497D">
                    <a:lumMod val="75000"/>
                  </a:srgbClr>
                </a:solidFill>
                <a:effectLst/>
                <a:uLnTx/>
                <a:uFillTx/>
                <a:latin typeface="Calibri"/>
                <a:ea typeface="+mn-ea"/>
                <a:cs typeface="+mn-cs"/>
              </a:rPr>
              <a:t>developments in ICCS </a:t>
            </a:r>
            <a:r>
              <a:rPr kumimoji="0" lang="en-US" sz="4400" b="0" i="0" u="none" strike="noStrike" kern="1200" cap="none" spc="0" normalizeH="0" baseline="0" noProof="0" dirty="0" smtClean="0">
                <a:ln>
                  <a:noFill/>
                </a:ln>
                <a:solidFill>
                  <a:srgbClr val="1F497D">
                    <a:lumMod val="75000"/>
                  </a:srgbClr>
                </a:solidFill>
                <a:effectLst/>
                <a:uLnTx/>
                <a:uFillTx/>
                <a:latin typeface="Calibri"/>
                <a:ea typeface="+mn-ea"/>
                <a:cs typeface="+mn-cs"/>
              </a:rPr>
              <a:t>member,</a:t>
            </a:r>
            <a:r>
              <a:rPr kumimoji="0" lang="en-US" sz="4400" b="0" i="0" u="none" strike="noStrike" kern="1200" cap="none" spc="0" normalizeH="0" noProof="0" dirty="0" smtClean="0">
                <a:ln>
                  <a:noFill/>
                </a:ln>
                <a:solidFill>
                  <a:srgbClr val="1F497D">
                    <a:lumMod val="75000"/>
                  </a:srgbClr>
                </a:solidFill>
                <a:effectLst/>
                <a:uLnTx/>
                <a:uFillTx/>
                <a:latin typeface="Calibri"/>
                <a:ea typeface="+mn-ea"/>
                <a:cs typeface="+mn-cs"/>
              </a:rPr>
              <a:t> </a:t>
            </a:r>
            <a:r>
              <a:rPr kumimoji="0" lang="en-US" sz="4400" b="0" i="0" u="none" strike="noStrike" kern="1200" cap="none" spc="0" normalizeH="0" baseline="0" noProof="0" dirty="0" smtClean="0">
                <a:ln>
                  <a:noFill/>
                </a:ln>
                <a:solidFill>
                  <a:srgbClr val="1F497D">
                    <a:lumMod val="75000"/>
                  </a:srgbClr>
                </a:solidFill>
                <a:effectLst/>
                <a:uLnTx/>
                <a:uFillTx/>
                <a:latin typeface="Calibri"/>
                <a:ea typeface="+mn-ea"/>
                <a:cs typeface="+mn-cs"/>
              </a:rPr>
              <a:t>observer and invited States</a:t>
            </a:r>
            <a:endParaRPr kumimoji="0" sz="1200" b="0" i="0" u="none" strike="noStrike" kern="0" cap="none" spc="0" normalizeH="0" baseline="0" noProof="0" dirty="0">
              <a:ln>
                <a:noFill/>
              </a:ln>
              <a:solidFill>
                <a:srgbClr val="1F497D">
                  <a:lumMod val="75000"/>
                </a:srgbClr>
              </a:solidFill>
              <a:effectLst/>
              <a:uLnTx/>
              <a:uFillTx/>
              <a:latin typeface="Calibri"/>
              <a:ea typeface="+mn-ea"/>
              <a:cs typeface="+mn-cs"/>
            </a:endParaRPr>
          </a:p>
        </p:txBody>
      </p:sp>
      <p:pic>
        <p:nvPicPr>
          <p:cNvPr id="3" name="object 3"/>
          <p:cNvPicPr/>
          <p:nvPr/>
        </p:nvPicPr>
        <p:blipFill>
          <a:blip r:embed="rId2" cstate="print"/>
          <a:stretch>
            <a:fillRect/>
          </a:stretch>
        </p:blipFill>
        <p:spPr>
          <a:xfrm>
            <a:off x="9380664" y="0"/>
            <a:ext cx="2811334" cy="2108146"/>
          </a:xfrm>
          <a:prstGeom prst="rect">
            <a:avLst/>
          </a:prstGeom>
        </p:spPr>
      </p:pic>
      <p:grpSp>
        <p:nvGrpSpPr>
          <p:cNvPr id="4" name="object 4"/>
          <p:cNvGrpSpPr/>
          <p:nvPr/>
        </p:nvGrpSpPr>
        <p:grpSpPr>
          <a:xfrm>
            <a:off x="8428" y="5342640"/>
            <a:ext cx="12175067" cy="1515533"/>
            <a:chOff x="12642" y="8013960"/>
            <a:chExt cx="18262600" cy="2273300"/>
          </a:xfrm>
        </p:grpSpPr>
        <p:sp>
          <p:nvSpPr>
            <p:cNvPr id="5" name="object 5"/>
            <p:cNvSpPr/>
            <p:nvPr/>
          </p:nvSpPr>
          <p:spPr>
            <a:xfrm>
              <a:off x="21078" y="8108033"/>
              <a:ext cx="15616555" cy="2179320"/>
            </a:xfrm>
            <a:custGeom>
              <a:avLst/>
              <a:gdLst/>
              <a:ahLst/>
              <a:cxnLst/>
              <a:rect l="l" t="t" r="r" b="b"/>
              <a:pathLst>
                <a:path w="15616555" h="2179320">
                  <a:moveTo>
                    <a:pt x="15562211" y="2178965"/>
                  </a:moveTo>
                  <a:lnTo>
                    <a:pt x="8451387" y="2178965"/>
                  </a:lnTo>
                  <a:lnTo>
                    <a:pt x="11428342" y="765896"/>
                  </a:lnTo>
                  <a:lnTo>
                    <a:pt x="13758311" y="114328"/>
                  </a:lnTo>
                  <a:lnTo>
                    <a:pt x="15140559" y="0"/>
                  </a:lnTo>
                  <a:lnTo>
                    <a:pt x="15596540" y="45712"/>
                  </a:lnTo>
                  <a:lnTo>
                    <a:pt x="15616281" y="150250"/>
                  </a:lnTo>
                  <a:lnTo>
                    <a:pt x="15562211" y="2178965"/>
                  </a:lnTo>
                  <a:close/>
                </a:path>
                <a:path w="15616555" h="2179320">
                  <a:moveTo>
                    <a:pt x="1132471" y="2178965"/>
                  </a:moveTo>
                  <a:lnTo>
                    <a:pt x="0" y="2178965"/>
                  </a:lnTo>
                  <a:lnTo>
                    <a:pt x="3494" y="1252895"/>
                  </a:lnTo>
                  <a:lnTo>
                    <a:pt x="570123" y="1819995"/>
                  </a:lnTo>
                  <a:lnTo>
                    <a:pt x="1132471" y="2178965"/>
                  </a:lnTo>
                  <a:close/>
                </a:path>
              </a:pathLst>
            </a:custGeom>
            <a:solidFill>
              <a:srgbClr val="094F91"/>
            </a:solidFill>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6" name="object 6"/>
            <p:cNvSpPr/>
            <p:nvPr/>
          </p:nvSpPr>
          <p:spPr>
            <a:xfrm>
              <a:off x="12642" y="8013960"/>
              <a:ext cx="18262600" cy="2273300"/>
            </a:xfrm>
            <a:custGeom>
              <a:avLst/>
              <a:gdLst/>
              <a:ahLst/>
              <a:cxnLst/>
              <a:rect l="l" t="t" r="r" b="b"/>
              <a:pathLst>
                <a:path w="18262600" h="2273300">
                  <a:moveTo>
                    <a:pt x="985511" y="2273039"/>
                  </a:moveTo>
                  <a:lnTo>
                    <a:pt x="0" y="2273039"/>
                  </a:lnTo>
                  <a:lnTo>
                    <a:pt x="0" y="1331569"/>
                  </a:lnTo>
                  <a:lnTo>
                    <a:pt x="670765" y="2049260"/>
                  </a:lnTo>
                  <a:lnTo>
                    <a:pt x="985511" y="2273039"/>
                  </a:lnTo>
                  <a:close/>
                </a:path>
                <a:path w="18262600" h="2273300">
                  <a:moveTo>
                    <a:pt x="18262495" y="2273039"/>
                  </a:moveTo>
                  <a:lnTo>
                    <a:pt x="9904258" y="2273039"/>
                  </a:lnTo>
                  <a:lnTo>
                    <a:pt x="12474221" y="929048"/>
                  </a:lnTo>
                  <a:lnTo>
                    <a:pt x="15467177" y="140843"/>
                  </a:lnTo>
                  <a:lnTo>
                    <a:pt x="17507977" y="0"/>
                  </a:lnTo>
                  <a:lnTo>
                    <a:pt x="18262495" y="53682"/>
                  </a:lnTo>
                  <a:lnTo>
                    <a:pt x="18262495" y="2273039"/>
                  </a:lnTo>
                  <a:close/>
                </a:path>
              </a:pathLst>
            </a:custGeom>
            <a:solidFill>
              <a:srgbClr val="D5E7FA"/>
            </a:solidFill>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grpSp>
      <p:pic>
        <p:nvPicPr>
          <p:cNvPr id="7" name="object 7"/>
          <p:cNvPicPr/>
          <p:nvPr/>
        </p:nvPicPr>
        <p:blipFill>
          <a:blip r:embed="rId3" cstate="print"/>
          <a:stretch>
            <a:fillRect/>
          </a:stretch>
        </p:blipFill>
        <p:spPr>
          <a:xfrm>
            <a:off x="685800" y="685800"/>
            <a:ext cx="1136649" cy="1136649"/>
          </a:xfrm>
          <a:prstGeom prst="rect">
            <a:avLst/>
          </a:prstGeom>
        </p:spPr>
      </p:pic>
      <p:pic>
        <p:nvPicPr>
          <p:cNvPr id="8" name="object 8"/>
          <p:cNvPicPr/>
          <p:nvPr/>
        </p:nvPicPr>
        <p:blipFill>
          <a:blip r:embed="rId4" cstate="print"/>
          <a:stretch>
            <a:fillRect/>
          </a:stretch>
        </p:blipFill>
        <p:spPr>
          <a:xfrm>
            <a:off x="10368846" y="685800"/>
            <a:ext cx="1136649" cy="1136649"/>
          </a:xfrm>
          <a:prstGeom prst="rect">
            <a:avLst/>
          </a:prstGeom>
        </p:spPr>
      </p:pic>
      <p:sp>
        <p:nvSpPr>
          <p:cNvPr id="10" name="object 10"/>
          <p:cNvSpPr txBox="1"/>
          <p:nvPr/>
        </p:nvSpPr>
        <p:spPr>
          <a:xfrm>
            <a:off x="324274" y="5256178"/>
            <a:ext cx="5971117" cy="547159"/>
          </a:xfrm>
          <a:prstGeom prst="rect">
            <a:avLst/>
          </a:prstGeom>
        </p:spPr>
        <p:txBody>
          <a:bodyPr vert="horz" wrap="square" lIns="0" tIns="115147" rIns="0" bIns="0" rtlCol="0">
            <a:spAutoFit/>
          </a:bodyPr>
          <a:lstStyle/>
          <a:p>
            <a:pPr marL="0" marR="16934" lvl="0" indent="0" algn="ctr" defTabSz="609630" rtl="0" eaLnBrk="1" fontAlgn="auto" latinLnBrk="0" hangingPunct="1">
              <a:lnSpc>
                <a:spcPct val="100000"/>
              </a:lnSpc>
              <a:spcBef>
                <a:spcPts val="907"/>
              </a:spcBef>
              <a:spcAft>
                <a:spcPts val="0"/>
              </a:spcAft>
              <a:buClrTx/>
              <a:buSzTx/>
              <a:buFontTx/>
              <a:buNone/>
              <a:tabLst/>
              <a:defRPr/>
            </a:pPr>
            <a:r>
              <a:rPr kumimoji="0" lang="fr-FR" sz="2800" b="1" i="0" u="none" strike="noStrike" kern="0" cap="none" spc="-169" normalizeH="0" baseline="0" noProof="0" dirty="0" err="1" smtClean="0">
                <a:ln>
                  <a:noFill/>
                </a:ln>
                <a:solidFill>
                  <a:srgbClr val="1F497D">
                    <a:lumMod val="75000"/>
                  </a:srgbClr>
                </a:solidFill>
                <a:effectLst/>
                <a:uLnTx/>
                <a:uFillTx/>
                <a:latin typeface="Lucida Sans"/>
                <a:ea typeface="+mn-ea"/>
                <a:cs typeface="Lucida Sans"/>
              </a:rPr>
              <a:t>Secretary</a:t>
            </a:r>
            <a:r>
              <a:rPr kumimoji="0" lang="fr-FR" sz="2800" b="1" i="0" u="none" strike="noStrike" kern="0" cap="none" spc="-169" normalizeH="0" baseline="0" noProof="0" dirty="0" smtClean="0">
                <a:ln>
                  <a:noFill/>
                </a:ln>
                <a:solidFill>
                  <a:srgbClr val="1F497D">
                    <a:lumMod val="75000"/>
                  </a:srgbClr>
                </a:solidFill>
                <a:effectLst/>
                <a:uLnTx/>
                <a:uFillTx/>
                <a:latin typeface="Lucida Sans"/>
                <a:ea typeface="+mn-ea"/>
                <a:cs typeface="Lucida Sans"/>
              </a:rPr>
              <a:t> General report</a:t>
            </a:r>
            <a:endParaRPr kumimoji="0" lang="fr-FR" sz="2800" b="1" i="0" u="none" strike="noStrike" kern="0" cap="none" spc="-169" normalizeH="0" baseline="0" noProof="0" dirty="0">
              <a:ln>
                <a:noFill/>
              </a:ln>
              <a:solidFill>
                <a:srgbClr val="1F497D">
                  <a:lumMod val="75000"/>
                </a:srgbClr>
              </a:solidFill>
              <a:effectLst/>
              <a:uLnTx/>
              <a:uFillTx/>
              <a:latin typeface="Lucida Sans"/>
              <a:ea typeface="+mn-ea"/>
              <a:cs typeface="Lucida Sans"/>
            </a:endParaRPr>
          </a:p>
        </p:txBody>
      </p:sp>
    </p:spTree>
    <p:extLst>
      <p:ext uri="{BB962C8B-B14F-4D97-AF65-F5344CB8AC3E}">
        <p14:creationId xmlns:p14="http://schemas.microsoft.com/office/powerpoint/2010/main" val="194216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u="sng" dirty="0" smtClean="0">
                <a:hlinkClick r:id="rId2"/>
              </a:rPr>
              <a:t>Interpellation </a:t>
            </a:r>
            <a:r>
              <a:rPr lang="fr-FR" u="sng" dirty="0">
                <a:hlinkClick r:id="rId2"/>
              </a:rPr>
              <a:t>23.3829</a:t>
            </a:r>
            <a:r>
              <a:rPr lang="fr-FR" dirty="0"/>
              <a:t> Quadri « Changement de sexe dans le registre de l’état civil. Abus » </a:t>
            </a:r>
            <a:endParaRPr lang="fr-FR" dirty="0" smtClean="0"/>
          </a:p>
          <a:p>
            <a:pPr marL="0" indent="0" algn="ctr">
              <a:buNone/>
            </a:pPr>
            <a:endParaRPr lang="fr-FR" dirty="0"/>
          </a:p>
          <a:p>
            <a:pPr marL="0" indent="0" algn="ctr">
              <a:buNone/>
            </a:pPr>
            <a:r>
              <a:rPr lang="fr-FR" dirty="0" smtClean="0"/>
              <a:t> </a:t>
            </a:r>
            <a:r>
              <a:rPr lang="fr-FR" u="sng" dirty="0" smtClean="0"/>
              <a:t>I</a:t>
            </a:r>
            <a:r>
              <a:rPr lang="fr-FR" u="sng" dirty="0" smtClean="0">
                <a:hlinkClick r:id="rId3"/>
              </a:rPr>
              <a:t>nterpellation</a:t>
            </a:r>
            <a:r>
              <a:rPr lang="fr-FR" u="sng" dirty="0">
                <a:hlinkClick r:id="rId3"/>
              </a:rPr>
              <a:t> 23.3900</a:t>
            </a:r>
            <a:r>
              <a:rPr lang="fr-FR" dirty="0"/>
              <a:t> </a:t>
            </a:r>
            <a:r>
              <a:rPr lang="fr-FR" dirty="0" err="1"/>
              <a:t>Addor</a:t>
            </a:r>
            <a:r>
              <a:rPr lang="fr-FR" dirty="0"/>
              <a:t> « Changer de sexe pour échapper au service militaire ? »</a:t>
            </a:r>
            <a:endParaRPr lang="fr-FR" sz="4400" dirty="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4"/>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8235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dirty="0" smtClean="0"/>
              <a:t>Directive </a:t>
            </a:r>
            <a:r>
              <a:rPr lang="fr-FR" dirty="0"/>
              <a:t>OFEC n°10.22.01.01 du 1</a:t>
            </a:r>
            <a:r>
              <a:rPr lang="fr-FR" baseline="30000" dirty="0"/>
              <a:t>er</a:t>
            </a:r>
            <a:r>
              <a:rPr lang="fr-FR" dirty="0"/>
              <a:t> janvier 2022 « Changement de sexe à l’état civil </a:t>
            </a:r>
            <a:r>
              <a:rPr lang="fr-FR" dirty="0" smtClean="0"/>
              <a:t>», actualisée au 1er août 2024 </a:t>
            </a:r>
          </a:p>
          <a:p>
            <a:pPr marL="0" indent="0" algn="ctr">
              <a:buNone/>
            </a:pPr>
            <a:r>
              <a:rPr lang="fr-FR" u="sng" dirty="0">
                <a:hlinkClick r:id="rId2"/>
              </a:rPr>
              <a:t>https://www.bj.admin.ch/bj/fr/home/gesellschaft/zivilstand/weisungen.html</a:t>
            </a:r>
            <a:r>
              <a:rPr lang="fr-FR" dirty="0"/>
              <a:t> </a:t>
            </a:r>
            <a:endParaRPr lang="fr-FR" sz="4400" dirty="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3"/>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316581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smtClean="0">
                <a:solidFill>
                  <a:schemeClr val="bg1">
                    <a:lumMod val="95000"/>
                    <a:lumOff val="5000"/>
                  </a:schemeClr>
                </a:solidFill>
              </a:rPr>
              <a:t>Belgium</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178270999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Belgium</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sz="3600" dirty="0"/>
              <a:t>A</a:t>
            </a:r>
            <a:r>
              <a:rPr lang="fr-FR" sz="3600" dirty="0" smtClean="0"/>
              <a:t>rrêté royal du 27 septembre 2023 </a:t>
            </a:r>
          </a:p>
          <a:p>
            <a:pPr marL="0" indent="0" algn="ctr">
              <a:buNone/>
            </a:pPr>
            <a:endParaRPr lang="fr-FR" sz="3600" dirty="0"/>
          </a:p>
          <a:p>
            <a:pPr marL="0" indent="0" algn="ctr">
              <a:buNone/>
            </a:pPr>
            <a:r>
              <a:rPr lang="fr-FR" sz="3600" dirty="0" smtClean="0"/>
              <a:t>(brochure transgenre)</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78174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Belgium</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sz="3600" dirty="0"/>
              <a:t>C</a:t>
            </a:r>
            <a:r>
              <a:rPr lang="fr-FR" sz="3600" dirty="0" smtClean="0"/>
              <a:t>irculaire du 27 septembre 2023</a:t>
            </a:r>
          </a:p>
          <a:p>
            <a:pPr marL="0" indent="0" algn="ctr">
              <a:buNone/>
            </a:pPr>
            <a:endParaRPr lang="fr-FR" sz="3600" dirty="0"/>
          </a:p>
          <a:p>
            <a:pPr marL="0" indent="0" algn="ctr">
              <a:buNone/>
            </a:pPr>
            <a:r>
              <a:rPr lang="fr-FR" sz="3600" dirty="0" smtClean="0"/>
              <a:t>(transgenre)</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234098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smtClean="0">
                <a:solidFill>
                  <a:schemeClr val="bg1">
                    <a:lumMod val="95000"/>
                    <a:lumOff val="5000"/>
                  </a:schemeClr>
                </a:solidFill>
              </a:rPr>
              <a:t>Serbia</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13367469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Serbia</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en-US" sz="3600" dirty="0" smtClean="0"/>
              <a:t>Amendments to the law on registers on civil status (2019)</a:t>
            </a:r>
            <a:endParaRPr lang="fr-FR" sz="36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695634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Serbia</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en-US" sz="3600" dirty="0"/>
              <a:t>P</a:t>
            </a:r>
            <a:r>
              <a:rPr lang="en-US" sz="3600" dirty="0" smtClean="0"/>
              <a:t>ossible for the civil register of births to record the information about the change of gender</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179137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19728" y="2507961"/>
            <a:ext cx="10515600" cy="1325563"/>
          </a:xfrm>
        </p:spPr>
        <p:txBody>
          <a:bodyPr/>
          <a:lstStyle/>
          <a:p>
            <a:pPr algn="ctr"/>
            <a:r>
              <a:rPr lang="fr-FR" dirty="0" err="1" smtClean="0"/>
              <a:t>Names</a:t>
            </a:r>
            <a:endParaRPr lang="fr-FR" dirty="0"/>
          </a:p>
        </p:txBody>
      </p:sp>
      <p:pic>
        <p:nvPicPr>
          <p:cNvPr id="2" name="Image 1"/>
          <p:cNvPicPr>
            <a:picLocks noChangeAspect="1"/>
          </p:cNvPicPr>
          <p:nvPr/>
        </p:nvPicPr>
        <p:blipFill>
          <a:blip r:embed="rId2"/>
          <a:stretch>
            <a:fillRect/>
          </a:stretch>
        </p:blipFill>
        <p:spPr>
          <a:xfrm>
            <a:off x="10299133" y="5024431"/>
            <a:ext cx="1347333" cy="1353429"/>
          </a:xfrm>
          <a:prstGeom prst="rect">
            <a:avLst/>
          </a:prstGeom>
        </p:spPr>
      </p:pic>
    </p:spTree>
    <p:extLst>
      <p:ext uri="{BB962C8B-B14F-4D97-AF65-F5344CB8AC3E}">
        <p14:creationId xmlns:p14="http://schemas.microsoft.com/office/powerpoint/2010/main" val="3417656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5400" kern="1200" dirty="0" smtClean="0">
                <a:solidFill>
                  <a:schemeClr val="bg1"/>
                </a:solidFill>
                <a:latin typeface="+mj-lt"/>
                <a:ea typeface="+mj-ea"/>
                <a:cs typeface="+mj-cs"/>
              </a:rPr>
              <a:t>Switzerland</a:t>
            </a:r>
            <a:endParaRPr lang="en-US" sz="5400" kern="1200" dirty="0">
              <a:solidFill>
                <a:schemeClr val="bg1"/>
              </a:solidFill>
              <a:latin typeface="+mj-lt"/>
              <a:ea typeface="+mj-ea"/>
              <a:cs typeface="+mj-cs"/>
            </a:endParaRP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1571572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27208" y="857251"/>
            <a:ext cx="4747280" cy="3098061"/>
          </a:xfrm>
        </p:spPr>
        <p:txBody>
          <a:bodyPr vert="horz" lIns="91440" tIns="45720" rIns="91440" bIns="45720" rtlCol="0" anchor="b">
            <a:normAutofit/>
          </a:bodyPr>
          <a:lstStyle/>
          <a:p>
            <a:r>
              <a:rPr lang="en-US" sz="4800" kern="1200" dirty="0" smtClean="0">
                <a:solidFill>
                  <a:srgbClr val="FFFFFF"/>
                </a:solidFill>
                <a:latin typeface="+mj-lt"/>
                <a:ea typeface="+mj-ea"/>
                <a:cs typeface="+mj-cs"/>
              </a:rPr>
              <a:t>General provisions</a:t>
            </a:r>
            <a:endParaRPr lang="en-US" sz="4800" kern="1200" dirty="0">
              <a:solidFill>
                <a:srgbClr val="FFFFFF"/>
              </a:solidFill>
              <a:latin typeface="+mj-lt"/>
              <a:ea typeface="+mj-ea"/>
              <a:cs typeface="+mj-cs"/>
            </a:endParaRP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D0785497-E3D4-84FD-F2D5-B39E7BCC089D}"/>
              </a:ext>
            </a:extLst>
          </p:cNvPr>
          <p:cNvPicPr>
            <a:picLocks noChangeAspect="1"/>
          </p:cNvPicPr>
          <p:nvPr/>
        </p:nvPicPr>
        <p:blipFill>
          <a:blip r:embed="rId2"/>
          <a:stretch>
            <a:fillRect/>
          </a:stretch>
        </p:blipFill>
        <p:spPr>
          <a:xfrm>
            <a:off x="7469010" y="2108877"/>
            <a:ext cx="2640262" cy="2654533"/>
          </a:xfrm>
          <a:prstGeom prst="rect">
            <a:avLst/>
          </a:prstGeom>
        </p:spPr>
      </p:pic>
    </p:spTree>
    <p:extLst>
      <p:ext uri="{BB962C8B-B14F-4D97-AF65-F5344CB8AC3E}">
        <p14:creationId xmlns:p14="http://schemas.microsoft.com/office/powerpoint/2010/main" val="347552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sz="3600" dirty="0" smtClean="0"/>
              <a:t>Commission des affaires juridiques du Conseil national</a:t>
            </a:r>
          </a:p>
          <a:p>
            <a:pPr marL="0" indent="0" algn="ctr">
              <a:buNone/>
            </a:pPr>
            <a:r>
              <a:rPr lang="fr-FR" sz="3600" dirty="0" smtClean="0"/>
              <a:t>17 novembre 2023 </a:t>
            </a:r>
          </a:p>
          <a:p>
            <a:pPr marL="0" indent="0" algn="ctr">
              <a:buNone/>
            </a:pPr>
            <a:endParaRPr lang="fr-FR" sz="3600" dirty="0"/>
          </a:p>
          <a:p>
            <a:pPr marL="0" indent="0" algn="ctr">
              <a:buNone/>
            </a:pPr>
            <a:r>
              <a:rPr lang="fr-FR" sz="3600" dirty="0" smtClean="0"/>
              <a:t>Projet de révision du droit du nom </a:t>
            </a:r>
            <a:endParaRPr lang="en-US" sz="36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257498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sz="3600" dirty="0" smtClean="0"/>
              <a:t>Conseil national </a:t>
            </a:r>
          </a:p>
          <a:p>
            <a:pPr marL="0" indent="0" algn="ctr">
              <a:buNone/>
            </a:pPr>
            <a:r>
              <a:rPr lang="fr-FR" sz="3600" dirty="0"/>
              <a:t>R</a:t>
            </a:r>
            <a:r>
              <a:rPr lang="fr-FR" sz="3600" dirty="0" smtClean="0"/>
              <a:t>évision du droit du nom </a:t>
            </a:r>
          </a:p>
          <a:p>
            <a:pPr marL="0" indent="0" algn="ctr">
              <a:buNone/>
            </a:pPr>
            <a:endParaRPr lang="fr-FR" sz="3600" dirty="0" smtClean="0"/>
          </a:p>
          <a:p>
            <a:pPr marL="0" indent="0" algn="ctr">
              <a:buNone/>
            </a:pPr>
            <a:r>
              <a:rPr lang="fr-FR" u="sng" dirty="0">
                <a:hlinkClick r:id="rId2"/>
              </a:rPr>
              <a:t>17.523 « Autoriser le double nom en cas de mariage »</a:t>
            </a:r>
            <a:endParaRPr lang="en-US" sz="36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3"/>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855640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dirty="0" smtClean="0"/>
              <a:t>Conseil </a:t>
            </a:r>
            <a:r>
              <a:rPr lang="fr-FR" dirty="0"/>
              <a:t>national a débattu la révision du droit du </a:t>
            </a:r>
            <a:r>
              <a:rPr lang="fr-FR" dirty="0" smtClean="0"/>
              <a:t>nom</a:t>
            </a:r>
          </a:p>
          <a:p>
            <a:pPr marL="0" indent="0" algn="ctr">
              <a:buNone/>
            </a:pPr>
            <a:endParaRPr lang="fr-FR" dirty="0"/>
          </a:p>
          <a:p>
            <a:pPr marL="0" indent="0" algn="ctr">
              <a:buNone/>
            </a:pPr>
            <a:r>
              <a:rPr lang="fr-FR" dirty="0" smtClean="0"/>
              <a:t>6 juin 2024 </a:t>
            </a:r>
          </a:p>
          <a:p>
            <a:pPr marL="0" indent="0" algn="ctr">
              <a:buNone/>
            </a:pPr>
            <a:r>
              <a:rPr lang="fr-FR" u="sng" dirty="0" smtClean="0">
                <a:hlinkClick r:id="rId2"/>
              </a:rPr>
              <a:t>17.523 </a:t>
            </a:r>
            <a:r>
              <a:rPr lang="fr-FR" u="sng" dirty="0">
                <a:hlinkClick r:id="rId2"/>
              </a:rPr>
              <a:t>« Autoriser le double nom en cas de mariage »</a:t>
            </a:r>
            <a:endParaRPr lang="en-US" sz="36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3"/>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795316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6600" kern="1200" dirty="0">
                <a:solidFill>
                  <a:schemeClr val="bg1"/>
                </a:solidFill>
                <a:latin typeface="+mj-lt"/>
                <a:ea typeface="+mj-ea"/>
                <a:cs typeface="+mj-cs"/>
              </a:rPr>
              <a:t>Belgium</a:t>
            </a: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1108050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285638" y="407311"/>
            <a:ext cx="9895951" cy="1033669"/>
          </a:xfrm>
        </p:spPr>
        <p:txBody>
          <a:bodyPr>
            <a:normAutofit fontScale="90000"/>
          </a:bodyPr>
          <a:lstStyle/>
          <a:p>
            <a:pPr algn="ctr"/>
            <a:r>
              <a:rPr lang="fr-FR" sz="4000" dirty="0" smtClean="0">
                <a:solidFill>
                  <a:schemeClr val="bg1"/>
                </a:solidFill>
              </a:rPr>
              <a:t>Loi du 7 janvier 2024 </a:t>
            </a:r>
            <a:br>
              <a:rPr lang="fr-FR" sz="4000" dirty="0" smtClean="0">
                <a:solidFill>
                  <a:schemeClr val="bg1"/>
                </a:solidFill>
              </a:rPr>
            </a:br>
            <a:r>
              <a:rPr lang="fr-FR" sz="4000" dirty="0" smtClean="0">
                <a:solidFill>
                  <a:schemeClr val="bg1"/>
                </a:solidFill>
              </a:rPr>
              <a:t>(loi sur le changement de nom) </a:t>
            </a:r>
            <a:br>
              <a:rPr lang="fr-FR" sz="4000" dirty="0" smtClean="0">
                <a:solidFill>
                  <a:schemeClr val="bg1"/>
                </a:solidFill>
              </a:rPr>
            </a:br>
            <a:endParaRPr lang="fr-FR" sz="4000" dirty="0">
              <a:solidFill>
                <a:schemeClr val="bg1"/>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endParaRPr lang="fr-FR" sz="3600" dirty="0"/>
          </a:p>
          <a:p>
            <a:pPr marL="0" indent="0" algn="ctr">
              <a:buNone/>
            </a:pPr>
            <a:r>
              <a:rPr lang="fr-FR" sz="3600" dirty="0" smtClean="0"/>
              <a:t>Droit inconditionnel pour tout citoyen de changer de nom une fois dans sa vie </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40060232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Choix</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just">
              <a:buNone/>
            </a:pPr>
            <a:endParaRPr lang="fr-FR" sz="3600" dirty="0" smtClean="0"/>
          </a:p>
          <a:p>
            <a:pPr algn="just">
              <a:buFontTx/>
              <a:buChar char="-"/>
            </a:pPr>
            <a:r>
              <a:rPr lang="fr-FR" sz="3600" dirty="0"/>
              <a:t>L</a:t>
            </a:r>
            <a:r>
              <a:rPr lang="fr-FR" sz="3600" dirty="0" smtClean="0"/>
              <a:t>e </a:t>
            </a:r>
            <a:r>
              <a:rPr lang="fr-FR" sz="3600" dirty="0" smtClean="0"/>
              <a:t>nom de son père</a:t>
            </a:r>
          </a:p>
          <a:p>
            <a:pPr algn="just">
              <a:buFontTx/>
              <a:buChar char="-"/>
            </a:pPr>
            <a:r>
              <a:rPr lang="fr-FR" sz="3600" dirty="0"/>
              <a:t>L</a:t>
            </a:r>
            <a:r>
              <a:rPr lang="fr-FR" sz="3600" dirty="0" smtClean="0"/>
              <a:t>e </a:t>
            </a:r>
            <a:r>
              <a:rPr lang="fr-FR" sz="3600" dirty="0" smtClean="0"/>
              <a:t>nom de sa mère </a:t>
            </a:r>
          </a:p>
          <a:p>
            <a:pPr algn="just">
              <a:buFontTx/>
              <a:buChar char="-"/>
            </a:pPr>
            <a:r>
              <a:rPr lang="fr-FR" sz="3600" dirty="0" smtClean="0"/>
              <a:t> </a:t>
            </a:r>
            <a:r>
              <a:rPr lang="fr-FR" sz="3600" dirty="0" smtClean="0"/>
              <a:t>Une </a:t>
            </a:r>
            <a:r>
              <a:rPr lang="fr-FR" sz="3600" dirty="0" smtClean="0"/>
              <a:t>combinaison de leurs deux noms</a:t>
            </a:r>
            <a:endParaRPr lang="en-US" sz="36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318545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Belgium</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just">
              <a:buNone/>
            </a:pPr>
            <a:r>
              <a:rPr lang="fr-FR" sz="3600" dirty="0" smtClean="0"/>
              <a:t>Traitement de la demande</a:t>
            </a:r>
          </a:p>
          <a:p>
            <a:pPr marL="0" indent="0" algn="just">
              <a:buNone/>
            </a:pPr>
            <a:endParaRPr lang="fr-FR" sz="3600" dirty="0"/>
          </a:p>
          <a:p>
            <a:pPr marL="0" indent="0" algn="just">
              <a:buNone/>
            </a:pPr>
            <a:r>
              <a:rPr lang="fr-FR" sz="3600" dirty="0" smtClean="0"/>
              <a:t>=&gt; Officier de l’état civil</a:t>
            </a:r>
            <a:endParaRPr lang="en-US" sz="36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566899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Belgium</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sz="3200" dirty="0"/>
              <a:t>N</a:t>
            </a:r>
            <a:r>
              <a:rPr lang="fr-FR" sz="3200" dirty="0" smtClean="0"/>
              <a:t>ouvel </a:t>
            </a:r>
            <a:r>
              <a:rPr lang="fr-FR" sz="3200" dirty="0"/>
              <a:t>article 370/3, § 2/1, de l'ancien Code </a:t>
            </a:r>
            <a:r>
              <a:rPr lang="fr-FR" sz="3200" dirty="0" smtClean="0"/>
              <a:t>civil</a:t>
            </a:r>
          </a:p>
          <a:p>
            <a:pPr marL="0" indent="0" algn="ctr">
              <a:buNone/>
            </a:pPr>
            <a:endParaRPr lang="fr-FR" sz="3200" dirty="0"/>
          </a:p>
          <a:p>
            <a:pPr marL="0" indent="0" algn="ctr">
              <a:buNone/>
            </a:pPr>
            <a:r>
              <a:rPr lang="fr-FR" sz="3200" dirty="0" smtClean="0"/>
              <a:t>Changement de nom à l’étranger</a:t>
            </a: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023173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Belgium</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sz="3200" dirty="0"/>
              <a:t>L</a:t>
            </a:r>
            <a:r>
              <a:rPr lang="fr-FR" sz="3200" dirty="0" smtClean="0"/>
              <a:t>oi du 28 mars 2024 (dispositions diverses)</a:t>
            </a:r>
          </a:p>
          <a:p>
            <a:pPr marL="0" indent="0" algn="ctr">
              <a:buNone/>
            </a:pPr>
            <a:endParaRPr lang="fr-FR" sz="3200" dirty="0"/>
          </a:p>
          <a:p>
            <a:pPr marL="0" indent="0" algn="ctr">
              <a:buNone/>
            </a:pPr>
            <a:r>
              <a:rPr lang="fr-FR" sz="3200" dirty="0" smtClean="0">
                <a:solidFill>
                  <a:srgbClr val="FF0000"/>
                </a:solidFill>
              </a:rPr>
              <a:t> Parents d’un enfant né sans vie </a:t>
            </a:r>
          </a:p>
          <a:p>
            <a:pPr algn="ctr">
              <a:buFont typeface="Symbol" panose="05050102010706020507" pitchFamily="18" charset="2"/>
              <a:buChar char="Þ"/>
            </a:pPr>
            <a:r>
              <a:rPr lang="fr-FR" sz="3200" dirty="0" smtClean="0"/>
              <a:t>Possibilité de mentionner ses prénoms et/ou son nom dans l’acte d’enfant sans vie</a:t>
            </a:r>
          </a:p>
          <a:p>
            <a:pPr algn="ctr">
              <a:buFont typeface="Symbol" panose="05050102010706020507" pitchFamily="18" charset="2"/>
              <a:buChar char="Þ"/>
            </a:pPr>
            <a:r>
              <a:rPr lang="fr-FR" sz="3200" dirty="0"/>
              <a:t> </a:t>
            </a:r>
            <a:r>
              <a:rPr lang="fr-FR" sz="3200" dirty="0" smtClean="0"/>
              <a:t>effet rétroactif</a:t>
            </a:r>
            <a:endParaRPr lang="fr-FR" sz="3200" dirty="0"/>
          </a:p>
          <a:p>
            <a:pPr marL="0" indent="0" algn="ctr">
              <a:buNone/>
            </a:pP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276457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27208" y="857251"/>
            <a:ext cx="4747280" cy="3098061"/>
          </a:xfrm>
        </p:spPr>
        <p:txBody>
          <a:bodyPr vert="horz" lIns="91440" tIns="45720" rIns="91440" bIns="45720" rtlCol="0" anchor="b">
            <a:normAutofit/>
          </a:bodyPr>
          <a:lstStyle/>
          <a:p>
            <a:r>
              <a:rPr lang="en-US" sz="4800" dirty="0" smtClean="0">
                <a:solidFill>
                  <a:srgbClr val="FFFFFF"/>
                </a:solidFill>
              </a:rPr>
              <a:t>Union of persons</a:t>
            </a:r>
            <a:endParaRPr lang="en-US" sz="4800" kern="1200" dirty="0">
              <a:solidFill>
                <a:srgbClr val="FFFFFF"/>
              </a:solidFill>
              <a:latin typeface="+mj-lt"/>
              <a:ea typeface="+mj-ea"/>
              <a:cs typeface="+mj-cs"/>
            </a:endParaRP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D0785497-E3D4-84FD-F2D5-B39E7BCC089D}"/>
              </a:ext>
            </a:extLst>
          </p:cNvPr>
          <p:cNvPicPr>
            <a:picLocks noChangeAspect="1"/>
          </p:cNvPicPr>
          <p:nvPr/>
        </p:nvPicPr>
        <p:blipFill>
          <a:blip r:embed="rId2"/>
          <a:stretch>
            <a:fillRect/>
          </a:stretch>
        </p:blipFill>
        <p:spPr>
          <a:xfrm>
            <a:off x="7469010" y="2108877"/>
            <a:ext cx="2640262" cy="2654533"/>
          </a:xfrm>
          <a:prstGeom prst="rect">
            <a:avLst/>
          </a:prstGeom>
        </p:spPr>
      </p:pic>
    </p:spTree>
    <p:extLst>
      <p:ext uri="{BB962C8B-B14F-4D97-AF65-F5344CB8AC3E}">
        <p14:creationId xmlns:p14="http://schemas.microsoft.com/office/powerpoint/2010/main" val="155061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kern="1200">
                <a:solidFill>
                  <a:schemeClr val="tx1"/>
                </a:solidFill>
                <a:latin typeface="+mj-lt"/>
                <a:ea typeface="+mj-ea"/>
                <a:cs typeface="+mj-cs"/>
              </a:rPr>
              <a:t>Belgium</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916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5400" kern="1200" dirty="0" smtClean="0">
                <a:solidFill>
                  <a:schemeClr val="bg1"/>
                </a:solidFill>
                <a:latin typeface="+mj-lt"/>
                <a:ea typeface="+mj-ea"/>
                <a:cs typeface="+mj-cs"/>
              </a:rPr>
              <a:t>Switzerland</a:t>
            </a:r>
            <a:endParaRPr lang="en-US" sz="5400" kern="1200" dirty="0">
              <a:solidFill>
                <a:schemeClr val="bg1"/>
              </a:solidFill>
              <a:latin typeface="+mj-lt"/>
              <a:ea typeface="+mj-ea"/>
              <a:cs typeface="+mj-cs"/>
            </a:endParaRP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1258705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sz="5400" dirty="0" smtClean="0"/>
              <a:t>Mariage</a:t>
            </a:r>
            <a:endParaRPr lang="en-US" sz="54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4001024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dirty="0" smtClean="0"/>
              <a:t>Conseil fédéral 23 </a:t>
            </a:r>
            <a:r>
              <a:rPr lang="fr-FR" dirty="0"/>
              <a:t>août </a:t>
            </a:r>
            <a:r>
              <a:rPr lang="fr-FR" dirty="0" smtClean="0"/>
              <a:t>2023</a:t>
            </a:r>
          </a:p>
          <a:p>
            <a:pPr marL="0" indent="0" algn="ctr">
              <a:buNone/>
            </a:pPr>
            <a:r>
              <a:rPr lang="fr-FR" b="1" u="sng" dirty="0">
                <a:hlinkClick r:id="rId2"/>
              </a:rPr>
              <a:t>M</a:t>
            </a:r>
            <a:r>
              <a:rPr lang="fr-FR" b="1" u="sng" dirty="0" smtClean="0">
                <a:hlinkClick r:id="rId2"/>
              </a:rPr>
              <a:t>essage </a:t>
            </a:r>
            <a:r>
              <a:rPr lang="fr-FR" b="1" u="sng" dirty="0">
                <a:hlinkClick r:id="rId2"/>
              </a:rPr>
              <a:t>relatif à la modification du Code civil suisse </a:t>
            </a:r>
            <a:endParaRPr lang="fr-FR" b="1" u="sng" dirty="0" smtClean="0">
              <a:hlinkClick r:id="rId2"/>
            </a:endParaRPr>
          </a:p>
          <a:p>
            <a:pPr marL="0" indent="0" algn="ctr">
              <a:buNone/>
            </a:pPr>
            <a:r>
              <a:rPr lang="fr-FR" b="1" u="sng" dirty="0" smtClean="0">
                <a:hlinkClick r:id="rId2"/>
              </a:rPr>
              <a:t>(</a:t>
            </a:r>
            <a:r>
              <a:rPr lang="fr-FR" b="1" u="sng" dirty="0">
                <a:hlinkClick r:id="rId2"/>
              </a:rPr>
              <a:t>Mesures de lutte contre les mariages avec un mineur</a:t>
            </a:r>
            <a:r>
              <a:rPr lang="fr-FR" u="sng" dirty="0">
                <a:hlinkClick r:id="rId2"/>
              </a:rPr>
              <a:t>)</a:t>
            </a: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3"/>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1681231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dirty="0" smtClean="0"/>
              <a:t>Conseil des Etats 12 </a:t>
            </a:r>
            <a:r>
              <a:rPr lang="fr-FR" dirty="0"/>
              <a:t>mars </a:t>
            </a:r>
            <a:r>
              <a:rPr lang="fr-FR" dirty="0" smtClean="0"/>
              <a:t>2024</a:t>
            </a:r>
            <a:endParaRPr lang="fr-FR" dirty="0"/>
          </a:p>
          <a:p>
            <a:pPr marL="0" indent="0" algn="ctr">
              <a:buNone/>
            </a:pPr>
            <a:r>
              <a:rPr lang="fr-FR" dirty="0" smtClean="0"/>
              <a:t>objet </a:t>
            </a:r>
            <a:r>
              <a:rPr lang="fr-FR" b="1" u="sng" dirty="0">
                <a:hlinkClick r:id="rId2"/>
              </a:rPr>
              <a:t>23.057 « Mesures de lutte contre les mariages avec un mineur »</a:t>
            </a: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3"/>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915761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dirty="0" smtClean="0">
                <a:latin typeface="Times New Roman" panose="02020603050405020304" pitchFamily="18" charset="0"/>
                <a:ea typeface="Times New Roman" panose="02020603050405020304" pitchFamily="18" charset="0"/>
              </a:rPr>
              <a:t>Parlement</a:t>
            </a:r>
            <a:endParaRPr lang="fr-FR"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r>
              <a:rPr lang="fr-FR" dirty="0" smtClean="0">
                <a:latin typeface="Times New Roman" panose="02020603050405020304" pitchFamily="18" charset="0"/>
                <a:ea typeface="Times New Roman" panose="02020603050405020304" pitchFamily="18" charset="0"/>
              </a:rPr>
              <a:t>14 juin 2024</a:t>
            </a:r>
            <a:endParaRPr lang="en-US" sz="3200" dirty="0" smtClean="0"/>
          </a:p>
          <a:p>
            <a:pPr marL="0" indent="0" algn="ctr">
              <a:buNone/>
            </a:pPr>
            <a:endParaRPr lang="fr-FR" kern="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2"/>
            </a:endParaRPr>
          </a:p>
          <a:p>
            <a:pPr marL="0" indent="0" algn="ctr">
              <a:buNone/>
            </a:pPr>
            <a:r>
              <a:rPr lang="fr-FR" dirty="0" smtClean="0">
                <a:latin typeface="Times New Roman" panose="02020603050405020304" pitchFamily="18" charset="0"/>
                <a:ea typeface="Times New Roman" panose="02020603050405020304" pitchFamily="18" charset="0"/>
              </a:rPr>
              <a:t>dossier </a:t>
            </a:r>
            <a:r>
              <a:rPr lang="fr-FR" u="sng"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23.057 « </a:t>
            </a:r>
            <a:r>
              <a:rPr lang="fr-FR" b="1" u="sng"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Mesures de lutte contre les mariages avec un mineur </a:t>
            </a:r>
            <a:r>
              <a:rPr lang="fr-FR" b="1" u="sng" kern="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a:t>
            </a: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4"/>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144311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016001" y="2379346"/>
            <a:ext cx="10338248" cy="3683358"/>
          </a:xfrm>
        </p:spPr>
        <p:txBody>
          <a:bodyPr anchor="ctr">
            <a:normAutofit/>
          </a:bodyPr>
          <a:lstStyle/>
          <a:p>
            <a:pPr marL="0" indent="0" algn="ctr">
              <a:buNone/>
            </a:pPr>
            <a:r>
              <a:rPr lang="fr-FR" dirty="0" smtClean="0">
                <a:solidFill>
                  <a:srgbClr val="FF0000"/>
                </a:solidFill>
                <a:latin typeface="Times New Roman" panose="02020603050405020304" pitchFamily="18" charset="0"/>
                <a:ea typeface="Times New Roman" panose="02020603050405020304" pitchFamily="18" charset="0"/>
              </a:rPr>
              <a:t>Points essentiels</a:t>
            </a:r>
          </a:p>
          <a:p>
            <a:pPr marL="0" indent="0" algn="ctr">
              <a:buNone/>
            </a:pPr>
            <a:endParaRPr lang="fr-FR" sz="3200" dirty="0">
              <a:latin typeface="Times New Roman" panose="02020603050405020304" pitchFamily="18" charset="0"/>
            </a:endParaRPr>
          </a:p>
          <a:p>
            <a:pPr algn="ctr">
              <a:buFontTx/>
              <a:buChar char="-"/>
            </a:pPr>
            <a:r>
              <a:rPr lang="fr-FR" dirty="0" smtClean="0">
                <a:latin typeface="Times New Roman" panose="02020603050405020304" pitchFamily="18" charset="0"/>
              </a:rPr>
              <a:t>Possibilité d’agir jusqu’au 25</a:t>
            </a:r>
            <a:r>
              <a:rPr lang="fr-FR" baseline="30000" dirty="0" smtClean="0">
                <a:latin typeface="Times New Roman" panose="02020603050405020304" pitchFamily="18" charset="0"/>
              </a:rPr>
              <a:t>ème</a:t>
            </a:r>
            <a:r>
              <a:rPr lang="fr-FR" dirty="0" smtClean="0">
                <a:latin typeface="Times New Roman" panose="02020603050405020304" pitchFamily="18" charset="0"/>
              </a:rPr>
              <a:t> anniversaire de la personne concernée</a:t>
            </a:r>
          </a:p>
          <a:p>
            <a:pPr algn="ctr">
              <a:buFontTx/>
              <a:buChar char="-"/>
            </a:pPr>
            <a:r>
              <a:rPr lang="fr-FR" dirty="0" smtClean="0">
                <a:latin typeface="Times New Roman" panose="02020603050405020304" pitchFamily="18" charset="0"/>
              </a:rPr>
              <a:t>Mesures pour les mariages à l’étranger</a:t>
            </a:r>
          </a:p>
          <a:p>
            <a:pPr algn="ctr">
              <a:buFontTx/>
              <a:buChar char="-"/>
            </a:pPr>
            <a:r>
              <a:rPr lang="fr-FR" dirty="0" smtClean="0">
                <a:latin typeface="Times New Roman" panose="02020603050405020304" pitchFamily="18" charset="0"/>
              </a:rPr>
              <a:t>Exceptions débattues</a:t>
            </a:r>
            <a:endParaRPr lang="en-US"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577949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sz="5400" dirty="0"/>
              <a:t>P</a:t>
            </a:r>
            <a:r>
              <a:rPr lang="fr-FR" sz="5400" dirty="0" smtClean="0"/>
              <a:t>artenariats enregistrés </a:t>
            </a:r>
            <a:endParaRPr lang="en-US" sz="54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582483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sz="3200" u="sng"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2"/>
              </a:rPr>
              <a:t>M</a:t>
            </a:r>
            <a:r>
              <a:rPr lang="fr-FR" sz="3200" u="sng" kern="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otion </a:t>
            </a:r>
            <a:r>
              <a:rPr lang="fr-FR" sz="3200" u="sng" kern="0"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23.4143</a:t>
            </a:r>
            <a:r>
              <a:rPr lang="fr-FR" sz="3200" dirty="0" smtClean="0">
                <a:solidFill>
                  <a:srgbClr val="44546A"/>
                </a:solidFill>
                <a:latin typeface="Times New Roman" panose="02020603050405020304" pitchFamily="18" charset="0"/>
                <a:ea typeface="Times New Roman" panose="02020603050405020304" pitchFamily="18" charset="0"/>
              </a:rPr>
              <a:t>, </a:t>
            </a:r>
            <a:r>
              <a:rPr lang="fr-FR" sz="3200" dirty="0" err="1" smtClean="0">
                <a:effectLst/>
                <a:latin typeface="Times New Roman" panose="02020603050405020304" pitchFamily="18" charset="0"/>
                <a:ea typeface="Times New Roman" panose="02020603050405020304" pitchFamily="18" charset="0"/>
              </a:rPr>
              <a:t>Matter</a:t>
            </a:r>
            <a:r>
              <a:rPr lang="fr-FR" sz="3200" dirty="0" smtClean="0">
                <a:effectLst/>
                <a:latin typeface="Times New Roman" panose="02020603050405020304" pitchFamily="18" charset="0"/>
                <a:ea typeface="Times New Roman" panose="02020603050405020304" pitchFamily="18" charset="0"/>
              </a:rPr>
              <a:t>, </a:t>
            </a:r>
            <a:r>
              <a:rPr lang="fr-FR" sz="3200" b="1" dirty="0" smtClean="0">
                <a:effectLst/>
                <a:latin typeface="Times New Roman" panose="02020603050405020304" pitchFamily="18" charset="0"/>
                <a:ea typeface="Times New Roman" panose="02020603050405020304" pitchFamily="18" charset="0"/>
              </a:rPr>
              <a:t>Reconnaissance des Pacs étrangers en Suisse</a:t>
            </a: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3"/>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680523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9600" kern="1200" dirty="0">
                <a:solidFill>
                  <a:schemeClr val="bg1"/>
                </a:solidFill>
                <a:latin typeface="+mj-lt"/>
                <a:ea typeface="+mj-ea"/>
                <a:cs typeface="+mj-cs"/>
              </a:rPr>
              <a:t>Belgium</a:t>
            </a: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3215091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Belgium</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sz="3200" dirty="0" smtClean="0">
                <a:effectLst/>
                <a:latin typeface="Times New Roman" panose="02020603050405020304" pitchFamily="18" charset="0"/>
                <a:ea typeface="Times New Roman" panose="02020603050405020304" pitchFamily="18" charset="0"/>
              </a:rPr>
              <a:t>Loi du 28 mars 2024 (dispositions diverses)</a:t>
            </a:r>
          </a:p>
          <a:p>
            <a:pPr marL="0" indent="0" algn="ctr">
              <a:buNone/>
            </a:pPr>
            <a:endParaRPr lang="fr-FR" sz="3200" dirty="0">
              <a:latin typeface="Times New Roman" panose="02020603050405020304" pitchFamily="18" charset="0"/>
              <a:ea typeface="Times New Roman" panose="02020603050405020304" pitchFamily="18" charset="0"/>
            </a:endParaRPr>
          </a:p>
          <a:p>
            <a:pPr marL="0" indent="0" algn="ctr">
              <a:buNone/>
            </a:pPr>
            <a:r>
              <a:rPr lang="fr-FR" sz="3200" dirty="0" smtClean="0">
                <a:effectLst/>
                <a:latin typeface="Times New Roman" panose="02020603050405020304" pitchFamily="18" charset="0"/>
                <a:ea typeface="Times New Roman" panose="02020603050405020304" pitchFamily="18" charset="0"/>
              </a:rPr>
              <a:t>Modification de l’article 58 CODIP </a:t>
            </a: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161563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r>
              <a:rPr lang="fr-FR" sz="4000" dirty="0" err="1" smtClean="0">
                <a:solidFill>
                  <a:srgbClr val="FFFFFF"/>
                </a:solidFill>
              </a:rPr>
              <a:t>Belgium</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en-US" sz="4400" dirty="0" err="1" smtClean="0"/>
              <a:t>Loi</a:t>
            </a:r>
            <a:r>
              <a:rPr lang="en-US" sz="4400" dirty="0" smtClean="0"/>
              <a:t> du 13 </a:t>
            </a:r>
            <a:r>
              <a:rPr lang="en-US" sz="4400" dirty="0" err="1" smtClean="0"/>
              <a:t>Septembre</a:t>
            </a:r>
            <a:r>
              <a:rPr lang="en-US" sz="4400" dirty="0" smtClean="0"/>
              <a:t> 2023</a:t>
            </a:r>
          </a:p>
          <a:p>
            <a:pPr marL="0" indent="0" algn="ctr">
              <a:buNone/>
            </a:pPr>
            <a:endParaRPr lang="en-US" sz="4400" dirty="0"/>
          </a:p>
          <a:p>
            <a:pPr marL="0" indent="0" algn="ctr">
              <a:buNone/>
            </a:pPr>
            <a:r>
              <a:rPr lang="fr-FR" sz="4400" dirty="0" smtClean="0"/>
              <a:t>(loi réparatrice 2023 - modernisation de l'état civil)</a:t>
            </a:r>
          </a:p>
          <a:p>
            <a:pPr marL="0" indent="0" algn="ctr">
              <a:buNone/>
            </a:pPr>
            <a:endParaRPr lang="fr-FR" sz="4400" dirty="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7554460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Art. 58 CODIP</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fr-FR" sz="3200" dirty="0" smtClean="0">
                <a:effectLst/>
                <a:latin typeface="Times New Roman" panose="02020603050405020304" pitchFamily="18" charset="0"/>
                <a:ea typeface="Times New Roman" panose="02020603050405020304" pitchFamily="18" charset="0"/>
              </a:rPr>
              <a:t>« Au sens de la présente loi, on entend par "partenariat enregistré" le régime régissant la vie commune de deux personnes prévu par la loi, dont l'enregistrement est obligatoire en vertu de ladite loi et qui répond aux exigences juridiques prévues par ladite loi pour sa création »</a:t>
            </a:r>
            <a:endParaRPr lang="en-US" sz="3200" dirty="0" smtClean="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1322622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9600" kern="1200" dirty="0" smtClean="0">
                <a:solidFill>
                  <a:schemeClr val="bg1"/>
                </a:solidFill>
                <a:latin typeface="+mj-lt"/>
                <a:ea typeface="+mj-ea"/>
                <a:cs typeface="+mj-cs"/>
              </a:rPr>
              <a:t>Serbia</a:t>
            </a:r>
            <a:endParaRPr lang="en-US" sz="9600" kern="1200" dirty="0">
              <a:solidFill>
                <a:schemeClr val="bg1"/>
              </a:solidFill>
              <a:latin typeface="+mj-lt"/>
              <a:ea typeface="+mj-ea"/>
              <a:cs typeface="+mj-cs"/>
            </a:endParaRP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3606085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Constitution of the </a:t>
            </a:r>
            <a:r>
              <a:rPr lang="fr-FR" sz="4000" dirty="0" err="1" smtClean="0">
                <a:solidFill>
                  <a:srgbClr val="FFFFFF"/>
                </a:solidFill>
              </a:rPr>
              <a:t>Republic</a:t>
            </a:r>
            <a:r>
              <a:rPr lang="fr-FR" sz="4000" dirty="0" smtClean="0">
                <a:solidFill>
                  <a:srgbClr val="FFFFFF"/>
                </a:solidFill>
              </a:rPr>
              <a:t> of </a:t>
            </a:r>
            <a:r>
              <a:rPr lang="fr-FR" sz="4000" dirty="0" err="1" smtClean="0">
                <a:solidFill>
                  <a:srgbClr val="FFFFFF"/>
                </a:solidFill>
              </a:rPr>
              <a:t>Serbia</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en-US" sz="3200" dirty="0"/>
              <a:t>M</a:t>
            </a:r>
            <a:r>
              <a:rPr lang="en-US" sz="3200" dirty="0" smtClean="0"/>
              <a:t>arriage is concluded on the basis of the freely given consent of a man and a woman before a state authority</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1479204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Family</a:t>
            </a:r>
            <a:r>
              <a:rPr lang="fr-FR" sz="4000" dirty="0" smtClean="0">
                <a:solidFill>
                  <a:srgbClr val="FFFFFF"/>
                </a:solidFill>
              </a:rPr>
              <a:t> Law</a:t>
            </a:r>
            <a:endParaRPr lang="fr-FR" sz="4000" dirty="0">
              <a:solidFill>
                <a:srgbClr val="FFFFFF"/>
              </a:solidFill>
            </a:endParaRPr>
          </a:p>
        </p:txBody>
      </p:sp>
      <p:sp>
        <p:nvSpPr>
          <p:cNvPr id="3" name="Espace réservé du contenu 2"/>
          <p:cNvSpPr>
            <a:spLocks noGrp="1"/>
          </p:cNvSpPr>
          <p:nvPr>
            <p:ph idx="1"/>
          </p:nvPr>
        </p:nvSpPr>
        <p:spPr>
          <a:xfrm>
            <a:off x="1630217" y="2379346"/>
            <a:ext cx="9724031" cy="3683358"/>
          </a:xfrm>
        </p:spPr>
        <p:txBody>
          <a:bodyPr anchor="ctr">
            <a:normAutofit/>
          </a:bodyPr>
          <a:lstStyle/>
          <a:p>
            <a:pPr marL="0" indent="0" algn="ctr">
              <a:buNone/>
            </a:pPr>
            <a:r>
              <a:rPr lang="en-US" sz="3200" dirty="0"/>
              <a:t>M</a:t>
            </a:r>
            <a:r>
              <a:rPr lang="en-US" sz="3200" dirty="0" smtClean="0"/>
              <a:t>arriage is a legally regulated union of a man and a woman</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504237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27208" y="857251"/>
            <a:ext cx="4747280" cy="3098061"/>
          </a:xfrm>
        </p:spPr>
        <p:txBody>
          <a:bodyPr vert="horz" lIns="91440" tIns="45720" rIns="91440" bIns="45720" rtlCol="0" anchor="b">
            <a:normAutofit/>
          </a:bodyPr>
          <a:lstStyle/>
          <a:p>
            <a:r>
              <a:rPr lang="en-US" sz="4800" kern="1200">
                <a:solidFill>
                  <a:srgbClr val="FFFFFF"/>
                </a:solidFill>
                <a:latin typeface="+mj-lt"/>
                <a:ea typeface="+mj-ea"/>
                <a:cs typeface="+mj-cs"/>
              </a:rPr>
              <a:t>Filiation</a:t>
            </a: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B0993902-964E-A098-08ED-5D5E8E147954}"/>
              </a:ext>
            </a:extLst>
          </p:cNvPr>
          <p:cNvPicPr>
            <a:picLocks noChangeAspect="1"/>
          </p:cNvPicPr>
          <p:nvPr/>
        </p:nvPicPr>
        <p:blipFill>
          <a:blip r:embed="rId2"/>
          <a:stretch>
            <a:fillRect/>
          </a:stretch>
        </p:blipFill>
        <p:spPr>
          <a:xfrm>
            <a:off x="7468195" y="2108877"/>
            <a:ext cx="2641891" cy="2654533"/>
          </a:xfrm>
          <a:prstGeom prst="rect">
            <a:avLst/>
          </a:prstGeom>
        </p:spPr>
      </p:pic>
    </p:spTree>
    <p:extLst>
      <p:ext uri="{BB962C8B-B14F-4D97-AF65-F5344CB8AC3E}">
        <p14:creationId xmlns:p14="http://schemas.microsoft.com/office/powerpoint/2010/main" val="1600307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smtClean="0">
                <a:solidFill>
                  <a:schemeClr val="bg1">
                    <a:lumMod val="95000"/>
                    <a:lumOff val="5000"/>
                  </a:schemeClr>
                </a:solidFill>
              </a:rPr>
              <a:t>Switzerland</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3973509480"/>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En matière d’adoption</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lvl="0" algn="just"/>
            <a:r>
              <a:rPr lang="fr-FR" dirty="0">
                <a:solidFill>
                  <a:prstClr val="black"/>
                </a:solidFill>
              </a:rPr>
              <a:t>Actualisation de la circulaire OFEC n°20.18.10.01 du 1</a:t>
            </a:r>
            <a:r>
              <a:rPr lang="fr-FR" baseline="30000" dirty="0">
                <a:solidFill>
                  <a:prstClr val="black"/>
                </a:solidFill>
              </a:rPr>
              <a:t>er</a:t>
            </a:r>
            <a:r>
              <a:rPr lang="fr-FR" dirty="0">
                <a:solidFill>
                  <a:prstClr val="black"/>
                </a:solidFill>
              </a:rPr>
              <a:t> octobre 2018 « Procédure d’informations dans le domaine de l’adoption à la demande du service cantonal d’information aux autorités de l’état civil »</a:t>
            </a:r>
          </a:p>
          <a:p>
            <a:pPr marL="0" lvl="0" indent="0" algn="just">
              <a:buNone/>
            </a:pPr>
            <a:endParaRPr lang="fr-FR" dirty="0">
              <a:solidFill>
                <a:prstClr val="black"/>
              </a:solidFill>
            </a:endParaRPr>
          </a:p>
          <a:p>
            <a:pPr lvl="0" algn="just"/>
            <a:r>
              <a:rPr lang="fr-FR" dirty="0">
                <a:solidFill>
                  <a:prstClr val="black"/>
                </a:solidFill>
              </a:rPr>
              <a:t>Circulaire OFEC n°20.24.06.01 du 1er juin 2024 « Adoptions internationales selon la Convention de La Haye » </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3030610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smtClean="0">
                <a:solidFill>
                  <a:schemeClr val="bg1">
                    <a:lumMod val="95000"/>
                    <a:lumOff val="5000"/>
                  </a:schemeClr>
                </a:solidFill>
              </a:rPr>
              <a:t>Belgium</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3967068707"/>
      </p:ext>
    </p:extLst>
  </p:cSld>
  <p:clrMapOvr>
    <a:overrideClrMapping bg1="dk1" tx1="lt1" bg2="dk2" tx2="lt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Filiation et nationalité</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fr-FR" dirty="0" smtClean="0">
                <a:solidFill>
                  <a:prstClr val="black"/>
                </a:solidFill>
              </a:rPr>
              <a:t>Loi du </a:t>
            </a:r>
            <a:r>
              <a:rPr lang="fr-FR" dirty="0">
                <a:solidFill>
                  <a:prstClr val="black"/>
                </a:solidFill>
              </a:rPr>
              <a:t>28 mars 2024 (dispositions diverses</a:t>
            </a:r>
            <a:r>
              <a:rPr lang="fr-FR" dirty="0" smtClean="0">
                <a:solidFill>
                  <a:prstClr val="black"/>
                </a:solidFill>
              </a:rPr>
              <a:t>)</a:t>
            </a:r>
          </a:p>
          <a:p>
            <a:pPr marL="0" lvl="0" indent="0" algn="ctr">
              <a:buNone/>
            </a:pPr>
            <a:endParaRPr lang="fr-FR" dirty="0">
              <a:solidFill>
                <a:prstClr val="black"/>
              </a:solidFill>
            </a:endParaRPr>
          </a:p>
          <a:p>
            <a:pPr marL="0" lvl="0" indent="0" algn="ctr">
              <a:buNone/>
            </a:pPr>
            <a:r>
              <a:rPr lang="fr-FR" dirty="0" smtClean="0">
                <a:solidFill>
                  <a:prstClr val="black"/>
                </a:solidFill>
              </a:rPr>
              <a:t>En </a:t>
            </a:r>
            <a:r>
              <a:rPr lang="fr-FR" dirty="0">
                <a:solidFill>
                  <a:prstClr val="black"/>
                </a:solidFill>
              </a:rPr>
              <a:t>cas d'anéantissement du lien de filiation vis-à-vis d'un auteur </a:t>
            </a:r>
            <a:r>
              <a:rPr lang="fr-FR" dirty="0" smtClean="0">
                <a:solidFill>
                  <a:prstClr val="black"/>
                </a:solidFill>
              </a:rPr>
              <a:t>belge</a:t>
            </a:r>
          </a:p>
          <a:p>
            <a:pPr marL="0" lvl="0" indent="0" algn="ctr">
              <a:buNone/>
            </a:pPr>
            <a:r>
              <a:rPr lang="fr-FR" dirty="0" smtClean="0">
                <a:solidFill>
                  <a:prstClr val="black"/>
                </a:solidFill>
              </a:rPr>
              <a:t>=&gt; Le </a:t>
            </a:r>
            <a:r>
              <a:rPr lang="fr-FR" dirty="0">
                <a:solidFill>
                  <a:prstClr val="black"/>
                </a:solidFill>
              </a:rPr>
              <a:t>juge se prononce sur le maintien éventuel de la nationalité belge de l'enfant</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4063542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27208" y="857251"/>
            <a:ext cx="4747280" cy="3098061"/>
          </a:xfrm>
        </p:spPr>
        <p:txBody>
          <a:bodyPr vert="horz" lIns="91440" tIns="45720" rIns="91440" bIns="45720" rtlCol="0" anchor="b">
            <a:normAutofit/>
          </a:bodyPr>
          <a:lstStyle/>
          <a:p>
            <a:pPr algn="ctr"/>
            <a:r>
              <a:rPr lang="fr-FR" sz="4800" dirty="0" smtClean="0">
                <a:solidFill>
                  <a:srgbClr val="FFFFFF"/>
                </a:solidFill>
              </a:rPr>
              <a:t>Les </a:t>
            </a:r>
            <a:r>
              <a:rPr lang="fr-FR" sz="4800" dirty="0">
                <a:solidFill>
                  <a:srgbClr val="FFFFFF"/>
                </a:solidFill>
              </a:rPr>
              <a:t>registres de l’état civil</a:t>
            </a:r>
            <a:endParaRPr lang="en-US" sz="4800" kern="1200" dirty="0">
              <a:solidFill>
                <a:srgbClr val="FFFFFF"/>
              </a:solidFill>
              <a:latin typeface="+mj-lt"/>
              <a:ea typeface="+mj-ea"/>
              <a:cs typeface="+mj-cs"/>
            </a:endParaRP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D0785497-E3D4-84FD-F2D5-B39E7BCC089D}"/>
              </a:ext>
            </a:extLst>
          </p:cNvPr>
          <p:cNvPicPr>
            <a:picLocks noChangeAspect="1"/>
          </p:cNvPicPr>
          <p:nvPr/>
        </p:nvPicPr>
        <p:blipFill>
          <a:blip r:embed="rId2"/>
          <a:stretch>
            <a:fillRect/>
          </a:stretch>
        </p:blipFill>
        <p:spPr>
          <a:xfrm>
            <a:off x="7469010" y="2108877"/>
            <a:ext cx="2640262" cy="2654533"/>
          </a:xfrm>
          <a:prstGeom prst="rect">
            <a:avLst/>
          </a:prstGeom>
        </p:spPr>
      </p:pic>
    </p:spTree>
    <p:extLst>
      <p:ext uri="{BB962C8B-B14F-4D97-AF65-F5344CB8AC3E}">
        <p14:creationId xmlns:p14="http://schemas.microsoft.com/office/powerpoint/2010/main" val="350178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Objectifs</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buNone/>
            </a:pPr>
            <a:endParaRPr lang="en-US" sz="2000" dirty="0"/>
          </a:p>
          <a:p>
            <a:pPr marL="0" lvl="0" indent="0" algn="ctr">
              <a:buNone/>
            </a:pPr>
            <a:r>
              <a:rPr lang="en-US" sz="3600" dirty="0" err="1" smtClean="0">
                <a:solidFill>
                  <a:prstClr val="black"/>
                </a:solidFill>
              </a:rPr>
              <a:t>Cohérence</a:t>
            </a:r>
            <a:r>
              <a:rPr lang="en-US" sz="3600" dirty="0" smtClean="0">
                <a:solidFill>
                  <a:prstClr val="black"/>
                </a:solidFill>
              </a:rPr>
              <a:t> de la legislation</a:t>
            </a:r>
            <a:endParaRPr lang="en-US" sz="3600" dirty="0">
              <a:solidFill>
                <a:prstClr val="black"/>
              </a:solidFill>
            </a:endParaRPr>
          </a:p>
          <a:p>
            <a:pPr marL="0" lvl="0" indent="0" algn="ctr">
              <a:buNone/>
            </a:pPr>
            <a:endParaRPr lang="en-US" sz="3600" dirty="0">
              <a:solidFill>
                <a:prstClr val="black"/>
              </a:solidFill>
            </a:endParaRPr>
          </a:p>
          <a:p>
            <a:pPr marL="0" lvl="0" indent="0" algn="ctr">
              <a:buNone/>
            </a:pPr>
            <a:r>
              <a:rPr lang="en-US" sz="3600" dirty="0">
                <a:solidFill>
                  <a:prstClr val="black"/>
                </a:solidFill>
              </a:rPr>
              <a:t>Adaptation </a:t>
            </a:r>
            <a:r>
              <a:rPr lang="en-US" sz="3600" dirty="0" smtClean="0">
                <a:solidFill>
                  <a:prstClr val="black"/>
                </a:solidFill>
              </a:rPr>
              <a:t>à la </a:t>
            </a:r>
            <a:r>
              <a:rPr lang="en-US" sz="3600" dirty="0" err="1" smtClean="0">
                <a:solidFill>
                  <a:prstClr val="black"/>
                </a:solidFill>
              </a:rPr>
              <a:t>pratique</a:t>
            </a:r>
            <a:endParaRPr lang="fr-FR" sz="3600" dirty="0">
              <a:solidFill>
                <a:prstClr val="black"/>
              </a:solidFill>
            </a:endParaRPr>
          </a:p>
        </p:txBody>
      </p:sp>
      <p:pic>
        <p:nvPicPr>
          <p:cNvPr id="5" name="Image 4">
            <a:extLst>
              <a:ext uri="{FF2B5EF4-FFF2-40B4-BE49-F238E27FC236}">
                <a16:creationId xmlns:a16="http://schemas.microsoft.com/office/drawing/2014/main" id="{EEFA23E0-0232-8DD5-994B-A9FB86CCC39A}"/>
              </a:ext>
            </a:extLst>
          </p:cNvPr>
          <p:cNvPicPr>
            <a:picLocks noChangeAspect="1"/>
          </p:cNvPicPr>
          <p:nvPr/>
        </p:nvPicPr>
        <p:blipFill>
          <a:blip r:embed="rId2"/>
          <a:stretch>
            <a:fillRect/>
          </a:stretch>
        </p:blipFill>
        <p:spPr>
          <a:xfrm>
            <a:off x="10734880" y="5368891"/>
            <a:ext cx="1347333" cy="1353429"/>
          </a:xfrm>
          <a:prstGeom prst="rect">
            <a:avLst/>
          </a:prstGeom>
        </p:spPr>
      </p:pic>
    </p:spTree>
    <p:extLst>
      <p:ext uri="{BB962C8B-B14F-4D97-AF65-F5344CB8AC3E}">
        <p14:creationId xmlns:p14="http://schemas.microsoft.com/office/powerpoint/2010/main" val="12687443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7200" kern="1200" dirty="0" smtClean="0">
                <a:solidFill>
                  <a:schemeClr val="bg1"/>
                </a:solidFill>
                <a:latin typeface="+mj-lt"/>
                <a:ea typeface="+mj-ea"/>
                <a:cs typeface="+mj-cs"/>
              </a:rPr>
              <a:t>Romania</a:t>
            </a:r>
            <a:endParaRPr lang="en-US" sz="7200" kern="1200" dirty="0">
              <a:solidFill>
                <a:schemeClr val="bg1"/>
              </a:solidFill>
              <a:latin typeface="+mj-lt"/>
              <a:ea typeface="+mj-ea"/>
              <a:cs typeface="+mj-cs"/>
            </a:endParaRP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3597472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Romania</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fr-FR" dirty="0">
                <a:solidFill>
                  <a:prstClr val="black"/>
                </a:solidFill>
              </a:rPr>
              <a:t>Décision du Gouvernement n° 255 du 21 mars 2024 </a:t>
            </a:r>
            <a:r>
              <a:rPr lang="fr-FR" dirty="0" smtClean="0">
                <a:solidFill>
                  <a:prstClr val="black"/>
                </a:solidFill>
              </a:rPr>
              <a:t>relative à l’approbation </a:t>
            </a:r>
            <a:r>
              <a:rPr lang="fr-FR" dirty="0">
                <a:solidFill>
                  <a:prstClr val="black"/>
                </a:solidFill>
              </a:rPr>
              <a:t>des Normes Méthodologiques pour l'application unitaire des dispositions en matière d'état civil</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16413235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Romania</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fr-FR" dirty="0" smtClean="0">
                <a:solidFill>
                  <a:prstClr val="black"/>
                </a:solidFill>
              </a:rPr>
              <a:t>Mise en œuvre du Système </a:t>
            </a:r>
            <a:r>
              <a:rPr lang="fr-FR" dirty="0">
                <a:solidFill>
                  <a:prstClr val="black"/>
                </a:solidFill>
              </a:rPr>
              <a:t>Informatique Intégré pour la Délivrance des Actes de l'Etat Civil </a:t>
            </a:r>
            <a:endParaRPr lang="fr-FR" dirty="0" smtClean="0">
              <a:solidFill>
                <a:prstClr val="black"/>
              </a:solidFill>
            </a:endParaRPr>
          </a:p>
          <a:p>
            <a:pPr marL="0" lvl="0" indent="0" algn="ctr">
              <a:buNone/>
            </a:pPr>
            <a:r>
              <a:rPr lang="fr-FR" dirty="0" smtClean="0">
                <a:solidFill>
                  <a:prstClr val="black"/>
                </a:solidFill>
              </a:rPr>
              <a:t>(</a:t>
            </a:r>
            <a:r>
              <a:rPr lang="fr-FR" dirty="0">
                <a:solidFill>
                  <a:prstClr val="black"/>
                </a:solidFill>
              </a:rPr>
              <a:t>SIIEASC)</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2015156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Romania</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fr-FR" dirty="0" smtClean="0">
                <a:solidFill>
                  <a:prstClr val="black"/>
                </a:solidFill>
              </a:rPr>
              <a:t>SIIEASC</a:t>
            </a:r>
          </a:p>
          <a:p>
            <a:pPr marL="0" lvl="0" indent="0" algn="ctr">
              <a:buNone/>
            </a:pPr>
            <a:endParaRPr lang="fr-FR" dirty="0">
              <a:solidFill>
                <a:prstClr val="black"/>
              </a:solidFill>
            </a:endParaRPr>
          </a:p>
          <a:p>
            <a:pPr marL="0" lvl="0" indent="0" algn="ctr">
              <a:buNone/>
            </a:pPr>
            <a:r>
              <a:rPr lang="fr-FR" dirty="0" smtClean="0">
                <a:solidFill>
                  <a:prstClr val="black"/>
                </a:solidFill>
              </a:rPr>
              <a:t>Mise en œuvre progressive à </a:t>
            </a:r>
            <a:r>
              <a:rPr lang="fr-FR" dirty="0">
                <a:solidFill>
                  <a:prstClr val="black"/>
                </a:solidFill>
              </a:rPr>
              <a:t>partir du 22 décembre 2023</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788673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7200" kern="1200" dirty="0" smtClean="0">
                <a:solidFill>
                  <a:schemeClr val="bg1"/>
                </a:solidFill>
                <a:latin typeface="+mj-lt"/>
                <a:ea typeface="+mj-ea"/>
                <a:cs typeface="+mj-cs"/>
              </a:rPr>
              <a:t>Moldova</a:t>
            </a:r>
            <a:endParaRPr lang="en-US" sz="7200" kern="1200" dirty="0">
              <a:solidFill>
                <a:schemeClr val="bg1"/>
              </a:solidFill>
              <a:latin typeface="+mj-lt"/>
              <a:ea typeface="+mj-ea"/>
              <a:cs typeface="+mj-cs"/>
            </a:endParaRP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10131437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smtClean="0">
                <a:solidFill>
                  <a:srgbClr val="FFFFFF"/>
                </a:solidFill>
              </a:rPr>
              <a:t>Moldova</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en-US" dirty="0" smtClean="0">
                <a:solidFill>
                  <a:prstClr val="black"/>
                </a:solidFill>
              </a:rPr>
              <a:t>Project </a:t>
            </a:r>
          </a:p>
          <a:p>
            <a:pPr marL="0" lvl="0" indent="0" algn="ctr">
              <a:buNone/>
            </a:pPr>
            <a:endParaRPr lang="en-US" dirty="0">
              <a:solidFill>
                <a:prstClr val="black"/>
              </a:solidFill>
            </a:endParaRPr>
          </a:p>
          <a:p>
            <a:pPr marL="0" lvl="0" indent="0" algn="ctr">
              <a:buNone/>
            </a:pPr>
            <a:r>
              <a:rPr lang="en-US" dirty="0" smtClean="0">
                <a:solidFill>
                  <a:prstClr val="black"/>
                </a:solidFill>
              </a:rPr>
              <a:t>"</a:t>
            </a:r>
            <a:r>
              <a:rPr lang="en-US" dirty="0" err="1" smtClean="0">
                <a:solidFill>
                  <a:prstClr val="black"/>
                </a:solidFill>
              </a:rPr>
              <a:t>Modernisation</a:t>
            </a:r>
            <a:r>
              <a:rPr lang="en-US" dirty="0" smtClean="0">
                <a:solidFill>
                  <a:prstClr val="black"/>
                </a:solidFill>
              </a:rPr>
              <a:t> </a:t>
            </a:r>
            <a:r>
              <a:rPr lang="en-US" dirty="0">
                <a:solidFill>
                  <a:prstClr val="black"/>
                </a:solidFill>
              </a:rPr>
              <a:t>of Government Services</a:t>
            </a:r>
            <a:r>
              <a:rPr lang="en-US" dirty="0" smtClean="0">
                <a:solidFill>
                  <a:prstClr val="black"/>
                </a:solidFill>
              </a:rPr>
              <a:t>"</a:t>
            </a:r>
            <a:endParaRPr lang="fr-FR" dirty="0">
              <a:solidFill>
                <a:prstClr val="black"/>
              </a:solidFill>
            </a:endParaRP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9310159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rgbClr val="FFFFFF"/>
                </a:solidFill>
              </a:rPr>
              <a:t>M</a:t>
            </a:r>
            <a:r>
              <a:rPr lang="fr-FR" sz="4000" dirty="0" smtClean="0">
                <a:solidFill>
                  <a:srgbClr val="FFFFFF"/>
                </a:solidFill>
              </a:rPr>
              <a:t>ost </a:t>
            </a:r>
            <a:r>
              <a:rPr lang="fr-FR" sz="4000" dirty="0" err="1" smtClean="0">
                <a:solidFill>
                  <a:srgbClr val="FFFFFF"/>
                </a:solidFill>
              </a:rPr>
              <a:t>noteworthy</a:t>
            </a:r>
            <a:r>
              <a:rPr lang="fr-FR" sz="4000" dirty="0" smtClean="0">
                <a:solidFill>
                  <a:srgbClr val="FFFFFF"/>
                </a:solidFill>
              </a:rPr>
              <a:t> provisions </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en-US" dirty="0" smtClean="0">
                <a:solidFill>
                  <a:prstClr val="black"/>
                </a:solidFill>
              </a:rPr>
              <a:t>Introduction </a:t>
            </a:r>
            <a:r>
              <a:rPr lang="en-US" dirty="0">
                <a:solidFill>
                  <a:prstClr val="black"/>
                </a:solidFill>
              </a:rPr>
              <a:t>of the obligation to record all civil status facts and events in the IS "Civil Status Acts" </a:t>
            </a:r>
            <a:endParaRPr lang="en-US" dirty="0" smtClean="0">
              <a:solidFill>
                <a:prstClr val="black"/>
              </a:solidFill>
            </a:endParaRPr>
          </a:p>
          <a:p>
            <a:pPr marL="0" lvl="0" indent="0" algn="ctr">
              <a:buNone/>
            </a:pPr>
            <a:endParaRPr lang="en-US" dirty="0">
              <a:solidFill>
                <a:prstClr val="black"/>
              </a:solidFill>
            </a:endParaRPr>
          </a:p>
          <a:p>
            <a:pPr marL="0" lvl="0" indent="0" algn="ctr">
              <a:buNone/>
            </a:pPr>
            <a:r>
              <a:rPr lang="en-US" dirty="0" smtClean="0">
                <a:solidFill>
                  <a:prstClr val="black"/>
                </a:solidFill>
              </a:rPr>
              <a:t>=&gt; </a:t>
            </a:r>
            <a:r>
              <a:rPr lang="en-US" dirty="0">
                <a:solidFill>
                  <a:prstClr val="black"/>
                </a:solidFill>
              </a:rPr>
              <a:t>the exclusion of the need to keep civil status documents on paper</a:t>
            </a:r>
            <a:endParaRPr lang="fr-FR" dirty="0">
              <a:solidFill>
                <a:prstClr val="black"/>
              </a:solidFill>
            </a:endParaRP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6942602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rgbClr val="FFFFFF"/>
                </a:solidFill>
              </a:rPr>
              <a:t>M</a:t>
            </a:r>
            <a:r>
              <a:rPr lang="fr-FR" sz="4000" dirty="0" smtClean="0">
                <a:solidFill>
                  <a:srgbClr val="FFFFFF"/>
                </a:solidFill>
              </a:rPr>
              <a:t>ost </a:t>
            </a:r>
            <a:r>
              <a:rPr lang="fr-FR" sz="4000" dirty="0" err="1" smtClean="0">
                <a:solidFill>
                  <a:srgbClr val="FFFFFF"/>
                </a:solidFill>
              </a:rPr>
              <a:t>noteworthy</a:t>
            </a:r>
            <a:r>
              <a:rPr lang="fr-FR" sz="4000" dirty="0" smtClean="0">
                <a:solidFill>
                  <a:srgbClr val="FFFFFF"/>
                </a:solidFill>
              </a:rPr>
              <a:t> provisions </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lvl="0" algn="ctr">
              <a:buFontTx/>
              <a:buChar char="-"/>
            </a:pPr>
            <a:r>
              <a:rPr lang="en-US" dirty="0" smtClean="0">
                <a:solidFill>
                  <a:prstClr val="black"/>
                </a:solidFill>
              </a:rPr>
              <a:t>Issuance </a:t>
            </a:r>
            <a:r>
              <a:rPr lang="en-US" dirty="0">
                <a:solidFill>
                  <a:prstClr val="black"/>
                </a:solidFill>
              </a:rPr>
              <a:t>of civil status documents electronically </a:t>
            </a:r>
            <a:endParaRPr lang="en-US" dirty="0" smtClean="0">
              <a:solidFill>
                <a:prstClr val="black"/>
              </a:solidFill>
            </a:endParaRPr>
          </a:p>
          <a:p>
            <a:pPr lvl="0" algn="ctr">
              <a:buFontTx/>
              <a:buChar char="-"/>
            </a:pPr>
            <a:r>
              <a:rPr lang="en-US" dirty="0">
                <a:solidFill>
                  <a:prstClr val="black"/>
                </a:solidFill>
              </a:rPr>
              <a:t>E</a:t>
            </a:r>
            <a:r>
              <a:rPr lang="en-US" dirty="0" smtClean="0">
                <a:solidFill>
                  <a:prstClr val="black"/>
                </a:solidFill>
              </a:rPr>
              <a:t>lectronic </a:t>
            </a:r>
            <a:r>
              <a:rPr lang="en-US" dirty="0">
                <a:solidFill>
                  <a:prstClr val="black"/>
                </a:solidFill>
              </a:rPr>
              <a:t>signature by the authorized </a:t>
            </a:r>
            <a:r>
              <a:rPr lang="en-US" dirty="0" smtClean="0">
                <a:solidFill>
                  <a:prstClr val="black"/>
                </a:solidFill>
              </a:rPr>
              <a:t>official </a:t>
            </a:r>
            <a:r>
              <a:rPr lang="en-US" dirty="0">
                <a:solidFill>
                  <a:prstClr val="black"/>
                </a:solidFill>
              </a:rPr>
              <a:t>with the application of QR </a:t>
            </a:r>
            <a:r>
              <a:rPr lang="en-US" dirty="0" smtClean="0">
                <a:solidFill>
                  <a:prstClr val="black"/>
                </a:solidFill>
              </a:rPr>
              <a:t>code</a:t>
            </a:r>
            <a:endParaRPr lang="fr-FR" dirty="0">
              <a:solidFill>
                <a:prstClr val="black"/>
              </a:solidFill>
            </a:endParaRP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6234882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rgbClr val="FFFFFF"/>
                </a:solidFill>
              </a:rPr>
              <a:t>M</a:t>
            </a:r>
            <a:r>
              <a:rPr lang="fr-FR" sz="4000" dirty="0" smtClean="0">
                <a:solidFill>
                  <a:srgbClr val="FFFFFF"/>
                </a:solidFill>
              </a:rPr>
              <a:t>ost </a:t>
            </a:r>
            <a:r>
              <a:rPr lang="fr-FR" sz="4000" dirty="0" err="1" smtClean="0">
                <a:solidFill>
                  <a:srgbClr val="FFFFFF"/>
                </a:solidFill>
              </a:rPr>
              <a:t>noteworthy</a:t>
            </a:r>
            <a:r>
              <a:rPr lang="fr-FR" sz="4000" dirty="0" smtClean="0">
                <a:solidFill>
                  <a:srgbClr val="FFFFFF"/>
                </a:solidFill>
              </a:rPr>
              <a:t> provisions </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lvl="0" algn="ctr">
              <a:buFontTx/>
              <a:buChar char="-"/>
            </a:pPr>
            <a:r>
              <a:rPr lang="en-US" dirty="0" smtClean="0">
                <a:solidFill>
                  <a:prstClr val="black"/>
                </a:solidFill>
              </a:rPr>
              <a:t>Legal </a:t>
            </a:r>
            <a:r>
              <a:rPr lang="en-US" dirty="0">
                <a:solidFill>
                  <a:prstClr val="black"/>
                </a:solidFill>
              </a:rPr>
              <a:t>provisions for issuing duplicates of civil status certificates will be repealed </a:t>
            </a:r>
            <a:endParaRPr lang="en-US" dirty="0" smtClean="0">
              <a:solidFill>
                <a:prstClr val="black"/>
              </a:solidFill>
            </a:endParaRPr>
          </a:p>
          <a:p>
            <a:pPr marL="0" lvl="0" indent="0" algn="ctr">
              <a:buNone/>
            </a:pPr>
            <a:r>
              <a:rPr lang="en-US" dirty="0" smtClean="0">
                <a:solidFill>
                  <a:prstClr val="black"/>
                </a:solidFill>
              </a:rPr>
              <a:t>=&gt; replaced </a:t>
            </a:r>
            <a:r>
              <a:rPr lang="en-US" dirty="0">
                <a:solidFill>
                  <a:prstClr val="black"/>
                </a:solidFill>
              </a:rPr>
              <a:t>with extracts from civil status documents issued on the basis of information held in </a:t>
            </a:r>
            <a:r>
              <a:rPr lang="en-US" dirty="0" smtClean="0">
                <a:solidFill>
                  <a:prstClr val="black"/>
                </a:solidFill>
              </a:rPr>
              <a:t>State </a:t>
            </a:r>
            <a:r>
              <a:rPr lang="en-US" dirty="0">
                <a:solidFill>
                  <a:prstClr val="black"/>
                </a:solidFill>
              </a:rPr>
              <a:t>information </a:t>
            </a:r>
            <a:r>
              <a:rPr lang="en-US" dirty="0" smtClean="0">
                <a:solidFill>
                  <a:prstClr val="black"/>
                </a:solidFill>
              </a:rPr>
              <a:t>systems</a:t>
            </a:r>
            <a:endParaRPr lang="fr-FR" dirty="0">
              <a:solidFill>
                <a:prstClr val="black"/>
              </a:solidFill>
            </a:endParaRP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9160702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rgbClr val="FFFFFF"/>
                </a:solidFill>
              </a:rPr>
              <a:t>M</a:t>
            </a:r>
            <a:r>
              <a:rPr lang="fr-FR" sz="4000" dirty="0" smtClean="0">
                <a:solidFill>
                  <a:srgbClr val="FFFFFF"/>
                </a:solidFill>
              </a:rPr>
              <a:t>ost </a:t>
            </a:r>
            <a:r>
              <a:rPr lang="fr-FR" sz="4000" dirty="0" err="1" smtClean="0">
                <a:solidFill>
                  <a:srgbClr val="FFFFFF"/>
                </a:solidFill>
              </a:rPr>
              <a:t>noteworthy</a:t>
            </a:r>
            <a:r>
              <a:rPr lang="fr-FR" sz="4000" dirty="0" smtClean="0">
                <a:solidFill>
                  <a:srgbClr val="FFFFFF"/>
                </a:solidFill>
              </a:rPr>
              <a:t> provisions </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lvl="0" algn="ctr">
              <a:buFontTx/>
              <a:buChar char="-"/>
            </a:pPr>
            <a:r>
              <a:rPr lang="en-US" dirty="0" smtClean="0">
                <a:solidFill>
                  <a:prstClr val="black"/>
                </a:solidFill>
              </a:rPr>
              <a:t>Exclusion </a:t>
            </a:r>
            <a:r>
              <a:rPr lang="en-US" dirty="0">
                <a:solidFill>
                  <a:prstClr val="black"/>
                </a:solidFill>
              </a:rPr>
              <a:t>of the territoriality principle in the provision of civil status services </a:t>
            </a:r>
            <a:endParaRPr lang="en-US" dirty="0" smtClean="0">
              <a:solidFill>
                <a:prstClr val="black"/>
              </a:solidFill>
            </a:endParaRPr>
          </a:p>
          <a:p>
            <a:pPr lvl="0" algn="ctr">
              <a:buFontTx/>
              <a:buChar char="-"/>
            </a:pPr>
            <a:r>
              <a:rPr lang="en-US" dirty="0">
                <a:solidFill>
                  <a:prstClr val="black"/>
                </a:solidFill>
              </a:rPr>
              <a:t>W</a:t>
            </a:r>
            <a:r>
              <a:rPr lang="en-US" dirty="0" smtClean="0">
                <a:solidFill>
                  <a:prstClr val="black"/>
                </a:solidFill>
              </a:rPr>
              <a:t>idening </a:t>
            </a:r>
            <a:r>
              <a:rPr lang="en-US" dirty="0">
                <a:solidFill>
                  <a:prstClr val="black"/>
                </a:solidFill>
              </a:rPr>
              <a:t>of access points to services</a:t>
            </a:r>
            <a:endParaRPr lang="fr-FR" dirty="0">
              <a:solidFill>
                <a:prstClr val="black"/>
              </a:solidFill>
            </a:endParaRP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2300197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55C5B3-193A-4749-9AFD-682E53CDDE8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2EAE06A6-F76A-41C9-827A-C561B00448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9F9D4E8-0639-444B-949B-9518585061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E3DA7A2-ED70-4BBA-AB72-00AD461FA4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27208" y="857251"/>
            <a:ext cx="4747280" cy="3098061"/>
          </a:xfrm>
        </p:spPr>
        <p:txBody>
          <a:bodyPr vert="horz" lIns="91440" tIns="45720" rIns="91440" bIns="45720" rtlCol="0" anchor="b">
            <a:normAutofit/>
          </a:bodyPr>
          <a:lstStyle/>
          <a:p>
            <a:pPr algn="ctr"/>
            <a:r>
              <a:rPr lang="en-US" sz="4800" dirty="0" smtClean="0">
                <a:solidFill>
                  <a:srgbClr val="FFFFFF"/>
                </a:solidFill>
              </a:rPr>
              <a:t>Identification </a:t>
            </a:r>
            <a:r>
              <a:rPr lang="en-US" sz="4800" dirty="0">
                <a:solidFill>
                  <a:srgbClr val="FFFFFF"/>
                </a:solidFill>
              </a:rPr>
              <a:t>of persons</a:t>
            </a:r>
            <a:endParaRPr lang="en-US" sz="4800" kern="1200" dirty="0">
              <a:solidFill>
                <a:srgbClr val="FFFFFF"/>
              </a:solidFill>
              <a:latin typeface="+mj-lt"/>
              <a:ea typeface="+mj-ea"/>
              <a:cs typeface="+mj-cs"/>
            </a:endParaRPr>
          </a:p>
        </p:txBody>
      </p:sp>
      <p:sp>
        <p:nvSpPr>
          <p:cNvPr id="16" name="Rectangle 15">
            <a:extLst>
              <a:ext uri="{FF2B5EF4-FFF2-40B4-BE49-F238E27FC236}">
                <a16:creationId xmlns:a16="http://schemas.microsoft.com/office/drawing/2014/main" id="{FC485432-3647-4218-B5D3-15D3FA222B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F4AFDDCA-6ABA-4D23-8A5C-1BF0F43081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D0785497-E3D4-84FD-F2D5-B39E7BCC089D}"/>
              </a:ext>
            </a:extLst>
          </p:cNvPr>
          <p:cNvPicPr>
            <a:picLocks noChangeAspect="1"/>
          </p:cNvPicPr>
          <p:nvPr/>
        </p:nvPicPr>
        <p:blipFill>
          <a:blip r:embed="rId2"/>
          <a:stretch>
            <a:fillRect/>
          </a:stretch>
        </p:blipFill>
        <p:spPr>
          <a:xfrm>
            <a:off x="7469010" y="2108877"/>
            <a:ext cx="2640262" cy="2654533"/>
          </a:xfrm>
          <a:prstGeom prst="rect">
            <a:avLst/>
          </a:prstGeom>
        </p:spPr>
      </p:pic>
    </p:spTree>
    <p:extLst>
      <p:ext uri="{BB962C8B-B14F-4D97-AF65-F5344CB8AC3E}">
        <p14:creationId xmlns:p14="http://schemas.microsoft.com/office/powerpoint/2010/main" val="11808966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rgbClr val="FFFFFF"/>
                </a:solidFill>
              </a:rPr>
              <a:t>M</a:t>
            </a:r>
            <a:r>
              <a:rPr lang="fr-FR" sz="4000" dirty="0" smtClean="0">
                <a:solidFill>
                  <a:srgbClr val="FFFFFF"/>
                </a:solidFill>
              </a:rPr>
              <a:t>ost </a:t>
            </a:r>
            <a:r>
              <a:rPr lang="fr-FR" sz="4000" dirty="0" err="1" smtClean="0">
                <a:solidFill>
                  <a:srgbClr val="FFFFFF"/>
                </a:solidFill>
              </a:rPr>
              <a:t>noteworthy</a:t>
            </a:r>
            <a:r>
              <a:rPr lang="fr-FR" sz="4000" dirty="0" smtClean="0">
                <a:solidFill>
                  <a:srgbClr val="FFFFFF"/>
                </a:solidFill>
              </a:rPr>
              <a:t> provisions </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en-US" dirty="0" smtClean="0">
                <a:solidFill>
                  <a:prstClr val="black"/>
                </a:solidFill>
              </a:rPr>
              <a:t>Revision of the </a:t>
            </a:r>
            <a:r>
              <a:rPr lang="en-US" dirty="0">
                <a:solidFill>
                  <a:prstClr val="black"/>
                </a:solidFill>
              </a:rPr>
              <a:t>current provisions on the transcription of civil status </a:t>
            </a:r>
            <a:r>
              <a:rPr lang="en-US" dirty="0" smtClean="0">
                <a:solidFill>
                  <a:prstClr val="black"/>
                </a:solidFill>
              </a:rPr>
              <a:t>documents</a:t>
            </a:r>
          </a:p>
          <a:p>
            <a:pPr marL="0" lvl="0" indent="0" algn="ctr">
              <a:buNone/>
            </a:pPr>
            <a:r>
              <a:rPr lang="en-US" dirty="0" smtClean="0">
                <a:solidFill>
                  <a:prstClr val="black"/>
                </a:solidFill>
              </a:rPr>
              <a:t>=&gt; all </a:t>
            </a:r>
            <a:r>
              <a:rPr lang="en-US" dirty="0">
                <a:solidFill>
                  <a:prstClr val="black"/>
                </a:solidFill>
              </a:rPr>
              <a:t>civil status events occurring abroad will be subject to recognition and recording in the information resources of the Public Services Agency</a:t>
            </a:r>
            <a:endParaRPr lang="fr-FR" dirty="0">
              <a:solidFill>
                <a:prstClr val="black"/>
              </a:solidFill>
            </a:endParaRP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5156912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rgbClr val="FFFFFF"/>
                </a:solidFill>
              </a:rPr>
              <a:t>M</a:t>
            </a:r>
            <a:r>
              <a:rPr lang="fr-FR" sz="4000" dirty="0" smtClean="0">
                <a:solidFill>
                  <a:srgbClr val="FFFFFF"/>
                </a:solidFill>
              </a:rPr>
              <a:t>ost </a:t>
            </a:r>
            <a:r>
              <a:rPr lang="fr-FR" sz="4000" dirty="0" err="1" smtClean="0">
                <a:solidFill>
                  <a:srgbClr val="FFFFFF"/>
                </a:solidFill>
              </a:rPr>
              <a:t>noteworthy</a:t>
            </a:r>
            <a:r>
              <a:rPr lang="fr-FR" sz="4000" dirty="0" smtClean="0">
                <a:solidFill>
                  <a:srgbClr val="FFFFFF"/>
                </a:solidFill>
              </a:rPr>
              <a:t> provisions </a:t>
            </a:r>
            <a:endParaRPr lang="fr-FR" sz="4000" dirty="0">
              <a:solidFill>
                <a:srgbClr val="FFFFFF"/>
              </a:solidFill>
            </a:endParaRP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en-US" dirty="0" smtClean="0">
                <a:solidFill>
                  <a:prstClr val="black"/>
                </a:solidFill>
              </a:rPr>
              <a:t>Birth </a:t>
            </a:r>
            <a:r>
              <a:rPr lang="en-US" dirty="0">
                <a:solidFill>
                  <a:prstClr val="black"/>
                </a:solidFill>
              </a:rPr>
              <a:t>and </a:t>
            </a:r>
            <a:r>
              <a:rPr lang="en-US" dirty="0" smtClean="0">
                <a:solidFill>
                  <a:prstClr val="black"/>
                </a:solidFill>
              </a:rPr>
              <a:t>death</a:t>
            </a:r>
          </a:p>
          <a:p>
            <a:pPr marL="0" lvl="0" indent="0" algn="ctr">
              <a:buNone/>
            </a:pPr>
            <a:endParaRPr lang="en-US" dirty="0">
              <a:solidFill>
                <a:prstClr val="black"/>
              </a:solidFill>
            </a:endParaRPr>
          </a:p>
          <a:p>
            <a:pPr marL="0" lvl="0" indent="0" algn="ctr">
              <a:buNone/>
            </a:pPr>
            <a:r>
              <a:rPr lang="en-US" dirty="0">
                <a:solidFill>
                  <a:prstClr val="black"/>
                </a:solidFill>
              </a:rPr>
              <a:t>M</a:t>
            </a:r>
            <a:r>
              <a:rPr lang="en-US" dirty="0" smtClean="0">
                <a:solidFill>
                  <a:prstClr val="black"/>
                </a:solidFill>
              </a:rPr>
              <a:t>edical </a:t>
            </a:r>
            <a:r>
              <a:rPr lang="en-US" dirty="0">
                <a:solidFill>
                  <a:prstClr val="black"/>
                </a:solidFill>
              </a:rPr>
              <a:t>institutions will issue electronic medical certificates </a:t>
            </a:r>
            <a:endParaRPr lang="en-US" dirty="0" smtClean="0">
              <a:solidFill>
                <a:prstClr val="black"/>
              </a:solidFill>
            </a:endParaRPr>
          </a:p>
          <a:p>
            <a:pPr marL="0" lvl="0" indent="0" algn="ctr">
              <a:buNone/>
            </a:pPr>
            <a:r>
              <a:rPr lang="en-US" dirty="0" smtClean="0">
                <a:solidFill>
                  <a:prstClr val="black"/>
                </a:solidFill>
              </a:rPr>
              <a:t>=&gt; available </a:t>
            </a:r>
            <a:r>
              <a:rPr lang="en-US" dirty="0">
                <a:solidFill>
                  <a:prstClr val="black"/>
                </a:solidFill>
              </a:rPr>
              <a:t>to the civil status bodies through the intergovernmental portal </a:t>
            </a:r>
            <a:r>
              <a:rPr lang="en-US" dirty="0" err="1">
                <a:solidFill>
                  <a:prstClr val="black"/>
                </a:solidFill>
              </a:rPr>
              <a:t>Mconnect</a:t>
            </a:r>
            <a:endParaRPr lang="fr-FR" dirty="0">
              <a:solidFill>
                <a:prstClr val="black"/>
              </a:solidFill>
            </a:endParaRP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14323030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896A03-3945-419A-B66B-4EE266EDD1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12191990" cy="455102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155558" y="637762"/>
            <a:ext cx="9889797" cy="3574937"/>
          </a:xfrm>
        </p:spPr>
        <p:txBody>
          <a:bodyPr vert="horz" lIns="91440" tIns="45720" rIns="91440" bIns="45720" rtlCol="0" anchor="ctr">
            <a:normAutofit/>
          </a:bodyPr>
          <a:lstStyle/>
          <a:p>
            <a:r>
              <a:rPr lang="en-US" sz="7200" kern="1200" dirty="0" smtClean="0">
                <a:solidFill>
                  <a:schemeClr val="bg1"/>
                </a:solidFill>
                <a:latin typeface="+mj-lt"/>
                <a:ea typeface="+mj-ea"/>
                <a:cs typeface="+mj-cs"/>
              </a:rPr>
              <a:t>Switzerland</a:t>
            </a:r>
            <a:endParaRPr lang="en-US" sz="7200" kern="1200" dirty="0">
              <a:solidFill>
                <a:schemeClr val="bg1"/>
              </a:solidFill>
              <a:latin typeface="+mj-lt"/>
              <a:ea typeface="+mj-ea"/>
              <a:cs typeface="+mj-cs"/>
            </a:endParaRPr>
          </a:p>
        </p:txBody>
      </p:sp>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1035"/>
            <a:ext cx="12191990" cy="23069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6832F003-FCA6-4CFB-A2EA-308F3AA257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1180" y="4866503"/>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05A8800A-C95D-B765-C7D6-2CDA1FFAD5FC}"/>
              </a:ext>
            </a:extLst>
          </p:cNvPr>
          <p:cNvPicPr>
            <a:picLocks noChangeAspect="1"/>
          </p:cNvPicPr>
          <p:nvPr/>
        </p:nvPicPr>
        <p:blipFill>
          <a:blip r:embed="rId2"/>
          <a:stretch>
            <a:fillRect/>
          </a:stretch>
        </p:blipFill>
        <p:spPr>
          <a:xfrm>
            <a:off x="10711785" y="5340741"/>
            <a:ext cx="1347333" cy="1353429"/>
          </a:xfrm>
          <a:prstGeom prst="rect">
            <a:avLst/>
          </a:prstGeom>
        </p:spPr>
      </p:pic>
    </p:spTree>
    <p:extLst>
      <p:ext uri="{BB962C8B-B14F-4D97-AF65-F5344CB8AC3E}">
        <p14:creationId xmlns:p14="http://schemas.microsoft.com/office/powerpoint/2010/main" val="30528525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chemeClr val="bg1"/>
                </a:solidFill>
              </a:rPr>
              <a:t>Conseil fédéral </a:t>
            </a: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fr-FR" dirty="0" smtClean="0">
                <a:solidFill>
                  <a:prstClr val="black"/>
                </a:solidFill>
              </a:rPr>
              <a:t>Révision </a:t>
            </a:r>
            <a:r>
              <a:rPr lang="fr-FR" dirty="0">
                <a:solidFill>
                  <a:prstClr val="black"/>
                </a:solidFill>
              </a:rPr>
              <a:t>de l'ordonnance sur l'état civil </a:t>
            </a:r>
            <a:r>
              <a:rPr lang="fr-FR" dirty="0" smtClean="0">
                <a:solidFill>
                  <a:prstClr val="black"/>
                </a:solidFill>
              </a:rPr>
              <a:t>du </a:t>
            </a:r>
            <a:r>
              <a:rPr lang="fr-FR" dirty="0">
                <a:solidFill>
                  <a:prstClr val="black"/>
                </a:solidFill>
              </a:rPr>
              <a:t>26 juin </a:t>
            </a:r>
            <a:r>
              <a:rPr lang="fr-FR" dirty="0" smtClean="0">
                <a:solidFill>
                  <a:prstClr val="black"/>
                </a:solidFill>
              </a:rPr>
              <a:t>2024</a:t>
            </a:r>
          </a:p>
          <a:p>
            <a:pPr marL="0" lvl="0" indent="0" algn="ctr">
              <a:buNone/>
            </a:pPr>
            <a:r>
              <a:rPr lang="fr-FR" dirty="0">
                <a:solidFill>
                  <a:prstClr val="black"/>
                </a:solidFill>
              </a:rPr>
              <a:t>E</a:t>
            </a:r>
            <a:r>
              <a:rPr lang="fr-FR" dirty="0" smtClean="0">
                <a:solidFill>
                  <a:prstClr val="black"/>
                </a:solidFill>
              </a:rPr>
              <a:t>n </a:t>
            </a:r>
            <a:r>
              <a:rPr lang="fr-FR" dirty="0">
                <a:solidFill>
                  <a:prstClr val="black"/>
                </a:solidFill>
              </a:rPr>
              <a:t>vigueur au 11 novembre 2024</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8074046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a:solidFill>
                  <a:schemeClr val="bg1"/>
                </a:solidFill>
              </a:rPr>
              <a:t>Conseil fédéral </a:t>
            </a:r>
          </a:p>
        </p:txBody>
      </p:sp>
      <p:sp>
        <p:nvSpPr>
          <p:cNvPr id="3" name="Espace réservé du contenu 2"/>
          <p:cNvSpPr>
            <a:spLocks noGrp="1"/>
          </p:cNvSpPr>
          <p:nvPr>
            <p:ph idx="1"/>
          </p:nvPr>
        </p:nvSpPr>
        <p:spPr>
          <a:xfrm>
            <a:off x="1371599" y="2102255"/>
            <a:ext cx="9724031" cy="3683358"/>
          </a:xfrm>
        </p:spPr>
        <p:txBody>
          <a:bodyPr anchor="ctr">
            <a:normAutofit/>
          </a:bodyPr>
          <a:lstStyle/>
          <a:p>
            <a:pPr marL="0" lvl="0" indent="0" algn="ctr">
              <a:buNone/>
            </a:pPr>
            <a:r>
              <a:rPr lang="fr-FR" dirty="0" smtClean="0">
                <a:solidFill>
                  <a:prstClr val="black"/>
                </a:solidFill>
              </a:rPr>
              <a:t>Tenir </a:t>
            </a:r>
            <a:r>
              <a:rPr lang="fr-FR" dirty="0">
                <a:solidFill>
                  <a:prstClr val="black"/>
                </a:solidFill>
              </a:rPr>
              <a:t>compte dans </a:t>
            </a:r>
            <a:r>
              <a:rPr lang="fr-FR" dirty="0" err="1" smtClean="0">
                <a:solidFill>
                  <a:prstClr val="black"/>
                </a:solidFill>
              </a:rPr>
              <a:t>Infostar</a:t>
            </a:r>
            <a:r>
              <a:rPr lang="fr-FR" dirty="0" smtClean="0">
                <a:solidFill>
                  <a:prstClr val="black"/>
                </a:solidFill>
              </a:rPr>
              <a:t> </a:t>
            </a:r>
            <a:r>
              <a:rPr lang="fr-FR" dirty="0">
                <a:solidFill>
                  <a:prstClr val="black"/>
                </a:solidFill>
              </a:rPr>
              <a:t>de l’ensemble des caractères spéciaux des langues européennes</a:t>
            </a:r>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09076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65909" y="2554143"/>
            <a:ext cx="10515600" cy="1325563"/>
          </a:xfrm>
        </p:spPr>
        <p:txBody>
          <a:bodyPr/>
          <a:lstStyle/>
          <a:p>
            <a:pPr algn="ctr"/>
            <a:r>
              <a:rPr lang="fr-FR" dirty="0" err="1" smtClean="0"/>
              <a:t>Sex</a:t>
            </a:r>
            <a:r>
              <a:rPr lang="fr-FR" dirty="0" smtClean="0"/>
              <a:t> of </a:t>
            </a:r>
            <a:r>
              <a:rPr lang="fr-FR" dirty="0" err="1" smtClean="0"/>
              <a:t>persons</a:t>
            </a:r>
            <a:endParaRPr lang="fr-FR" dirty="0"/>
          </a:p>
        </p:txBody>
      </p:sp>
      <p:pic>
        <p:nvPicPr>
          <p:cNvPr id="2" name="Image 1"/>
          <p:cNvPicPr>
            <a:picLocks noChangeAspect="1"/>
          </p:cNvPicPr>
          <p:nvPr/>
        </p:nvPicPr>
        <p:blipFill>
          <a:blip r:embed="rId2"/>
          <a:stretch>
            <a:fillRect/>
          </a:stretch>
        </p:blipFill>
        <p:spPr>
          <a:xfrm>
            <a:off x="10336078" y="5061376"/>
            <a:ext cx="1347333" cy="1353429"/>
          </a:xfrm>
          <a:prstGeom prst="rect">
            <a:avLst/>
          </a:prstGeom>
        </p:spPr>
      </p:pic>
    </p:spTree>
    <p:extLst>
      <p:ext uri="{BB962C8B-B14F-4D97-AF65-F5344CB8AC3E}">
        <p14:creationId xmlns:p14="http://schemas.microsoft.com/office/powerpoint/2010/main" val="329625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dirty="0" smtClean="0">
                <a:solidFill>
                  <a:schemeClr val="bg1">
                    <a:lumMod val="95000"/>
                    <a:lumOff val="5000"/>
                  </a:schemeClr>
                </a:solidFill>
              </a:rPr>
              <a:t>Switzerland</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37782251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p:cNvSpPr>
            <a:spLocks noGrp="1"/>
          </p:cNvSpPr>
          <p:nvPr>
            <p:ph type="title"/>
          </p:nvPr>
        </p:nvSpPr>
        <p:spPr>
          <a:xfrm>
            <a:off x="1371599" y="294538"/>
            <a:ext cx="9895951" cy="1033669"/>
          </a:xfrm>
        </p:spPr>
        <p:txBody>
          <a:bodyPr>
            <a:normAutofit/>
          </a:bodyPr>
          <a:lstStyle/>
          <a:p>
            <a:pPr algn="ctr"/>
            <a:r>
              <a:rPr lang="fr-FR" sz="4000" dirty="0" err="1" smtClean="0">
                <a:solidFill>
                  <a:srgbClr val="FFFFFF"/>
                </a:solidFill>
              </a:rPr>
              <a:t>Switzerland</a:t>
            </a:r>
            <a:endParaRPr lang="fr-FR" sz="4000" dirty="0">
              <a:solidFill>
                <a:srgbClr val="FFFFFF"/>
              </a:solidFill>
            </a:endParaRPr>
          </a:p>
        </p:txBody>
      </p:sp>
      <p:sp>
        <p:nvSpPr>
          <p:cNvPr id="3" name="Espace réservé du contenu 2"/>
          <p:cNvSpPr>
            <a:spLocks noGrp="1"/>
          </p:cNvSpPr>
          <p:nvPr>
            <p:ph idx="1"/>
          </p:nvPr>
        </p:nvSpPr>
        <p:spPr>
          <a:xfrm>
            <a:off x="1371599" y="2318197"/>
            <a:ext cx="9724031" cy="3683358"/>
          </a:xfrm>
        </p:spPr>
        <p:txBody>
          <a:bodyPr anchor="ctr">
            <a:normAutofit/>
          </a:bodyPr>
          <a:lstStyle/>
          <a:p>
            <a:pPr marL="0" indent="0" algn="ctr">
              <a:buNone/>
            </a:pPr>
            <a:r>
              <a:rPr lang="fr-FR" sz="4400" dirty="0"/>
              <a:t>P</a:t>
            </a:r>
            <a:r>
              <a:rPr lang="fr-FR" sz="4400" dirty="0" smtClean="0"/>
              <a:t>ostulat 23.3501 </a:t>
            </a:r>
          </a:p>
          <a:p>
            <a:pPr marL="0" indent="0" algn="ctr">
              <a:buNone/>
            </a:pPr>
            <a:r>
              <a:rPr lang="fr-FR" sz="4400" dirty="0" smtClean="0"/>
              <a:t>« Améliorer la situation des personnes non binaires »</a:t>
            </a:r>
          </a:p>
          <a:p>
            <a:pPr marL="0" indent="0" algn="ctr">
              <a:buNone/>
            </a:pPr>
            <a:endParaRPr lang="fr-FR" sz="4400" dirty="0"/>
          </a:p>
        </p:txBody>
      </p:sp>
      <p:pic>
        <p:nvPicPr>
          <p:cNvPr id="4" name="Image 3">
            <a:extLst>
              <a:ext uri="{FF2B5EF4-FFF2-40B4-BE49-F238E27FC236}">
                <a16:creationId xmlns:a16="http://schemas.microsoft.com/office/drawing/2014/main" id="{55DBE0A2-8512-759F-4090-FEABA18BCC73}"/>
              </a:ext>
            </a:extLst>
          </p:cNvPr>
          <p:cNvPicPr>
            <a:picLocks noChangeAspect="1"/>
          </p:cNvPicPr>
          <p:nvPr/>
        </p:nvPicPr>
        <p:blipFill>
          <a:blip r:embed="rId2"/>
          <a:stretch>
            <a:fillRect/>
          </a:stretch>
        </p:blipFill>
        <p:spPr>
          <a:xfrm>
            <a:off x="10593883" y="5210033"/>
            <a:ext cx="1347333" cy="1353429"/>
          </a:xfrm>
          <a:prstGeom prst="rect">
            <a:avLst/>
          </a:prstGeom>
        </p:spPr>
      </p:pic>
    </p:spTree>
    <p:extLst>
      <p:ext uri="{BB962C8B-B14F-4D97-AF65-F5344CB8AC3E}">
        <p14:creationId xmlns:p14="http://schemas.microsoft.com/office/powerpoint/2010/main" val="36880234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950</Words>
  <Application>Microsoft Office PowerPoint</Application>
  <PresentationFormat>Grand écran</PresentationFormat>
  <Paragraphs>173</Paragraphs>
  <Slides>64</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64</vt:i4>
      </vt:variant>
    </vt:vector>
  </HeadingPairs>
  <TitlesOfParts>
    <vt:vector size="74" baseType="lpstr">
      <vt:lpstr>Arial</vt:lpstr>
      <vt:lpstr>Arial Narrow</vt:lpstr>
      <vt:lpstr>Calibri</vt:lpstr>
      <vt:lpstr>Calibri Light</vt:lpstr>
      <vt:lpstr>Lucida Sans</vt:lpstr>
      <vt:lpstr>Palatino Linotype</vt:lpstr>
      <vt:lpstr>Symbol</vt:lpstr>
      <vt:lpstr>Times New Roman</vt:lpstr>
      <vt:lpstr>Thème Office</vt:lpstr>
      <vt:lpstr>Office Theme</vt:lpstr>
      <vt:lpstr>Présentation PowerPoint</vt:lpstr>
      <vt:lpstr>General provisions</vt:lpstr>
      <vt:lpstr>Belgium</vt:lpstr>
      <vt:lpstr>Belgium</vt:lpstr>
      <vt:lpstr>Objectifs</vt:lpstr>
      <vt:lpstr>Identification of persons</vt:lpstr>
      <vt:lpstr>Sex of persons</vt:lpstr>
      <vt:lpstr>Switzerland</vt:lpstr>
      <vt:lpstr>Switzerland</vt:lpstr>
      <vt:lpstr>Switzerland</vt:lpstr>
      <vt:lpstr>Switzerland</vt:lpstr>
      <vt:lpstr>Belgium</vt:lpstr>
      <vt:lpstr>Belgium</vt:lpstr>
      <vt:lpstr>Belgium</vt:lpstr>
      <vt:lpstr>Serbia</vt:lpstr>
      <vt:lpstr>Serbia</vt:lpstr>
      <vt:lpstr>Serbia</vt:lpstr>
      <vt:lpstr>Names</vt:lpstr>
      <vt:lpstr>Switzerland</vt:lpstr>
      <vt:lpstr>Switzerland</vt:lpstr>
      <vt:lpstr>Switzerland</vt:lpstr>
      <vt:lpstr>Switzerland</vt:lpstr>
      <vt:lpstr>Belgium</vt:lpstr>
      <vt:lpstr>Loi du 7 janvier 2024  (loi sur le changement de nom)  </vt:lpstr>
      <vt:lpstr>Choix</vt:lpstr>
      <vt:lpstr>Belgium</vt:lpstr>
      <vt:lpstr>Belgium</vt:lpstr>
      <vt:lpstr>Belgium</vt:lpstr>
      <vt:lpstr>Union of persons</vt:lpstr>
      <vt:lpstr>Switzerland</vt:lpstr>
      <vt:lpstr>Switzerland</vt:lpstr>
      <vt:lpstr>Switzerland</vt:lpstr>
      <vt:lpstr>Switzerland</vt:lpstr>
      <vt:lpstr>Switzerland</vt:lpstr>
      <vt:lpstr>Switzerland</vt:lpstr>
      <vt:lpstr>Switzerland</vt:lpstr>
      <vt:lpstr>Switzerland</vt:lpstr>
      <vt:lpstr>Belgium</vt:lpstr>
      <vt:lpstr>Belgium</vt:lpstr>
      <vt:lpstr>Art. 58 CODIP</vt:lpstr>
      <vt:lpstr>Serbia</vt:lpstr>
      <vt:lpstr>Constitution of the Republic of Serbia</vt:lpstr>
      <vt:lpstr>Family Law</vt:lpstr>
      <vt:lpstr>Filiation</vt:lpstr>
      <vt:lpstr>Switzerland</vt:lpstr>
      <vt:lpstr>En matière d’adoption</vt:lpstr>
      <vt:lpstr>Belgium</vt:lpstr>
      <vt:lpstr>Filiation et nationalité</vt:lpstr>
      <vt:lpstr>Les registres de l’état civil</vt:lpstr>
      <vt:lpstr>Romania</vt:lpstr>
      <vt:lpstr>Romania</vt:lpstr>
      <vt:lpstr>Romania</vt:lpstr>
      <vt:lpstr>Romania</vt:lpstr>
      <vt:lpstr>Moldova</vt:lpstr>
      <vt:lpstr>Moldova</vt:lpstr>
      <vt:lpstr>Most noteworthy provisions </vt:lpstr>
      <vt:lpstr>Most noteworthy provisions </vt:lpstr>
      <vt:lpstr>Most noteworthy provisions </vt:lpstr>
      <vt:lpstr>Most noteworthy provisions </vt:lpstr>
      <vt:lpstr>Most noteworthy provisions </vt:lpstr>
      <vt:lpstr>Most noteworthy provisions </vt:lpstr>
      <vt:lpstr>Switzerland</vt:lpstr>
      <vt:lpstr>Conseil fédéral </vt:lpstr>
      <vt:lpstr>Conseil fédéral </vt:lpstr>
    </vt:vector>
  </TitlesOfParts>
  <Company>Université de Strasbourg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NORD Nicolas</dc:creator>
  <cp:lastModifiedBy>NORD Nicolas</cp:lastModifiedBy>
  <cp:revision>30</cp:revision>
  <dcterms:created xsi:type="dcterms:W3CDTF">2024-09-07T09:00:14Z</dcterms:created>
  <dcterms:modified xsi:type="dcterms:W3CDTF">2024-09-13T06:39:56Z</dcterms:modified>
</cp:coreProperties>
</file>