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18" r:id="rId2"/>
    <p:sldId id="258" r:id="rId3"/>
    <p:sldId id="281" r:id="rId4"/>
    <p:sldId id="322" r:id="rId5"/>
    <p:sldId id="333" r:id="rId6"/>
    <p:sldId id="325" r:id="rId7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odec Pro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3B8E"/>
    <a:srgbClr val="F1F0EA"/>
    <a:srgbClr val="D63049"/>
    <a:srgbClr val="DCBA66"/>
    <a:srgbClr val="312783"/>
    <a:srgbClr val="F5DB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odec Pro Heavy"/>
          <a:ea typeface="Codec Pro Heavy"/>
          <a:cs typeface="Codec Pro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odec Pro Heavy"/>
          <a:ea typeface="Codec Pro Heavy"/>
          <a:cs typeface="Codec Pro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odec Pro Heavy"/>
          <a:ea typeface="Codec Pro Heavy"/>
          <a:cs typeface="Codec Pro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46" autoAdjust="0"/>
  </p:normalViewPr>
  <p:slideViewPr>
    <p:cSldViewPr snapToGrid="0" snapToObjects="1">
      <p:cViewPr varScale="1">
        <p:scale>
          <a:sx n="45" d="100"/>
          <a:sy n="45" d="100"/>
        </p:scale>
        <p:origin x="334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odec Pro Bold"/>
      </a:defRPr>
    </a:lvl1pPr>
    <a:lvl2pPr indent="228600" latinLnBrk="0">
      <a:defRPr sz="1200">
        <a:latin typeface="+mn-lt"/>
        <a:ea typeface="+mn-ea"/>
        <a:cs typeface="+mn-cs"/>
        <a:sym typeface="Codec Pro Bold"/>
      </a:defRPr>
    </a:lvl2pPr>
    <a:lvl3pPr indent="457200" latinLnBrk="0">
      <a:defRPr sz="1200">
        <a:latin typeface="+mn-lt"/>
        <a:ea typeface="+mn-ea"/>
        <a:cs typeface="+mn-cs"/>
        <a:sym typeface="Codec Pro Bold"/>
      </a:defRPr>
    </a:lvl3pPr>
    <a:lvl4pPr indent="685800" latinLnBrk="0">
      <a:defRPr sz="1200">
        <a:latin typeface="+mn-lt"/>
        <a:ea typeface="+mn-ea"/>
        <a:cs typeface="+mn-cs"/>
        <a:sym typeface="Codec Pro Bold"/>
      </a:defRPr>
    </a:lvl4pPr>
    <a:lvl5pPr indent="914400" latinLnBrk="0">
      <a:defRPr sz="1200">
        <a:latin typeface="+mn-lt"/>
        <a:ea typeface="+mn-ea"/>
        <a:cs typeface="+mn-cs"/>
        <a:sym typeface="Codec Pro Bold"/>
      </a:defRPr>
    </a:lvl5pPr>
    <a:lvl6pPr indent="1143000" latinLnBrk="0">
      <a:defRPr sz="1200">
        <a:latin typeface="+mn-lt"/>
        <a:ea typeface="+mn-ea"/>
        <a:cs typeface="+mn-cs"/>
        <a:sym typeface="Codec Pro Bold"/>
      </a:defRPr>
    </a:lvl6pPr>
    <a:lvl7pPr indent="1371600" latinLnBrk="0">
      <a:defRPr sz="1200">
        <a:latin typeface="+mn-lt"/>
        <a:ea typeface="+mn-ea"/>
        <a:cs typeface="+mn-cs"/>
        <a:sym typeface="Codec Pro Bold"/>
      </a:defRPr>
    </a:lvl7pPr>
    <a:lvl8pPr indent="1600200" latinLnBrk="0">
      <a:defRPr sz="1200">
        <a:latin typeface="+mn-lt"/>
        <a:ea typeface="+mn-ea"/>
        <a:cs typeface="+mn-cs"/>
        <a:sym typeface="Codec Pro Bold"/>
      </a:defRPr>
    </a:lvl8pPr>
    <a:lvl9pPr indent="1828800" latinLnBrk="0">
      <a:defRPr sz="1200">
        <a:latin typeface="+mn-lt"/>
        <a:ea typeface="+mn-ea"/>
        <a:cs typeface="+mn-cs"/>
        <a:sym typeface="Codec Pro Bold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567900" y="-1555510"/>
            <a:ext cx="8769986" cy="11896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e du titre"/>
          <p:cNvSpPr txBox="1">
            <a:spLocks noGrp="1"/>
          </p:cNvSpPr>
          <p:nvPr>
            <p:ph type="title"/>
          </p:nvPr>
        </p:nvSpPr>
        <p:spPr>
          <a:xfrm>
            <a:off x="567900" y="-1555510"/>
            <a:ext cx="8769986" cy="11896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xfrm>
            <a:off x="567900" y="-1555510"/>
            <a:ext cx="8769986" cy="1189609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g object 16"/>
          <p:cNvSpPr/>
          <p:nvPr/>
        </p:nvSpPr>
        <p:spPr>
          <a:xfrm>
            <a:off x="5235" y="-1"/>
            <a:ext cx="20093628" cy="11308558"/>
          </a:xfrm>
          <a:prstGeom prst="rect">
            <a:avLst/>
          </a:prstGeom>
          <a:solidFill>
            <a:srgbClr val="F0EDE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1005205" y="452643"/>
            <a:ext cx="18093690" cy="21847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1005205" y="2637366"/>
            <a:ext cx="18093690" cy="86656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8864293" y="10517695"/>
            <a:ext cx="234604" cy="2286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7800" b="0" i="0" u="none" strike="noStrike" cap="none" spc="0" baseline="0">
          <a:solidFill>
            <a:srgbClr val="D53049"/>
          </a:solidFill>
          <a:uFillTx/>
          <a:latin typeface="+mn-lt"/>
          <a:ea typeface="+mn-ea"/>
          <a:cs typeface="+mn-cs"/>
          <a:sym typeface="Codec Pro Bold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odec Pro Bold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odec Pro Bold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hyperlink" Target="http://www.child-identity.org/" TargetMode="External"/><Relationship Id="rId4" Type="http://schemas.openxmlformats.org/officeDocument/2006/relationships/hyperlink" Target="mailto:Mia.dambach@child-identity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/>
          <p:nvPr/>
        </p:nvSpPr>
        <p:spPr>
          <a:xfrm>
            <a:off x="5236" y="0"/>
            <a:ext cx="20093628" cy="11550350"/>
          </a:xfrm>
          <a:prstGeom prst="rect">
            <a:avLst/>
          </a:prstGeom>
          <a:solidFill>
            <a:srgbClr val="533C8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object 8"/>
          <p:cNvSpPr txBox="1"/>
          <p:nvPr/>
        </p:nvSpPr>
        <p:spPr>
          <a:xfrm>
            <a:off x="3029092" y="5685241"/>
            <a:ext cx="13963651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400" spc="330">
                <a:solidFill>
                  <a:srgbClr val="FFFFFF"/>
                </a:solidFill>
                <a:latin typeface="Casta Bold"/>
                <a:ea typeface="Casta Bold"/>
                <a:cs typeface="Casta Bold"/>
                <a:sym typeface="Casta Bold"/>
              </a:defRPr>
            </a:pPr>
            <a:endParaRPr spc="457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AAE63A2-D3EB-9E4B-A198-7BEF728DE3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7578" y="7949481"/>
            <a:ext cx="5014705" cy="3547859"/>
          </a:xfrm>
          <a:prstGeom prst="rect">
            <a:avLst/>
          </a:prstGeom>
        </p:spPr>
      </p:pic>
      <p:pic>
        <p:nvPicPr>
          <p:cNvPr id="98" name="object 9" descr="objec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98193" y="446567"/>
            <a:ext cx="841075" cy="73010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of the…">
            <a:extLst>
              <a:ext uri="{FF2B5EF4-FFF2-40B4-BE49-F238E27FC236}">
                <a16:creationId xmlns:a16="http://schemas.microsoft.com/office/drawing/2014/main" id="{9A013492-9682-FEE4-08FF-780180A22E5C}"/>
              </a:ext>
            </a:extLst>
          </p:cNvPr>
          <p:cNvSpPr txBox="1"/>
          <p:nvPr/>
        </p:nvSpPr>
        <p:spPr>
          <a:xfrm>
            <a:off x="1570330" y="0"/>
            <a:ext cx="17181067" cy="8817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3200" dirty="0">
              <a:solidFill>
                <a:srgbClr val="F5DBA8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000" b="1" dirty="0">
              <a:solidFill>
                <a:srgbClr val="F5DBA8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000" b="1" dirty="0">
              <a:solidFill>
                <a:srgbClr val="F5DBA8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000" b="1" dirty="0">
              <a:solidFill>
                <a:srgbClr val="F5DBA8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000" b="1" dirty="0">
              <a:solidFill>
                <a:srgbClr val="F5DBA8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000" b="1" dirty="0">
              <a:solidFill>
                <a:srgbClr val="F5DBA8"/>
              </a:solidFill>
            </a:endParaRPr>
          </a:p>
          <a:p>
            <a:pPr algn="ctr"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32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4400" b="1" dirty="0">
              <a:solidFill>
                <a:schemeClr val="bg1"/>
              </a:solidFill>
              <a:latin typeface="+mj-lt"/>
            </a:endParaRPr>
          </a:p>
          <a:p>
            <a:pPr>
              <a:spcAft>
                <a:spcPts val="600"/>
              </a:spcAft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International NGO safeguarding children’s identity rights</a:t>
            </a:r>
          </a:p>
          <a:p>
            <a:pPr>
              <a:spcAft>
                <a:spcPts val="600"/>
              </a:spcAft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n-US" sz="4400" b="1" dirty="0">
                <a:solidFill>
                  <a:schemeClr val="bg1"/>
                </a:solidFill>
                <a:latin typeface="+mj-lt"/>
              </a:rPr>
              <a:t>through research, reforms and advocacy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endParaRPr lang="en-US" sz="3600" dirty="0">
              <a:solidFill>
                <a:schemeClr val="bg1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n-US" sz="3600" dirty="0">
                <a:solidFill>
                  <a:schemeClr val="bg1"/>
                </a:solidFill>
              </a:rPr>
              <a:t> </a:t>
            </a:r>
            <a:endParaRPr lang="fr-FR" sz="2800" dirty="0">
              <a:solidFill>
                <a:schemeClr val="bg1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fr-FR" sz="2800" dirty="0">
                <a:solidFill>
                  <a:schemeClr val="bg1"/>
                </a:solidFill>
              </a:rPr>
              <a:t>Mia Dambach, </a:t>
            </a:r>
            <a:r>
              <a:rPr lang="fr-FR" sz="2800" dirty="0" err="1">
                <a:solidFill>
                  <a:schemeClr val="bg1"/>
                </a:solidFill>
              </a:rPr>
              <a:t>Executive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Director</a:t>
            </a:r>
            <a:endParaRPr lang="fr-FR" sz="2800" dirty="0">
              <a:solidFill>
                <a:schemeClr val="bg1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fr-FR" sz="2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Mia.dambach@child-identity.org</a:t>
            </a:r>
            <a:endParaRPr lang="fr-FR" sz="2800" dirty="0">
              <a:solidFill>
                <a:schemeClr val="bg1"/>
              </a:solidFill>
            </a:endParaRPr>
          </a:p>
          <a:p>
            <a:pPr>
              <a:defRPr sz="14300">
                <a:solidFill>
                  <a:srgbClr val="FFFFFF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fr-FR" sz="2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www.child-identity.org</a:t>
            </a:r>
            <a:endParaRPr lang="fr-FR" sz="2800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C687C2-B3AE-C7F2-139A-C7769B6F38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864" y="258482"/>
            <a:ext cx="9542519" cy="3739360"/>
          </a:xfrm>
          <a:prstGeom prst="rect">
            <a:avLst/>
          </a:prstGeom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C3EAFD8B-278C-D2DC-7A32-CA084C5746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259649" y="7473960"/>
            <a:ext cx="5884700" cy="416337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BF21D6A-21F7-1B5A-BE32-562A96B9F5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330" y="9474442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642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bject 2"/>
          <p:cNvSpPr/>
          <p:nvPr/>
        </p:nvSpPr>
        <p:spPr>
          <a:xfrm>
            <a:off x="5236" y="0"/>
            <a:ext cx="20093628" cy="11550350"/>
          </a:xfrm>
          <a:prstGeom prst="rect">
            <a:avLst/>
          </a:prstGeom>
          <a:solidFill>
            <a:srgbClr val="533C89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object 8"/>
          <p:cNvSpPr txBox="1"/>
          <p:nvPr/>
        </p:nvSpPr>
        <p:spPr>
          <a:xfrm>
            <a:off x="3029092" y="5685241"/>
            <a:ext cx="13963651" cy="1600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indent="12700">
              <a:spcBef>
                <a:spcPts val="100"/>
              </a:spcBef>
              <a:defRPr sz="10400" spc="330">
                <a:solidFill>
                  <a:srgbClr val="FFFFFF"/>
                </a:solidFill>
                <a:latin typeface="Casta Bold"/>
                <a:ea typeface="Casta Bold"/>
                <a:cs typeface="Casta Bold"/>
                <a:sym typeface="Casta Bold"/>
              </a:defRPr>
            </a:pPr>
            <a:endParaRPr spc="457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8B5E9D7-CD31-43B0-AFE1-A7984E322C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0027" y="-52785"/>
            <a:ext cx="14242929" cy="115501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AAE63A2-D3EB-9E4B-A198-7BEF728DE3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97578" y="7949481"/>
            <a:ext cx="5014705" cy="3547859"/>
          </a:xfrm>
          <a:prstGeom prst="rect">
            <a:avLst/>
          </a:prstGeom>
        </p:spPr>
      </p:pic>
      <p:pic>
        <p:nvPicPr>
          <p:cNvPr id="98" name="object 9" descr="objec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8193" y="446567"/>
            <a:ext cx="841075" cy="73010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B9B79D5-205B-4DEF-BA21-B593019925AA}"/>
              </a:ext>
            </a:extLst>
          </p:cNvPr>
          <p:cNvSpPr txBox="1"/>
          <p:nvPr/>
        </p:nvSpPr>
        <p:spPr>
          <a:xfrm>
            <a:off x="701618" y="1982793"/>
            <a:ext cx="4881832" cy="74789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spc="0" normalizeH="0" baseline="0" dirty="0">
                <a:ln>
                  <a:noFill/>
                </a:ln>
                <a:solidFill>
                  <a:srgbClr val="F5DBA8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Mission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 : Child Identity Protection (CHIP) works with States and other stakeholders to promote universal </a:t>
            </a:r>
            <a:r>
              <a:rPr kumimoji="0" lang="en-US" sz="44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birth registration 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and full documentation of </a:t>
            </a:r>
            <a:r>
              <a:rPr kumimoji="0" lang="en-US" sz="4400" b="0" i="0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family relations</a:t>
            </a: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odec Pro Bold"/>
              </a:rPr>
              <a:t>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76" y="415762"/>
            <a:ext cx="841075" cy="93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bject 5"/>
          <p:cNvSpPr txBox="1"/>
          <p:nvPr/>
        </p:nvSpPr>
        <p:spPr>
          <a:xfrm>
            <a:off x="1916171" y="2129049"/>
            <a:ext cx="14932889" cy="9920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 err="1"/>
              <a:t>Child’s</a:t>
            </a:r>
            <a:r>
              <a:rPr lang="fr-FR" sz="3600" dirty="0"/>
              <a:t> right to an </a:t>
            </a:r>
            <a:r>
              <a:rPr lang="fr-FR" sz="3600" dirty="0" err="1"/>
              <a:t>identity</a:t>
            </a:r>
            <a:r>
              <a:rPr lang="fr-FR" sz="3600" dirty="0"/>
              <a:t> </a:t>
            </a:r>
            <a:r>
              <a:rPr lang="fr-FR" sz="3600" dirty="0" err="1"/>
              <a:t>begins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the right to have the constituent </a:t>
            </a:r>
            <a:r>
              <a:rPr lang="fr-FR" sz="3600" dirty="0" err="1"/>
              <a:t>elements</a:t>
            </a:r>
            <a:r>
              <a:rPr lang="fr-FR" sz="3600" dirty="0"/>
              <a:t> of </a:t>
            </a:r>
            <a:r>
              <a:rPr lang="fr-FR" sz="3600" dirty="0" err="1"/>
              <a:t>identity</a:t>
            </a:r>
            <a:r>
              <a:rPr lang="fr-FR" sz="3600" dirty="0"/>
              <a:t> </a:t>
            </a:r>
            <a:r>
              <a:rPr lang="fr-FR" sz="3600" dirty="0" err="1"/>
              <a:t>inscribed</a:t>
            </a:r>
            <a:r>
              <a:rPr lang="fr-FR" sz="3600" dirty="0"/>
              <a:t> in an official document </a:t>
            </a:r>
            <a:r>
              <a:rPr lang="fr-FR" sz="2800" dirty="0"/>
              <a:t>(e.g.: </a:t>
            </a:r>
            <a:r>
              <a:rPr lang="fr-FR" sz="2800" dirty="0" err="1"/>
              <a:t>legal</a:t>
            </a:r>
            <a:r>
              <a:rPr lang="fr-FR" sz="2800" dirty="0"/>
              <a:t> </a:t>
            </a:r>
            <a:r>
              <a:rPr lang="fr-FR" sz="2800" dirty="0" err="1"/>
              <a:t>identity</a:t>
            </a:r>
            <a:r>
              <a:rPr lang="fr-FR" sz="2800" dirty="0"/>
              <a:t>, </a:t>
            </a:r>
            <a:r>
              <a:rPr lang="fr-FR" sz="2800" dirty="0" err="1"/>
              <a:t>family</a:t>
            </a:r>
            <a:r>
              <a:rPr lang="fr-FR" sz="2800" dirty="0"/>
              <a:t> relations)</a:t>
            </a: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i="1" dirty="0"/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spc="-15" dirty="0" err="1">
                <a:solidFill>
                  <a:srgbClr val="191919"/>
                </a:solidFill>
              </a:rPr>
              <a:t>Development</a:t>
            </a:r>
            <a:r>
              <a:rPr lang="fr-FR" sz="3600" spc="-15" dirty="0">
                <a:solidFill>
                  <a:srgbClr val="191919"/>
                </a:solidFill>
              </a:rPr>
              <a:t> Legal Atlas on </a:t>
            </a:r>
            <a:r>
              <a:rPr lang="fr-FR" sz="3600" spc="-15" dirty="0" err="1">
                <a:solidFill>
                  <a:srgbClr val="191919"/>
                </a:solidFill>
              </a:rPr>
              <a:t>birth</a:t>
            </a:r>
            <a:r>
              <a:rPr lang="fr-FR" sz="3600" spc="-15" dirty="0">
                <a:solidFill>
                  <a:srgbClr val="191919"/>
                </a:solidFill>
              </a:rPr>
              <a:t> registration </a:t>
            </a:r>
            <a:r>
              <a:rPr lang="fr-FR" sz="3600" spc="-15" dirty="0" err="1">
                <a:solidFill>
                  <a:srgbClr val="191919"/>
                </a:solidFill>
              </a:rPr>
              <a:t>laws</a:t>
            </a:r>
            <a:r>
              <a:rPr lang="fr-FR" sz="3600" spc="-15" dirty="0">
                <a:solidFill>
                  <a:srgbClr val="191919"/>
                </a:solidFill>
              </a:rPr>
              <a:t> </a:t>
            </a:r>
            <a:r>
              <a:rPr lang="fr-FR" sz="3600" spc="-15" dirty="0" err="1">
                <a:solidFill>
                  <a:srgbClr val="191919"/>
                </a:solidFill>
              </a:rPr>
              <a:t>with</a:t>
            </a:r>
            <a:r>
              <a:rPr lang="fr-FR" sz="3600" spc="-15" dirty="0">
                <a:solidFill>
                  <a:srgbClr val="191919"/>
                </a:solidFill>
              </a:rPr>
              <a:t> UNICEF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70 countries </a:t>
            </a:r>
            <a:r>
              <a:rPr lang="fr-FR" sz="3200" spc="-15" dirty="0" err="1">
                <a:solidFill>
                  <a:srgbClr val="191919"/>
                </a:solidFill>
              </a:rPr>
              <a:t>finalised</a:t>
            </a:r>
            <a:r>
              <a:rPr lang="fr-FR" sz="3200" spc="-15" dirty="0">
                <a:solidFill>
                  <a:srgbClr val="191919"/>
                </a:solidFill>
              </a:rPr>
              <a:t> (e.g. </a:t>
            </a:r>
            <a:r>
              <a:rPr lang="fr-FR" sz="3200" spc="-15" dirty="0" err="1">
                <a:solidFill>
                  <a:srgbClr val="191919"/>
                </a:solidFill>
              </a:rPr>
              <a:t>abandonned</a:t>
            </a:r>
            <a:r>
              <a:rPr lang="fr-FR" sz="3200" spc="-15" dirty="0">
                <a:solidFill>
                  <a:srgbClr val="191919"/>
                </a:solidFill>
              </a:rPr>
              <a:t>, adoption, </a:t>
            </a:r>
            <a:r>
              <a:rPr lang="fr-FR" sz="3200" spc="-15" dirty="0" err="1">
                <a:solidFill>
                  <a:srgbClr val="191919"/>
                </a:solidFill>
              </a:rPr>
              <a:t>surrogacy</a:t>
            </a:r>
            <a:r>
              <a:rPr lang="fr-FR" sz="3200" spc="-15" dirty="0">
                <a:solidFill>
                  <a:srgbClr val="191919"/>
                </a:solidFill>
              </a:rPr>
              <a:t>, migration etc.)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To </a:t>
            </a:r>
            <a:r>
              <a:rPr lang="fr-FR" sz="3200" spc="-15" dirty="0" err="1">
                <a:solidFill>
                  <a:srgbClr val="191919"/>
                </a:solidFill>
              </a:rPr>
              <a:t>be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launched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with</a:t>
            </a:r>
            <a:r>
              <a:rPr lang="fr-FR" sz="3200" spc="-15" dirty="0">
                <a:solidFill>
                  <a:srgbClr val="191919"/>
                </a:solidFill>
              </a:rPr>
              <a:t> 100 countries in </a:t>
            </a:r>
            <a:r>
              <a:rPr lang="fr-FR" sz="3200" spc="-15" dirty="0" err="1">
                <a:solidFill>
                  <a:srgbClr val="191919"/>
                </a:solidFill>
              </a:rPr>
              <a:t>next</a:t>
            </a:r>
            <a:r>
              <a:rPr lang="fr-FR" sz="3200" spc="-15" dirty="0">
                <a:solidFill>
                  <a:srgbClr val="191919"/>
                </a:solidFill>
              </a:rPr>
              <a:t> six </a:t>
            </a:r>
            <a:r>
              <a:rPr lang="fr-FR" sz="3200" spc="-15" dirty="0" err="1">
                <a:solidFill>
                  <a:srgbClr val="191919"/>
                </a:solidFill>
              </a:rPr>
              <a:t>months</a:t>
            </a:r>
            <a:endParaRPr lang="fr-FR" sz="3200" spc="-15" dirty="0">
              <a:solidFill>
                <a:srgbClr val="191919"/>
              </a:solidFill>
            </a:endParaRP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Partnership </a:t>
            </a:r>
            <a:r>
              <a:rPr lang="fr-FR" sz="3600" dirty="0" err="1"/>
              <a:t>with</a:t>
            </a:r>
            <a:r>
              <a:rPr lang="fr-FR" sz="3600" dirty="0"/>
              <a:t> UNICEF West and Central </a:t>
            </a:r>
            <a:r>
              <a:rPr lang="fr-FR" sz="3600" dirty="0" err="1"/>
              <a:t>Africa</a:t>
            </a:r>
            <a:endParaRPr lang="fr-FR" sz="3600" dirty="0"/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Strategic </a:t>
            </a:r>
            <a:r>
              <a:rPr lang="fr-FR" sz="3200" spc="-15" dirty="0" err="1">
                <a:solidFill>
                  <a:srgbClr val="191919"/>
                </a:solidFill>
              </a:rPr>
              <a:t>advice</a:t>
            </a:r>
            <a:r>
              <a:rPr lang="fr-FR" sz="3200" spc="-15" dirty="0">
                <a:solidFill>
                  <a:srgbClr val="191919"/>
                </a:solidFill>
              </a:rPr>
              <a:t> on </a:t>
            </a:r>
            <a:r>
              <a:rPr lang="fr-FR" sz="3200" spc="-15" dirty="0" err="1">
                <a:solidFill>
                  <a:srgbClr val="191919"/>
                </a:solidFill>
              </a:rPr>
              <a:t>decentralisation</a:t>
            </a:r>
            <a:r>
              <a:rPr lang="fr-FR" sz="3200" spc="-15" dirty="0">
                <a:solidFill>
                  <a:srgbClr val="191919"/>
                </a:solidFill>
              </a:rPr>
              <a:t>, </a:t>
            </a:r>
            <a:r>
              <a:rPr lang="fr-FR" sz="3200" spc="-15" dirty="0" err="1">
                <a:solidFill>
                  <a:srgbClr val="191919"/>
                </a:solidFill>
              </a:rPr>
              <a:t>interoperability</a:t>
            </a:r>
            <a:r>
              <a:rPr lang="fr-FR" sz="3200" spc="-15" dirty="0">
                <a:solidFill>
                  <a:srgbClr val="191919"/>
                </a:solidFill>
              </a:rPr>
              <a:t> and digitalisation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Lead Cornelius Williams, former Global Director Child Protection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Cameroon, DRC, Liberia, Niger, Nigeria and </a:t>
            </a:r>
            <a:r>
              <a:rPr lang="fr-FR" sz="3200" spc="-15" dirty="0" err="1">
                <a:solidFill>
                  <a:srgbClr val="191919"/>
                </a:solidFill>
              </a:rPr>
              <a:t>Senegal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E.g. </a:t>
            </a:r>
            <a:r>
              <a:rPr lang="fr-FR" sz="3200" spc="-15" dirty="0" err="1">
                <a:solidFill>
                  <a:srgbClr val="191919"/>
                </a:solidFill>
              </a:rPr>
              <a:t>Digitilisation</a:t>
            </a:r>
            <a:r>
              <a:rPr lang="fr-FR" sz="3200" spc="-15" dirty="0">
                <a:solidFill>
                  <a:srgbClr val="191919"/>
                </a:solidFill>
              </a:rPr>
              <a:t> in Niger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E.g. </a:t>
            </a:r>
            <a:r>
              <a:rPr lang="fr-FR" sz="3200" spc="-15" dirty="0" err="1">
                <a:solidFill>
                  <a:srgbClr val="191919"/>
                </a:solidFill>
              </a:rPr>
              <a:t>Decentralisation</a:t>
            </a:r>
            <a:r>
              <a:rPr lang="fr-FR" sz="3200" spc="-15" dirty="0">
                <a:solidFill>
                  <a:srgbClr val="191919"/>
                </a:solidFill>
              </a:rPr>
              <a:t> in Cameroon (</a:t>
            </a:r>
            <a:r>
              <a:rPr lang="fr-FR" sz="3200" spc="-15" dirty="0" err="1">
                <a:solidFill>
                  <a:srgbClr val="191919"/>
                </a:solidFill>
              </a:rPr>
              <a:t>Mayors</a:t>
            </a:r>
            <a:r>
              <a:rPr lang="fr-FR" sz="3200" spc="-15" dirty="0">
                <a:solidFill>
                  <a:srgbClr val="191919"/>
                </a:solidFill>
              </a:rPr>
              <a:t> Forum and NPA)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</p:txBody>
      </p:sp>
      <p:sp>
        <p:nvSpPr>
          <p:cNvPr id="111" name="object 6"/>
          <p:cNvSpPr txBox="1"/>
          <p:nvPr/>
        </p:nvSpPr>
        <p:spPr>
          <a:xfrm>
            <a:off x="292075" y="1140332"/>
            <a:ext cx="471940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2000" dirty="0" err="1">
                <a:latin typeface="Casta Exp" pitchFamily="2" charset="77"/>
              </a:rPr>
              <a:t>Creation</a:t>
            </a:r>
            <a:r>
              <a:rPr lang="es-ES" sz="2000" dirty="0">
                <a:latin typeface="Casta Exp" pitchFamily="2" charset="77"/>
              </a:rPr>
              <a:t> of a </a:t>
            </a:r>
            <a:r>
              <a:rPr lang="es-ES" sz="2000" dirty="0" err="1">
                <a:latin typeface="Casta Exp" pitchFamily="2" charset="77"/>
              </a:rPr>
              <a:t>child’s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identity</a:t>
            </a:r>
            <a:r>
              <a:rPr lang="es-ES" sz="2000" dirty="0">
                <a:latin typeface="Casta Exp" pitchFamily="2" charset="77"/>
              </a:rPr>
              <a:t> </a:t>
            </a:r>
          </a:p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1600" dirty="0">
                <a:latin typeface="Casta Exp" pitchFamily="2" charset="77"/>
              </a:rPr>
              <a:t>’</a:t>
            </a:r>
            <a:endParaRPr lang="es-ES" sz="1600" spc="140" dirty="0">
              <a:latin typeface="Casta Exp" pitchFamily="2" charset="77"/>
            </a:endParaRPr>
          </a:p>
        </p:txBody>
      </p:sp>
      <p:sp>
        <p:nvSpPr>
          <p:cNvPr id="112" name="object 7"/>
          <p:cNvSpPr/>
          <p:nvPr/>
        </p:nvSpPr>
        <p:spPr>
          <a:xfrm>
            <a:off x="-1" y="1511315"/>
            <a:ext cx="3832345" cy="52355"/>
          </a:xfrm>
          <a:prstGeom prst="rect">
            <a:avLst/>
          </a:prstGeom>
          <a:solidFill>
            <a:srgbClr val="573B8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33A34A-406F-3647-96A9-A8E113B7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496" y="5651500"/>
            <a:ext cx="8116021" cy="574201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FAFCA9AC-DDB0-144D-8E39-59CFD9398CC5}"/>
              </a:ext>
            </a:extLst>
          </p:cNvPr>
          <p:cNvSpPr/>
          <p:nvPr/>
        </p:nvSpPr>
        <p:spPr>
          <a:xfrm>
            <a:off x="17290473" y="8440564"/>
            <a:ext cx="1854787" cy="264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8" y="0"/>
                </a:moveTo>
                <a:lnTo>
                  <a:pt x="0" y="3283"/>
                </a:lnTo>
                <a:lnTo>
                  <a:pt x="0" y="3767"/>
                </a:lnTo>
                <a:lnTo>
                  <a:pt x="291" y="3802"/>
                </a:lnTo>
                <a:lnTo>
                  <a:pt x="573" y="3839"/>
                </a:lnTo>
                <a:lnTo>
                  <a:pt x="847" y="3876"/>
                </a:lnTo>
                <a:lnTo>
                  <a:pt x="1113" y="3915"/>
                </a:lnTo>
                <a:lnTo>
                  <a:pt x="1369" y="3955"/>
                </a:lnTo>
                <a:lnTo>
                  <a:pt x="1618" y="3997"/>
                </a:lnTo>
                <a:lnTo>
                  <a:pt x="1857" y="4039"/>
                </a:lnTo>
                <a:lnTo>
                  <a:pt x="2089" y="4083"/>
                </a:lnTo>
                <a:lnTo>
                  <a:pt x="2311" y="4128"/>
                </a:lnTo>
                <a:lnTo>
                  <a:pt x="2525" y="4174"/>
                </a:lnTo>
                <a:lnTo>
                  <a:pt x="2731" y="4222"/>
                </a:lnTo>
                <a:lnTo>
                  <a:pt x="2928" y="4271"/>
                </a:lnTo>
                <a:lnTo>
                  <a:pt x="3117" y="4321"/>
                </a:lnTo>
                <a:lnTo>
                  <a:pt x="3297" y="4372"/>
                </a:lnTo>
                <a:lnTo>
                  <a:pt x="3519" y="4440"/>
                </a:lnTo>
                <a:lnTo>
                  <a:pt x="3738" y="4514"/>
                </a:lnTo>
                <a:lnTo>
                  <a:pt x="3954" y="4592"/>
                </a:lnTo>
                <a:lnTo>
                  <a:pt x="4168" y="4675"/>
                </a:lnTo>
                <a:lnTo>
                  <a:pt x="4379" y="4763"/>
                </a:lnTo>
                <a:lnTo>
                  <a:pt x="4587" y="4855"/>
                </a:lnTo>
                <a:lnTo>
                  <a:pt x="4792" y="4953"/>
                </a:lnTo>
                <a:lnTo>
                  <a:pt x="4994" y="5055"/>
                </a:lnTo>
                <a:lnTo>
                  <a:pt x="5194" y="5162"/>
                </a:lnTo>
                <a:lnTo>
                  <a:pt x="5391" y="5274"/>
                </a:lnTo>
                <a:lnTo>
                  <a:pt x="5584" y="5391"/>
                </a:lnTo>
                <a:lnTo>
                  <a:pt x="5768" y="5514"/>
                </a:lnTo>
                <a:lnTo>
                  <a:pt x="5934" y="5642"/>
                </a:lnTo>
                <a:lnTo>
                  <a:pt x="6083" y="5775"/>
                </a:lnTo>
                <a:lnTo>
                  <a:pt x="6214" y="5915"/>
                </a:lnTo>
                <a:lnTo>
                  <a:pt x="6328" y="6060"/>
                </a:lnTo>
                <a:lnTo>
                  <a:pt x="6424" y="6211"/>
                </a:lnTo>
                <a:lnTo>
                  <a:pt x="6502" y="6367"/>
                </a:lnTo>
                <a:lnTo>
                  <a:pt x="6564" y="6529"/>
                </a:lnTo>
                <a:lnTo>
                  <a:pt x="6607" y="6697"/>
                </a:lnTo>
                <a:lnTo>
                  <a:pt x="6634" y="6871"/>
                </a:lnTo>
                <a:lnTo>
                  <a:pt x="6642" y="7050"/>
                </a:lnTo>
                <a:lnTo>
                  <a:pt x="6642" y="18524"/>
                </a:lnTo>
                <a:lnTo>
                  <a:pt x="6615" y="18719"/>
                </a:lnTo>
                <a:lnTo>
                  <a:pt x="6577" y="18905"/>
                </a:lnTo>
                <a:lnTo>
                  <a:pt x="6527" y="19081"/>
                </a:lnTo>
                <a:lnTo>
                  <a:pt x="6467" y="19248"/>
                </a:lnTo>
                <a:lnTo>
                  <a:pt x="6396" y="19405"/>
                </a:lnTo>
                <a:lnTo>
                  <a:pt x="6314" y="19553"/>
                </a:lnTo>
                <a:lnTo>
                  <a:pt x="6221" y="19692"/>
                </a:lnTo>
                <a:lnTo>
                  <a:pt x="6117" y="19821"/>
                </a:lnTo>
                <a:lnTo>
                  <a:pt x="6003" y="19941"/>
                </a:lnTo>
                <a:lnTo>
                  <a:pt x="5844" y="20084"/>
                </a:lnTo>
                <a:lnTo>
                  <a:pt x="5677" y="20218"/>
                </a:lnTo>
                <a:lnTo>
                  <a:pt x="5502" y="20341"/>
                </a:lnTo>
                <a:lnTo>
                  <a:pt x="5320" y="20455"/>
                </a:lnTo>
                <a:lnTo>
                  <a:pt x="5129" y="20558"/>
                </a:lnTo>
                <a:lnTo>
                  <a:pt x="4930" y="20652"/>
                </a:lnTo>
                <a:lnTo>
                  <a:pt x="4723" y="20736"/>
                </a:lnTo>
                <a:lnTo>
                  <a:pt x="4494" y="20812"/>
                </a:lnTo>
                <a:lnTo>
                  <a:pt x="4257" y="20880"/>
                </a:lnTo>
                <a:lnTo>
                  <a:pt x="4012" y="20941"/>
                </a:lnTo>
                <a:lnTo>
                  <a:pt x="3759" y="20996"/>
                </a:lnTo>
                <a:lnTo>
                  <a:pt x="3498" y="21043"/>
                </a:lnTo>
                <a:lnTo>
                  <a:pt x="3229" y="21083"/>
                </a:lnTo>
                <a:lnTo>
                  <a:pt x="2952" y="21116"/>
                </a:lnTo>
                <a:lnTo>
                  <a:pt x="2952" y="21600"/>
                </a:lnTo>
                <a:lnTo>
                  <a:pt x="21600" y="21600"/>
                </a:lnTo>
                <a:lnTo>
                  <a:pt x="21600" y="21116"/>
                </a:lnTo>
                <a:lnTo>
                  <a:pt x="21323" y="21083"/>
                </a:lnTo>
                <a:lnTo>
                  <a:pt x="21053" y="21043"/>
                </a:lnTo>
                <a:lnTo>
                  <a:pt x="20792" y="20996"/>
                </a:lnTo>
                <a:lnTo>
                  <a:pt x="20539" y="20941"/>
                </a:lnTo>
                <a:lnTo>
                  <a:pt x="20294" y="20880"/>
                </a:lnTo>
                <a:lnTo>
                  <a:pt x="20057" y="20812"/>
                </a:lnTo>
                <a:lnTo>
                  <a:pt x="19829" y="20736"/>
                </a:lnTo>
                <a:lnTo>
                  <a:pt x="19634" y="20652"/>
                </a:lnTo>
                <a:lnTo>
                  <a:pt x="19443" y="20558"/>
                </a:lnTo>
                <a:lnTo>
                  <a:pt x="19256" y="20455"/>
                </a:lnTo>
                <a:lnTo>
                  <a:pt x="19073" y="20341"/>
                </a:lnTo>
                <a:lnTo>
                  <a:pt x="18895" y="20218"/>
                </a:lnTo>
                <a:lnTo>
                  <a:pt x="18720" y="20084"/>
                </a:lnTo>
                <a:lnTo>
                  <a:pt x="18549" y="19941"/>
                </a:lnTo>
                <a:lnTo>
                  <a:pt x="18425" y="19821"/>
                </a:lnTo>
                <a:lnTo>
                  <a:pt x="18314" y="19692"/>
                </a:lnTo>
                <a:lnTo>
                  <a:pt x="18216" y="19553"/>
                </a:lnTo>
                <a:lnTo>
                  <a:pt x="18131" y="19405"/>
                </a:lnTo>
                <a:lnTo>
                  <a:pt x="18060" y="19248"/>
                </a:lnTo>
                <a:lnTo>
                  <a:pt x="18002" y="19081"/>
                </a:lnTo>
                <a:lnTo>
                  <a:pt x="17958" y="18905"/>
                </a:lnTo>
                <a:lnTo>
                  <a:pt x="17927" y="18719"/>
                </a:lnTo>
                <a:lnTo>
                  <a:pt x="17910" y="18524"/>
                </a:lnTo>
                <a:lnTo>
                  <a:pt x="18008" y="0"/>
                </a:lnTo>
                <a:close/>
              </a:path>
            </a:pathLst>
          </a:custGeom>
          <a:solidFill>
            <a:srgbClr val="F1F0EA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39301A-A215-CA49-A884-60C283814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" y="2214979"/>
            <a:ext cx="653420" cy="653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6B0EEF-8BA4-624F-97CE-3B45E19AE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41" y="4086979"/>
            <a:ext cx="653420" cy="653420"/>
          </a:xfrm>
          <a:prstGeom prst="rect">
            <a:avLst/>
          </a:prstGeom>
        </p:spPr>
      </p:pic>
      <p:pic>
        <p:nvPicPr>
          <p:cNvPr id="2" name="Imagen 12">
            <a:extLst>
              <a:ext uri="{FF2B5EF4-FFF2-40B4-BE49-F238E27FC236}">
                <a16:creationId xmlns:a16="http://schemas.microsoft.com/office/drawing/2014/main" id="{71F6FCC6-0280-5C1C-8AD5-9A470A384B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" y="6235892"/>
            <a:ext cx="653420" cy="6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8141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76" y="415762"/>
            <a:ext cx="841075" cy="93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bject 5"/>
          <p:cNvSpPr txBox="1"/>
          <p:nvPr/>
        </p:nvSpPr>
        <p:spPr>
          <a:xfrm>
            <a:off x="2203571" y="1694845"/>
            <a:ext cx="12520457" cy="85079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 err="1"/>
              <a:t>Twinning</a:t>
            </a:r>
            <a:r>
              <a:rPr lang="fr-FR" sz="3600" dirty="0"/>
              <a:t> of </a:t>
            </a:r>
            <a:r>
              <a:rPr lang="fr-FR" sz="3600" dirty="0" err="1"/>
              <a:t>birth</a:t>
            </a:r>
            <a:r>
              <a:rPr lang="fr-FR" sz="3600" dirty="0"/>
              <a:t> registration and </a:t>
            </a:r>
            <a:r>
              <a:rPr lang="fr-FR" sz="3600" dirty="0" err="1"/>
              <a:t>education</a:t>
            </a:r>
            <a:endParaRPr lang="fr-FR" sz="3600" dirty="0"/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Research 2020 Dispositif de détection et d'enregistrement à l'état-civil des élèves sans acte de naissance </a:t>
            </a:r>
            <a:r>
              <a:rPr lang="fr-FR" sz="3200" spc="-15" dirty="0" err="1">
                <a:solidFill>
                  <a:srgbClr val="191919"/>
                </a:solidFill>
              </a:rPr>
              <a:t>completed</a:t>
            </a:r>
            <a:r>
              <a:rPr lang="fr-FR" sz="3200" spc="-15" dirty="0">
                <a:solidFill>
                  <a:srgbClr val="191919"/>
                </a:solidFill>
              </a:rPr>
              <a:t> (70 000 </a:t>
            </a:r>
            <a:r>
              <a:rPr lang="fr-FR" sz="3200" spc="-15" dirty="0" err="1">
                <a:solidFill>
                  <a:srgbClr val="191919"/>
                </a:solidFill>
              </a:rPr>
              <a:t>children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registered</a:t>
            </a:r>
            <a:r>
              <a:rPr lang="fr-FR" sz="3200" spc="-15" dirty="0">
                <a:solidFill>
                  <a:srgbClr val="191919"/>
                </a:solidFill>
              </a:rPr>
              <a:t>)</a:t>
            </a: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Issue of </a:t>
            </a:r>
            <a:r>
              <a:rPr lang="fr-FR" sz="3200" spc="-15" dirty="0" err="1">
                <a:solidFill>
                  <a:srgbClr val="191919"/>
                </a:solidFill>
              </a:rPr>
              <a:t>children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migrating</a:t>
            </a:r>
            <a:r>
              <a:rPr lang="fr-FR" sz="3200" spc="-15" dirty="0">
                <a:solidFill>
                  <a:srgbClr val="191919"/>
                </a:solidFill>
              </a:rPr>
              <a:t> – </a:t>
            </a:r>
            <a:r>
              <a:rPr lang="fr-FR" sz="3200" spc="-15" dirty="0" err="1">
                <a:solidFill>
                  <a:srgbClr val="FF0000"/>
                </a:solidFill>
              </a:rPr>
              <a:t>recommendation</a:t>
            </a:r>
            <a:r>
              <a:rPr lang="fr-FR" sz="3200" spc="-15" dirty="0">
                <a:solidFill>
                  <a:srgbClr val="FF0000"/>
                </a:solidFill>
              </a:rPr>
              <a:t> re ICCS Conventions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 err="1">
                <a:solidFill>
                  <a:srgbClr val="191919"/>
                </a:solidFill>
              </a:rPr>
              <a:t>Replicate</a:t>
            </a:r>
            <a:r>
              <a:rPr lang="fr-FR" sz="3200" spc="-15" dirty="0">
                <a:solidFill>
                  <a:srgbClr val="191919"/>
                </a:solidFill>
              </a:rPr>
              <a:t> in </a:t>
            </a:r>
            <a:r>
              <a:rPr lang="fr-FR" sz="3200" spc="-15" dirty="0" err="1">
                <a:solidFill>
                  <a:srgbClr val="191919"/>
                </a:solidFill>
              </a:rPr>
              <a:t>other</a:t>
            </a:r>
            <a:r>
              <a:rPr lang="fr-FR" sz="3200" spc="-15" dirty="0">
                <a:solidFill>
                  <a:srgbClr val="191919"/>
                </a:solidFill>
              </a:rPr>
              <a:t> countries (e.g.: Cameroon and Cote d’Ivoire) </a:t>
            </a: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1.4 million </a:t>
            </a:r>
            <a:r>
              <a:rPr lang="fr-FR" sz="3200" spc="-15" dirty="0" err="1">
                <a:solidFill>
                  <a:srgbClr val="191919"/>
                </a:solidFill>
              </a:rPr>
              <a:t>children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unregistered</a:t>
            </a:r>
            <a:r>
              <a:rPr lang="fr-FR" sz="3200" spc="-15" dirty="0">
                <a:solidFill>
                  <a:srgbClr val="191919"/>
                </a:solidFill>
              </a:rPr>
              <a:t> in Cameroon / pilot 48 000 </a:t>
            </a:r>
            <a:r>
              <a:rPr lang="fr-FR" sz="3200" spc="-15" dirty="0" err="1">
                <a:solidFill>
                  <a:srgbClr val="191919"/>
                </a:solidFill>
              </a:rPr>
              <a:t>children</a:t>
            </a:r>
            <a:endParaRPr lang="fr-FR" sz="3200" spc="-15" dirty="0">
              <a:solidFill>
                <a:srgbClr val="191919"/>
              </a:solidFill>
            </a:endParaRP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800" spc="-15" dirty="0">
              <a:solidFill>
                <a:srgbClr val="191919"/>
              </a:solidFill>
            </a:endParaRP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800" spc="-15" dirty="0">
              <a:solidFill>
                <a:srgbClr val="191919"/>
              </a:solidFill>
            </a:endParaRPr>
          </a:p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Birth and </a:t>
            </a:r>
            <a:r>
              <a:rPr lang="fr-FR" sz="3600" dirty="0" err="1"/>
              <a:t>marriage</a:t>
            </a:r>
            <a:r>
              <a:rPr lang="fr-FR" sz="3600" dirty="0"/>
              <a:t> registration to </a:t>
            </a:r>
            <a:r>
              <a:rPr lang="fr-FR" sz="3600" dirty="0" err="1"/>
              <a:t>prevent</a:t>
            </a:r>
            <a:r>
              <a:rPr lang="fr-FR" sz="3600" dirty="0"/>
              <a:t> </a:t>
            </a:r>
            <a:r>
              <a:rPr lang="fr-FR" sz="3600" dirty="0" err="1"/>
              <a:t>child</a:t>
            </a:r>
            <a:r>
              <a:rPr lang="fr-FR" sz="3600" dirty="0"/>
              <a:t> </a:t>
            </a:r>
            <a:r>
              <a:rPr lang="fr-FR" sz="3600" dirty="0" err="1"/>
              <a:t>marriage</a:t>
            </a:r>
            <a:endParaRPr lang="fr-FR" sz="3600" dirty="0"/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Use of </a:t>
            </a:r>
            <a:r>
              <a:rPr lang="fr-FR" sz="3200" spc="-15" dirty="0" err="1">
                <a:solidFill>
                  <a:srgbClr val="191919"/>
                </a:solidFill>
              </a:rPr>
              <a:t>birth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certificate</a:t>
            </a:r>
            <a:r>
              <a:rPr lang="fr-FR" sz="3200" spc="-15" dirty="0">
                <a:solidFill>
                  <a:srgbClr val="191919"/>
                </a:solidFill>
              </a:rPr>
              <a:t> to </a:t>
            </a:r>
            <a:r>
              <a:rPr lang="fr-FR" sz="3200" spc="-15" dirty="0" err="1">
                <a:solidFill>
                  <a:srgbClr val="191919"/>
                </a:solidFill>
              </a:rPr>
              <a:t>prove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age</a:t>
            </a:r>
            <a:endParaRPr lang="fr-FR" sz="3200" spc="-15" dirty="0">
              <a:solidFill>
                <a:srgbClr val="191919"/>
              </a:solidFill>
            </a:endParaRP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 err="1">
                <a:solidFill>
                  <a:srgbClr val="191919"/>
                </a:solidFill>
              </a:rPr>
              <a:t>Role</a:t>
            </a:r>
            <a:r>
              <a:rPr lang="fr-FR" sz="3200" spc="-15" dirty="0">
                <a:solidFill>
                  <a:srgbClr val="191919"/>
                </a:solidFill>
              </a:rPr>
              <a:t> of </a:t>
            </a:r>
            <a:r>
              <a:rPr lang="fr-FR" sz="3200" spc="-15" dirty="0" err="1">
                <a:solidFill>
                  <a:srgbClr val="191919"/>
                </a:solidFill>
              </a:rPr>
              <a:t>informal</a:t>
            </a:r>
            <a:r>
              <a:rPr lang="fr-FR" sz="3200" spc="-15" dirty="0">
                <a:solidFill>
                  <a:srgbClr val="191919"/>
                </a:solidFill>
              </a:rPr>
              <a:t> and </a:t>
            </a:r>
            <a:r>
              <a:rPr lang="fr-FR" sz="3200" spc="-15" dirty="0" err="1">
                <a:solidFill>
                  <a:srgbClr val="191919"/>
                </a:solidFill>
              </a:rPr>
              <a:t>formal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marriage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frameworks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Benin, Burkina Faso, Chad, Democratic Republic of Congo, </a:t>
            </a:r>
            <a:r>
              <a:rPr lang="fr-FR" sz="3200" spc="-15" dirty="0" err="1">
                <a:solidFill>
                  <a:srgbClr val="191919"/>
                </a:solidFill>
              </a:rPr>
              <a:t>Guinea</a:t>
            </a:r>
            <a:r>
              <a:rPr lang="fr-FR" sz="3200" spc="-15" dirty="0">
                <a:solidFill>
                  <a:srgbClr val="191919"/>
                </a:solidFill>
              </a:rPr>
              <a:t>, Mali, </a:t>
            </a:r>
            <a:r>
              <a:rPr lang="fr-FR" sz="3200" spc="-15" dirty="0" err="1">
                <a:solidFill>
                  <a:srgbClr val="191919"/>
                </a:solidFill>
              </a:rPr>
              <a:t>Mauritania</a:t>
            </a:r>
            <a:r>
              <a:rPr lang="fr-FR" sz="3200" spc="-15" dirty="0">
                <a:solidFill>
                  <a:srgbClr val="191919"/>
                </a:solidFill>
              </a:rPr>
              <a:t>, Niger, </a:t>
            </a:r>
            <a:r>
              <a:rPr lang="fr-FR" sz="3200" spc="-15" dirty="0" err="1">
                <a:solidFill>
                  <a:srgbClr val="191919"/>
                </a:solidFill>
              </a:rPr>
              <a:t>Senegal</a:t>
            </a:r>
            <a:r>
              <a:rPr lang="fr-FR" sz="3200" spc="-15" dirty="0">
                <a:solidFill>
                  <a:srgbClr val="191919"/>
                </a:solidFill>
              </a:rPr>
              <a:t> and Sierra Leone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Book </a:t>
            </a:r>
            <a:r>
              <a:rPr lang="fr-FR" sz="3200" spc="-15" dirty="0" err="1">
                <a:solidFill>
                  <a:srgbClr val="191919"/>
                </a:solidFill>
              </a:rPr>
              <a:t>marriage</a:t>
            </a:r>
            <a:r>
              <a:rPr lang="fr-FR" sz="3200" spc="-15" dirty="0">
                <a:solidFill>
                  <a:srgbClr val="191919"/>
                </a:solidFill>
              </a:rPr>
              <a:t>, public </a:t>
            </a:r>
            <a:r>
              <a:rPr lang="fr-FR" sz="3200" spc="-15" dirty="0" err="1">
                <a:solidFill>
                  <a:srgbClr val="191919"/>
                </a:solidFill>
              </a:rPr>
              <a:t>announcements</a:t>
            </a:r>
            <a:r>
              <a:rPr lang="fr-FR" sz="3200" spc="-15" dirty="0">
                <a:solidFill>
                  <a:srgbClr val="191919"/>
                </a:solidFill>
              </a:rPr>
              <a:t>, </a:t>
            </a:r>
            <a:r>
              <a:rPr lang="fr-FR" sz="3200" spc="-15" dirty="0" err="1">
                <a:solidFill>
                  <a:srgbClr val="191919"/>
                </a:solidFill>
              </a:rPr>
              <a:t>powers</a:t>
            </a:r>
            <a:r>
              <a:rPr lang="fr-FR" sz="3200" spc="-15" dirty="0">
                <a:solidFill>
                  <a:srgbClr val="191919"/>
                </a:solidFill>
              </a:rPr>
              <a:t> of civil registrars etc. </a:t>
            </a:r>
          </a:p>
          <a:p>
            <a:pPr marL="583565" marR="5080" indent="-5715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Note : UN </a:t>
            </a:r>
            <a:r>
              <a:rPr lang="fr-FR" sz="3200" spc="-15" dirty="0" err="1">
                <a:solidFill>
                  <a:srgbClr val="191919"/>
                </a:solidFill>
              </a:rPr>
              <a:t>study</a:t>
            </a:r>
            <a:r>
              <a:rPr lang="fr-FR" sz="3200" spc="-15" dirty="0">
                <a:solidFill>
                  <a:srgbClr val="191919"/>
                </a:solidFill>
              </a:rPr>
              <a:t> on </a:t>
            </a:r>
            <a:r>
              <a:rPr lang="fr-FR" sz="3200" spc="-15" dirty="0" err="1">
                <a:solidFill>
                  <a:srgbClr val="191919"/>
                </a:solidFill>
              </a:rPr>
              <a:t>marriage</a:t>
            </a:r>
            <a:r>
              <a:rPr lang="fr-FR" sz="3200" spc="-15" dirty="0">
                <a:solidFill>
                  <a:srgbClr val="191919"/>
                </a:solidFill>
              </a:rPr>
              <a:t> registration </a:t>
            </a:r>
            <a:r>
              <a:rPr lang="fr-FR" sz="3200" spc="-15" dirty="0" err="1">
                <a:solidFill>
                  <a:srgbClr val="191919"/>
                </a:solidFill>
              </a:rPr>
              <a:t>frameworks</a:t>
            </a:r>
            <a:endParaRPr lang="fr-FR" sz="3200" spc="-15" dirty="0">
              <a:solidFill>
                <a:srgbClr val="191919"/>
              </a:solidFill>
            </a:endParaRPr>
          </a:p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400" dirty="0"/>
          </a:p>
        </p:txBody>
      </p:sp>
      <p:sp>
        <p:nvSpPr>
          <p:cNvPr id="112" name="object 7"/>
          <p:cNvSpPr/>
          <p:nvPr/>
        </p:nvSpPr>
        <p:spPr>
          <a:xfrm>
            <a:off x="-1" y="1511315"/>
            <a:ext cx="3832345" cy="52355"/>
          </a:xfrm>
          <a:prstGeom prst="rect">
            <a:avLst/>
          </a:prstGeom>
          <a:solidFill>
            <a:srgbClr val="573B8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33A34A-406F-3647-96A9-A8E113B7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5896" y="5651500"/>
            <a:ext cx="8116021" cy="574201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FAFCA9AC-DDB0-144D-8E39-59CFD9398CC5}"/>
              </a:ext>
            </a:extLst>
          </p:cNvPr>
          <p:cNvSpPr/>
          <p:nvPr/>
        </p:nvSpPr>
        <p:spPr>
          <a:xfrm>
            <a:off x="17290473" y="8440564"/>
            <a:ext cx="1854787" cy="264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8" y="0"/>
                </a:moveTo>
                <a:lnTo>
                  <a:pt x="0" y="3283"/>
                </a:lnTo>
                <a:lnTo>
                  <a:pt x="0" y="3767"/>
                </a:lnTo>
                <a:lnTo>
                  <a:pt x="291" y="3802"/>
                </a:lnTo>
                <a:lnTo>
                  <a:pt x="573" y="3839"/>
                </a:lnTo>
                <a:lnTo>
                  <a:pt x="847" y="3876"/>
                </a:lnTo>
                <a:lnTo>
                  <a:pt x="1113" y="3915"/>
                </a:lnTo>
                <a:lnTo>
                  <a:pt x="1369" y="3955"/>
                </a:lnTo>
                <a:lnTo>
                  <a:pt x="1618" y="3997"/>
                </a:lnTo>
                <a:lnTo>
                  <a:pt x="1857" y="4039"/>
                </a:lnTo>
                <a:lnTo>
                  <a:pt x="2089" y="4083"/>
                </a:lnTo>
                <a:lnTo>
                  <a:pt x="2311" y="4128"/>
                </a:lnTo>
                <a:lnTo>
                  <a:pt x="2525" y="4174"/>
                </a:lnTo>
                <a:lnTo>
                  <a:pt x="2731" y="4222"/>
                </a:lnTo>
                <a:lnTo>
                  <a:pt x="2928" y="4271"/>
                </a:lnTo>
                <a:lnTo>
                  <a:pt x="3117" y="4321"/>
                </a:lnTo>
                <a:lnTo>
                  <a:pt x="3297" y="4372"/>
                </a:lnTo>
                <a:lnTo>
                  <a:pt x="3519" y="4440"/>
                </a:lnTo>
                <a:lnTo>
                  <a:pt x="3738" y="4514"/>
                </a:lnTo>
                <a:lnTo>
                  <a:pt x="3954" y="4592"/>
                </a:lnTo>
                <a:lnTo>
                  <a:pt x="4168" y="4675"/>
                </a:lnTo>
                <a:lnTo>
                  <a:pt x="4379" y="4763"/>
                </a:lnTo>
                <a:lnTo>
                  <a:pt x="4587" y="4855"/>
                </a:lnTo>
                <a:lnTo>
                  <a:pt x="4792" y="4953"/>
                </a:lnTo>
                <a:lnTo>
                  <a:pt x="4994" y="5055"/>
                </a:lnTo>
                <a:lnTo>
                  <a:pt x="5194" y="5162"/>
                </a:lnTo>
                <a:lnTo>
                  <a:pt x="5391" y="5274"/>
                </a:lnTo>
                <a:lnTo>
                  <a:pt x="5584" y="5391"/>
                </a:lnTo>
                <a:lnTo>
                  <a:pt x="5768" y="5514"/>
                </a:lnTo>
                <a:lnTo>
                  <a:pt x="5934" y="5642"/>
                </a:lnTo>
                <a:lnTo>
                  <a:pt x="6083" y="5775"/>
                </a:lnTo>
                <a:lnTo>
                  <a:pt x="6214" y="5915"/>
                </a:lnTo>
                <a:lnTo>
                  <a:pt x="6328" y="6060"/>
                </a:lnTo>
                <a:lnTo>
                  <a:pt x="6424" y="6211"/>
                </a:lnTo>
                <a:lnTo>
                  <a:pt x="6502" y="6367"/>
                </a:lnTo>
                <a:lnTo>
                  <a:pt x="6564" y="6529"/>
                </a:lnTo>
                <a:lnTo>
                  <a:pt x="6607" y="6697"/>
                </a:lnTo>
                <a:lnTo>
                  <a:pt x="6634" y="6871"/>
                </a:lnTo>
                <a:lnTo>
                  <a:pt x="6642" y="7050"/>
                </a:lnTo>
                <a:lnTo>
                  <a:pt x="6642" y="18524"/>
                </a:lnTo>
                <a:lnTo>
                  <a:pt x="6615" y="18719"/>
                </a:lnTo>
                <a:lnTo>
                  <a:pt x="6577" y="18905"/>
                </a:lnTo>
                <a:lnTo>
                  <a:pt x="6527" y="19081"/>
                </a:lnTo>
                <a:lnTo>
                  <a:pt x="6467" y="19248"/>
                </a:lnTo>
                <a:lnTo>
                  <a:pt x="6396" y="19405"/>
                </a:lnTo>
                <a:lnTo>
                  <a:pt x="6314" y="19553"/>
                </a:lnTo>
                <a:lnTo>
                  <a:pt x="6221" y="19692"/>
                </a:lnTo>
                <a:lnTo>
                  <a:pt x="6117" y="19821"/>
                </a:lnTo>
                <a:lnTo>
                  <a:pt x="6003" y="19941"/>
                </a:lnTo>
                <a:lnTo>
                  <a:pt x="5844" y="20084"/>
                </a:lnTo>
                <a:lnTo>
                  <a:pt x="5677" y="20218"/>
                </a:lnTo>
                <a:lnTo>
                  <a:pt x="5502" y="20341"/>
                </a:lnTo>
                <a:lnTo>
                  <a:pt x="5320" y="20455"/>
                </a:lnTo>
                <a:lnTo>
                  <a:pt x="5129" y="20558"/>
                </a:lnTo>
                <a:lnTo>
                  <a:pt x="4930" y="20652"/>
                </a:lnTo>
                <a:lnTo>
                  <a:pt x="4723" y="20736"/>
                </a:lnTo>
                <a:lnTo>
                  <a:pt x="4494" y="20812"/>
                </a:lnTo>
                <a:lnTo>
                  <a:pt x="4257" y="20880"/>
                </a:lnTo>
                <a:lnTo>
                  <a:pt x="4012" y="20941"/>
                </a:lnTo>
                <a:lnTo>
                  <a:pt x="3759" y="20996"/>
                </a:lnTo>
                <a:lnTo>
                  <a:pt x="3498" y="21043"/>
                </a:lnTo>
                <a:lnTo>
                  <a:pt x="3229" y="21083"/>
                </a:lnTo>
                <a:lnTo>
                  <a:pt x="2952" y="21116"/>
                </a:lnTo>
                <a:lnTo>
                  <a:pt x="2952" y="21600"/>
                </a:lnTo>
                <a:lnTo>
                  <a:pt x="21600" y="21600"/>
                </a:lnTo>
                <a:lnTo>
                  <a:pt x="21600" y="21116"/>
                </a:lnTo>
                <a:lnTo>
                  <a:pt x="21323" y="21083"/>
                </a:lnTo>
                <a:lnTo>
                  <a:pt x="21053" y="21043"/>
                </a:lnTo>
                <a:lnTo>
                  <a:pt x="20792" y="20996"/>
                </a:lnTo>
                <a:lnTo>
                  <a:pt x="20539" y="20941"/>
                </a:lnTo>
                <a:lnTo>
                  <a:pt x="20294" y="20880"/>
                </a:lnTo>
                <a:lnTo>
                  <a:pt x="20057" y="20812"/>
                </a:lnTo>
                <a:lnTo>
                  <a:pt x="19829" y="20736"/>
                </a:lnTo>
                <a:lnTo>
                  <a:pt x="19634" y="20652"/>
                </a:lnTo>
                <a:lnTo>
                  <a:pt x="19443" y="20558"/>
                </a:lnTo>
                <a:lnTo>
                  <a:pt x="19256" y="20455"/>
                </a:lnTo>
                <a:lnTo>
                  <a:pt x="19073" y="20341"/>
                </a:lnTo>
                <a:lnTo>
                  <a:pt x="18895" y="20218"/>
                </a:lnTo>
                <a:lnTo>
                  <a:pt x="18720" y="20084"/>
                </a:lnTo>
                <a:lnTo>
                  <a:pt x="18549" y="19941"/>
                </a:lnTo>
                <a:lnTo>
                  <a:pt x="18425" y="19821"/>
                </a:lnTo>
                <a:lnTo>
                  <a:pt x="18314" y="19692"/>
                </a:lnTo>
                <a:lnTo>
                  <a:pt x="18216" y="19553"/>
                </a:lnTo>
                <a:lnTo>
                  <a:pt x="18131" y="19405"/>
                </a:lnTo>
                <a:lnTo>
                  <a:pt x="18060" y="19248"/>
                </a:lnTo>
                <a:lnTo>
                  <a:pt x="18002" y="19081"/>
                </a:lnTo>
                <a:lnTo>
                  <a:pt x="17958" y="18905"/>
                </a:lnTo>
                <a:lnTo>
                  <a:pt x="17927" y="18719"/>
                </a:lnTo>
                <a:lnTo>
                  <a:pt x="17910" y="18524"/>
                </a:lnTo>
                <a:lnTo>
                  <a:pt x="18008" y="0"/>
                </a:lnTo>
                <a:close/>
              </a:path>
            </a:pathLst>
          </a:custGeom>
          <a:solidFill>
            <a:srgbClr val="F1F0EA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39301A-A215-CA49-A884-60C283814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676" y="1731251"/>
            <a:ext cx="653420" cy="653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6B0EEF-8BA4-624F-97CE-3B45E19AE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937" y="5838826"/>
            <a:ext cx="653420" cy="65342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298FF698-AEA1-A447-BBC2-965DB6F680D1}"/>
              </a:ext>
            </a:extLst>
          </p:cNvPr>
          <p:cNvSpPr txBox="1"/>
          <p:nvPr/>
        </p:nvSpPr>
        <p:spPr>
          <a:xfrm>
            <a:off x="376949" y="1168160"/>
            <a:ext cx="5003125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2000" dirty="0" err="1">
                <a:latin typeface="Casta Exp" pitchFamily="2" charset="77"/>
              </a:rPr>
              <a:t>Creation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of</a:t>
            </a:r>
            <a:r>
              <a:rPr lang="es-ES" sz="2000" dirty="0">
                <a:latin typeface="Casta Exp" pitchFamily="2" charset="77"/>
              </a:rPr>
              <a:t> a </a:t>
            </a:r>
            <a:r>
              <a:rPr lang="es-ES" sz="2000" dirty="0" err="1">
                <a:latin typeface="Casta Exp" pitchFamily="2" charset="77"/>
              </a:rPr>
              <a:t>child’s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identity</a:t>
            </a:r>
            <a:r>
              <a:rPr lang="es-ES" sz="2000" dirty="0">
                <a:latin typeface="Casta Exp" pitchFamily="2" charset="77"/>
              </a:rPr>
              <a:t> </a:t>
            </a:r>
          </a:p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3200" dirty="0">
                <a:latin typeface="Casta Exp" pitchFamily="2" charset="77"/>
              </a:rPr>
              <a:t> </a:t>
            </a:r>
            <a:endParaRPr lang="es-ES" sz="3200" spc="140" dirty="0">
              <a:latin typeface="Casta Exp" pitchFamily="2" charset="77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FDD0DF6-0C7C-C8DD-9A39-A5C24440B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105" y="5461489"/>
            <a:ext cx="3435953" cy="3435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1169C5E-9F97-8BBB-A3DA-BD63F5485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24028" y="367679"/>
            <a:ext cx="3415030" cy="473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871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76" y="415762"/>
            <a:ext cx="841075" cy="93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object 5"/>
          <p:cNvSpPr txBox="1"/>
          <p:nvPr/>
        </p:nvSpPr>
        <p:spPr>
          <a:xfrm>
            <a:off x="2203571" y="1694845"/>
            <a:ext cx="15311796" cy="11200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Advocacy </a:t>
            </a:r>
            <a:r>
              <a:rPr lang="fr-FR" sz="3600" dirty="0" err="1"/>
              <a:t>work</a:t>
            </a:r>
            <a:r>
              <a:rPr lang="fr-FR" sz="3600" dirty="0"/>
              <a:t> </a:t>
            </a:r>
            <a:r>
              <a:rPr lang="fr-FR" sz="3600" dirty="0" err="1"/>
              <a:t>with</a:t>
            </a:r>
            <a:r>
              <a:rPr lang="fr-FR" sz="3600" dirty="0"/>
              <a:t> 2023 UN </a:t>
            </a:r>
            <a:r>
              <a:rPr lang="fr-FR" sz="3600" spc="-15" dirty="0" err="1">
                <a:solidFill>
                  <a:srgbClr val="191919"/>
                </a:solidFill>
              </a:rPr>
              <a:t>resolution</a:t>
            </a:r>
            <a:r>
              <a:rPr lang="fr-FR" sz="3600" spc="-15" dirty="0">
                <a:solidFill>
                  <a:srgbClr val="191919"/>
                </a:solidFill>
              </a:rPr>
              <a:t> on </a:t>
            </a:r>
            <a:r>
              <a:rPr lang="fr-FR" sz="3600" spc="-15" dirty="0" err="1">
                <a:solidFill>
                  <a:srgbClr val="191919"/>
                </a:solidFill>
              </a:rPr>
              <a:t>birth</a:t>
            </a:r>
            <a:r>
              <a:rPr lang="fr-FR" sz="3600" spc="-15" dirty="0">
                <a:solidFill>
                  <a:srgbClr val="191919"/>
                </a:solidFill>
              </a:rPr>
              <a:t> registration A/HRC/52/L.23</a:t>
            </a: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2800" spc="-15" dirty="0">
                <a:solidFill>
                  <a:srgbClr val="191919"/>
                </a:solidFill>
              </a:rPr>
              <a:t>- 	</a:t>
            </a:r>
            <a:r>
              <a:rPr lang="fr-FR" sz="3200" spc="-15" dirty="0">
                <a:solidFill>
                  <a:srgbClr val="191919"/>
                </a:solidFill>
              </a:rPr>
              <a:t>Report on </a:t>
            </a:r>
            <a:r>
              <a:rPr lang="fr-FR" sz="3200" spc="-15" dirty="0" err="1">
                <a:solidFill>
                  <a:srgbClr val="191919"/>
                </a:solidFill>
              </a:rPr>
              <a:t>birth</a:t>
            </a:r>
            <a:r>
              <a:rPr lang="fr-FR" sz="3200" spc="-15" dirty="0">
                <a:solidFill>
                  <a:srgbClr val="191919"/>
                </a:solidFill>
              </a:rPr>
              <a:t> registration and digital technologies </a:t>
            </a:r>
          </a:p>
          <a:p>
            <a:pPr marL="12065" marR="5080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- 	Expert meeting </a:t>
            </a:r>
            <a:r>
              <a:rPr lang="fr-FR" sz="3200" spc="-15" dirty="0" err="1">
                <a:solidFill>
                  <a:srgbClr val="191919"/>
                </a:solidFill>
              </a:rPr>
              <a:t>held</a:t>
            </a:r>
            <a:r>
              <a:rPr lang="fr-FR" sz="3200" spc="-15" dirty="0">
                <a:solidFill>
                  <a:srgbClr val="191919"/>
                </a:solidFill>
              </a:rPr>
              <a:t> in May 2024 </a:t>
            </a: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Support </a:t>
            </a:r>
            <a:r>
              <a:rPr lang="fr-FR" sz="3200" spc="-15" dirty="0" err="1">
                <a:solidFill>
                  <a:srgbClr val="191919"/>
                </a:solidFill>
              </a:rPr>
              <a:t>with</a:t>
            </a:r>
            <a:r>
              <a:rPr lang="fr-FR" sz="3200" spc="-15" dirty="0">
                <a:solidFill>
                  <a:srgbClr val="191919"/>
                </a:solidFill>
              </a:rPr>
              <a:t> content of final report </a:t>
            </a:r>
            <a:r>
              <a:rPr lang="fr-FR" sz="3200" spc="-15" dirty="0" err="1">
                <a:solidFill>
                  <a:srgbClr val="191919"/>
                </a:solidFill>
              </a:rPr>
              <a:t>including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informal</a:t>
            </a:r>
            <a:r>
              <a:rPr lang="fr-FR" sz="3200" spc="-15" dirty="0">
                <a:solidFill>
                  <a:srgbClr val="191919"/>
                </a:solidFill>
              </a:rPr>
              <a:t> consultation </a:t>
            </a:r>
            <a:r>
              <a:rPr lang="fr-FR" sz="3200" spc="-15" dirty="0" err="1">
                <a:solidFill>
                  <a:srgbClr val="191919"/>
                </a:solidFill>
              </a:rPr>
              <a:t>with</a:t>
            </a:r>
            <a:r>
              <a:rPr lang="fr-FR" sz="3200" spc="-15" dirty="0">
                <a:solidFill>
                  <a:srgbClr val="191919"/>
                </a:solidFill>
              </a:rPr>
              <a:t> UNICEF WCARO</a:t>
            </a:r>
          </a:p>
          <a:p>
            <a:pPr marL="469265" marR="5080" indent="-457200"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Issue of cross-border </a:t>
            </a:r>
            <a:r>
              <a:rPr lang="fr-FR" sz="3200" spc="-15" dirty="0" err="1">
                <a:solidFill>
                  <a:srgbClr val="191919"/>
                </a:solidFill>
              </a:rPr>
              <a:t>movement</a:t>
            </a:r>
            <a:r>
              <a:rPr lang="fr-FR" sz="3200" spc="-15" dirty="0">
                <a:solidFill>
                  <a:srgbClr val="191919"/>
                </a:solidFill>
              </a:rPr>
              <a:t> – </a:t>
            </a:r>
            <a:r>
              <a:rPr lang="fr-FR" sz="3200" spc="-15" dirty="0">
                <a:solidFill>
                  <a:srgbClr val="FF0000"/>
                </a:solidFill>
              </a:rPr>
              <a:t>ICCS Conventions </a:t>
            </a:r>
            <a:r>
              <a:rPr lang="fr-FR" sz="3200" spc="-15" dirty="0" err="1">
                <a:solidFill>
                  <a:srgbClr val="FF0000"/>
                </a:solidFill>
              </a:rPr>
              <a:t>mentioned</a:t>
            </a:r>
            <a:r>
              <a:rPr lang="fr-FR" sz="3200" spc="-15" dirty="0">
                <a:solidFill>
                  <a:srgbClr val="FF0000"/>
                </a:solidFill>
              </a:rPr>
              <a:t> as a solution</a:t>
            </a:r>
          </a:p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2800" spc="-15" dirty="0">
                <a:solidFill>
                  <a:srgbClr val="191919"/>
                </a:solidFill>
              </a:rPr>
              <a:t> </a:t>
            </a:r>
          </a:p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spc="-15" dirty="0">
                <a:solidFill>
                  <a:srgbClr val="191919"/>
                </a:solidFill>
              </a:rPr>
              <a:t>Work </a:t>
            </a:r>
            <a:r>
              <a:rPr lang="fr-FR" sz="3600" spc="-15" dirty="0" err="1">
                <a:solidFill>
                  <a:srgbClr val="191919"/>
                </a:solidFill>
              </a:rPr>
              <a:t>with</a:t>
            </a:r>
            <a:r>
              <a:rPr lang="fr-FR" sz="3600" spc="-15" dirty="0">
                <a:solidFill>
                  <a:srgbClr val="191919"/>
                </a:solidFill>
              </a:rPr>
              <a:t> the CRC Committee </a:t>
            </a:r>
          </a:p>
          <a:p>
            <a:pPr marL="469265" marR="5080" indent="-457200">
              <a:lnSpc>
                <a:spcPts val="5800"/>
              </a:lnSpc>
              <a:spcBef>
                <a:spcPts val="400"/>
              </a:spcBef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 err="1">
                <a:solidFill>
                  <a:srgbClr val="191919"/>
                </a:solidFill>
              </a:rPr>
              <a:t>Factsheets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submitted</a:t>
            </a:r>
            <a:r>
              <a:rPr lang="fr-FR" sz="3200" spc="-15" dirty="0">
                <a:solidFill>
                  <a:srgbClr val="191919"/>
                </a:solidFill>
              </a:rPr>
              <a:t> on </a:t>
            </a:r>
            <a:r>
              <a:rPr lang="fr-FR" sz="3200" spc="-15" dirty="0" err="1">
                <a:solidFill>
                  <a:srgbClr val="191919"/>
                </a:solidFill>
              </a:rPr>
              <a:t>identity</a:t>
            </a:r>
            <a:r>
              <a:rPr lang="fr-FR" sz="3200" spc="-15" dirty="0">
                <a:solidFill>
                  <a:srgbClr val="191919"/>
                </a:solidFill>
              </a:rPr>
              <a:t> issues </a:t>
            </a:r>
            <a:r>
              <a:rPr lang="fr-FR" sz="3200" spc="-15" dirty="0" err="1">
                <a:solidFill>
                  <a:srgbClr val="191919"/>
                </a:solidFill>
              </a:rPr>
              <a:t>including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birth</a:t>
            </a:r>
            <a:r>
              <a:rPr lang="fr-FR" sz="3200" spc="-15" dirty="0">
                <a:solidFill>
                  <a:srgbClr val="191919"/>
                </a:solidFill>
              </a:rPr>
              <a:t> registration and </a:t>
            </a:r>
            <a:r>
              <a:rPr lang="fr-FR" sz="3200" spc="-15" dirty="0" err="1">
                <a:solidFill>
                  <a:srgbClr val="191919"/>
                </a:solidFill>
              </a:rPr>
              <a:t>child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marriage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</a:p>
          <a:p>
            <a:pPr marL="469265" marR="5080" indent="-457200">
              <a:lnSpc>
                <a:spcPts val="5800"/>
              </a:lnSpc>
              <a:spcBef>
                <a:spcPts val="400"/>
              </a:spcBef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General Comment on Access to Justice and Effective </a:t>
            </a:r>
            <a:r>
              <a:rPr lang="fr-FR" sz="3200" spc="-15" dirty="0" err="1">
                <a:solidFill>
                  <a:srgbClr val="191919"/>
                </a:solidFill>
              </a:rPr>
              <a:t>Remedies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</a:p>
          <a:p>
            <a:pPr marL="469265" marR="5080" indent="-457200">
              <a:lnSpc>
                <a:spcPts val="5800"/>
              </a:lnSpc>
              <a:spcBef>
                <a:spcPts val="400"/>
              </a:spcBef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200" spc="-15" dirty="0">
                <a:solidFill>
                  <a:srgbClr val="191919"/>
                </a:solidFill>
              </a:rPr>
              <a:t>Meeting </a:t>
            </a:r>
            <a:r>
              <a:rPr lang="fr-FR" sz="3200" spc="-15" dirty="0" err="1">
                <a:solidFill>
                  <a:srgbClr val="191919"/>
                </a:solidFill>
              </a:rPr>
              <a:t>summary</a:t>
            </a:r>
            <a:r>
              <a:rPr lang="fr-FR" sz="3200" spc="-15" dirty="0">
                <a:solidFill>
                  <a:srgbClr val="191919"/>
                </a:solidFill>
              </a:rPr>
              <a:t> and </a:t>
            </a:r>
            <a:r>
              <a:rPr lang="fr-FR" sz="3200" spc="-15" dirty="0" err="1">
                <a:solidFill>
                  <a:srgbClr val="191919"/>
                </a:solidFill>
              </a:rPr>
              <a:t>recommendation</a:t>
            </a:r>
            <a:r>
              <a:rPr lang="fr-FR" sz="3200" spc="-15" dirty="0">
                <a:solidFill>
                  <a:srgbClr val="191919"/>
                </a:solidFill>
              </a:rPr>
              <a:t> </a:t>
            </a:r>
            <a:r>
              <a:rPr lang="fr-FR" sz="3200" spc="-15" dirty="0" err="1">
                <a:solidFill>
                  <a:srgbClr val="191919"/>
                </a:solidFill>
              </a:rPr>
              <a:t>includes</a:t>
            </a:r>
            <a:r>
              <a:rPr lang="fr-FR" sz="3200" spc="-15" dirty="0">
                <a:solidFill>
                  <a:srgbClr val="191919"/>
                </a:solidFill>
              </a:rPr>
              <a:t> : </a:t>
            </a:r>
          </a:p>
          <a:p>
            <a:pPr marL="469265" marR="5080" indent="-457200">
              <a:lnSpc>
                <a:spcPts val="5800"/>
              </a:lnSpc>
              <a:spcBef>
                <a:spcPts val="400"/>
              </a:spcBef>
              <a:buSzPct val="103000"/>
              <a:buFontTx/>
              <a:buChar char="-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en-US" sz="3200" spc="-15" dirty="0">
                <a:solidFill>
                  <a:srgbClr val="FF0000"/>
                </a:solidFill>
              </a:rPr>
              <a:t>Promote the ratification of ICCS Convention No.34 which facilitates the issuance of multilingual and coded extracts/certificates from civil-status records.</a:t>
            </a:r>
            <a:endParaRPr lang="fr-FR" sz="3200" spc="-15" dirty="0">
              <a:solidFill>
                <a:srgbClr val="FF0000"/>
              </a:solidFill>
            </a:endParaRPr>
          </a:p>
          <a:p>
            <a:pPr marL="12065" marR="5080" lvl="1">
              <a:lnSpc>
                <a:spcPts val="58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  <a:p>
            <a:pPr marL="12065" marR="5080" lvl="1">
              <a:lnSpc>
                <a:spcPts val="58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  <a:p>
            <a:pPr marL="12065" marR="5080" lvl="1">
              <a:lnSpc>
                <a:spcPts val="58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 </a:t>
            </a:r>
          </a:p>
          <a:p>
            <a:pPr marL="12065" marR="5080">
              <a:lnSpc>
                <a:spcPts val="5800"/>
              </a:lnSpc>
              <a:spcBef>
                <a:spcPts val="400"/>
              </a:spcBef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400" dirty="0"/>
          </a:p>
        </p:txBody>
      </p:sp>
      <p:sp>
        <p:nvSpPr>
          <p:cNvPr id="112" name="object 7"/>
          <p:cNvSpPr/>
          <p:nvPr/>
        </p:nvSpPr>
        <p:spPr>
          <a:xfrm>
            <a:off x="-1" y="1511315"/>
            <a:ext cx="3832345" cy="52355"/>
          </a:xfrm>
          <a:prstGeom prst="rect">
            <a:avLst/>
          </a:prstGeom>
          <a:solidFill>
            <a:srgbClr val="573B8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6033A34A-406F-3647-96A9-A8E113B7CD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95896" y="5569557"/>
            <a:ext cx="8116021" cy="5742013"/>
          </a:xfrm>
          <a:prstGeom prst="rect">
            <a:avLst/>
          </a:prstGeom>
        </p:spPr>
      </p:pic>
      <p:sp>
        <p:nvSpPr>
          <p:cNvPr id="10" name="object 9">
            <a:extLst>
              <a:ext uri="{FF2B5EF4-FFF2-40B4-BE49-F238E27FC236}">
                <a16:creationId xmlns:a16="http://schemas.microsoft.com/office/drawing/2014/main" id="{FAFCA9AC-DDB0-144D-8E39-59CFD9398CC5}"/>
              </a:ext>
            </a:extLst>
          </p:cNvPr>
          <p:cNvSpPr/>
          <p:nvPr/>
        </p:nvSpPr>
        <p:spPr>
          <a:xfrm>
            <a:off x="17290473" y="8440564"/>
            <a:ext cx="1854787" cy="2640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08" y="0"/>
                </a:moveTo>
                <a:lnTo>
                  <a:pt x="0" y="3283"/>
                </a:lnTo>
                <a:lnTo>
                  <a:pt x="0" y="3767"/>
                </a:lnTo>
                <a:lnTo>
                  <a:pt x="291" y="3802"/>
                </a:lnTo>
                <a:lnTo>
                  <a:pt x="573" y="3839"/>
                </a:lnTo>
                <a:lnTo>
                  <a:pt x="847" y="3876"/>
                </a:lnTo>
                <a:lnTo>
                  <a:pt x="1113" y="3915"/>
                </a:lnTo>
                <a:lnTo>
                  <a:pt x="1369" y="3955"/>
                </a:lnTo>
                <a:lnTo>
                  <a:pt x="1618" y="3997"/>
                </a:lnTo>
                <a:lnTo>
                  <a:pt x="1857" y="4039"/>
                </a:lnTo>
                <a:lnTo>
                  <a:pt x="2089" y="4083"/>
                </a:lnTo>
                <a:lnTo>
                  <a:pt x="2311" y="4128"/>
                </a:lnTo>
                <a:lnTo>
                  <a:pt x="2525" y="4174"/>
                </a:lnTo>
                <a:lnTo>
                  <a:pt x="2731" y="4222"/>
                </a:lnTo>
                <a:lnTo>
                  <a:pt x="2928" y="4271"/>
                </a:lnTo>
                <a:lnTo>
                  <a:pt x="3117" y="4321"/>
                </a:lnTo>
                <a:lnTo>
                  <a:pt x="3297" y="4372"/>
                </a:lnTo>
                <a:lnTo>
                  <a:pt x="3519" y="4440"/>
                </a:lnTo>
                <a:lnTo>
                  <a:pt x="3738" y="4514"/>
                </a:lnTo>
                <a:lnTo>
                  <a:pt x="3954" y="4592"/>
                </a:lnTo>
                <a:lnTo>
                  <a:pt x="4168" y="4675"/>
                </a:lnTo>
                <a:lnTo>
                  <a:pt x="4379" y="4763"/>
                </a:lnTo>
                <a:lnTo>
                  <a:pt x="4587" y="4855"/>
                </a:lnTo>
                <a:lnTo>
                  <a:pt x="4792" y="4953"/>
                </a:lnTo>
                <a:lnTo>
                  <a:pt x="4994" y="5055"/>
                </a:lnTo>
                <a:lnTo>
                  <a:pt x="5194" y="5162"/>
                </a:lnTo>
                <a:lnTo>
                  <a:pt x="5391" y="5274"/>
                </a:lnTo>
                <a:lnTo>
                  <a:pt x="5584" y="5391"/>
                </a:lnTo>
                <a:lnTo>
                  <a:pt x="5768" y="5514"/>
                </a:lnTo>
                <a:lnTo>
                  <a:pt x="5934" y="5642"/>
                </a:lnTo>
                <a:lnTo>
                  <a:pt x="6083" y="5775"/>
                </a:lnTo>
                <a:lnTo>
                  <a:pt x="6214" y="5915"/>
                </a:lnTo>
                <a:lnTo>
                  <a:pt x="6328" y="6060"/>
                </a:lnTo>
                <a:lnTo>
                  <a:pt x="6424" y="6211"/>
                </a:lnTo>
                <a:lnTo>
                  <a:pt x="6502" y="6367"/>
                </a:lnTo>
                <a:lnTo>
                  <a:pt x="6564" y="6529"/>
                </a:lnTo>
                <a:lnTo>
                  <a:pt x="6607" y="6697"/>
                </a:lnTo>
                <a:lnTo>
                  <a:pt x="6634" y="6871"/>
                </a:lnTo>
                <a:lnTo>
                  <a:pt x="6642" y="7050"/>
                </a:lnTo>
                <a:lnTo>
                  <a:pt x="6642" y="18524"/>
                </a:lnTo>
                <a:lnTo>
                  <a:pt x="6615" y="18719"/>
                </a:lnTo>
                <a:lnTo>
                  <a:pt x="6577" y="18905"/>
                </a:lnTo>
                <a:lnTo>
                  <a:pt x="6527" y="19081"/>
                </a:lnTo>
                <a:lnTo>
                  <a:pt x="6467" y="19248"/>
                </a:lnTo>
                <a:lnTo>
                  <a:pt x="6396" y="19405"/>
                </a:lnTo>
                <a:lnTo>
                  <a:pt x="6314" y="19553"/>
                </a:lnTo>
                <a:lnTo>
                  <a:pt x="6221" y="19692"/>
                </a:lnTo>
                <a:lnTo>
                  <a:pt x="6117" y="19821"/>
                </a:lnTo>
                <a:lnTo>
                  <a:pt x="6003" y="19941"/>
                </a:lnTo>
                <a:lnTo>
                  <a:pt x="5844" y="20084"/>
                </a:lnTo>
                <a:lnTo>
                  <a:pt x="5677" y="20218"/>
                </a:lnTo>
                <a:lnTo>
                  <a:pt x="5502" y="20341"/>
                </a:lnTo>
                <a:lnTo>
                  <a:pt x="5320" y="20455"/>
                </a:lnTo>
                <a:lnTo>
                  <a:pt x="5129" y="20558"/>
                </a:lnTo>
                <a:lnTo>
                  <a:pt x="4930" y="20652"/>
                </a:lnTo>
                <a:lnTo>
                  <a:pt x="4723" y="20736"/>
                </a:lnTo>
                <a:lnTo>
                  <a:pt x="4494" y="20812"/>
                </a:lnTo>
                <a:lnTo>
                  <a:pt x="4257" y="20880"/>
                </a:lnTo>
                <a:lnTo>
                  <a:pt x="4012" y="20941"/>
                </a:lnTo>
                <a:lnTo>
                  <a:pt x="3759" y="20996"/>
                </a:lnTo>
                <a:lnTo>
                  <a:pt x="3498" y="21043"/>
                </a:lnTo>
                <a:lnTo>
                  <a:pt x="3229" y="21083"/>
                </a:lnTo>
                <a:lnTo>
                  <a:pt x="2952" y="21116"/>
                </a:lnTo>
                <a:lnTo>
                  <a:pt x="2952" y="21600"/>
                </a:lnTo>
                <a:lnTo>
                  <a:pt x="21600" y="21600"/>
                </a:lnTo>
                <a:lnTo>
                  <a:pt x="21600" y="21116"/>
                </a:lnTo>
                <a:lnTo>
                  <a:pt x="21323" y="21083"/>
                </a:lnTo>
                <a:lnTo>
                  <a:pt x="21053" y="21043"/>
                </a:lnTo>
                <a:lnTo>
                  <a:pt x="20792" y="20996"/>
                </a:lnTo>
                <a:lnTo>
                  <a:pt x="20539" y="20941"/>
                </a:lnTo>
                <a:lnTo>
                  <a:pt x="20294" y="20880"/>
                </a:lnTo>
                <a:lnTo>
                  <a:pt x="20057" y="20812"/>
                </a:lnTo>
                <a:lnTo>
                  <a:pt x="19829" y="20736"/>
                </a:lnTo>
                <a:lnTo>
                  <a:pt x="19634" y="20652"/>
                </a:lnTo>
                <a:lnTo>
                  <a:pt x="19443" y="20558"/>
                </a:lnTo>
                <a:lnTo>
                  <a:pt x="19256" y="20455"/>
                </a:lnTo>
                <a:lnTo>
                  <a:pt x="19073" y="20341"/>
                </a:lnTo>
                <a:lnTo>
                  <a:pt x="18895" y="20218"/>
                </a:lnTo>
                <a:lnTo>
                  <a:pt x="18720" y="20084"/>
                </a:lnTo>
                <a:lnTo>
                  <a:pt x="18549" y="19941"/>
                </a:lnTo>
                <a:lnTo>
                  <a:pt x="18425" y="19821"/>
                </a:lnTo>
                <a:lnTo>
                  <a:pt x="18314" y="19692"/>
                </a:lnTo>
                <a:lnTo>
                  <a:pt x="18216" y="19553"/>
                </a:lnTo>
                <a:lnTo>
                  <a:pt x="18131" y="19405"/>
                </a:lnTo>
                <a:lnTo>
                  <a:pt x="18060" y="19248"/>
                </a:lnTo>
                <a:lnTo>
                  <a:pt x="18002" y="19081"/>
                </a:lnTo>
                <a:lnTo>
                  <a:pt x="17958" y="18905"/>
                </a:lnTo>
                <a:lnTo>
                  <a:pt x="17927" y="18719"/>
                </a:lnTo>
                <a:lnTo>
                  <a:pt x="17910" y="18524"/>
                </a:lnTo>
                <a:lnTo>
                  <a:pt x="18008" y="0"/>
                </a:lnTo>
                <a:close/>
              </a:path>
            </a:pathLst>
          </a:custGeom>
          <a:solidFill>
            <a:srgbClr val="F1F0EA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39301A-A215-CA49-A884-60C2838144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7" y="1731251"/>
            <a:ext cx="653420" cy="653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B6B0EEF-8BA4-624F-97CE-3B45E19AE6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694" y="5324790"/>
            <a:ext cx="653420" cy="65342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298FF698-AEA1-A447-BBC2-965DB6F680D1}"/>
              </a:ext>
            </a:extLst>
          </p:cNvPr>
          <p:cNvSpPr txBox="1"/>
          <p:nvPr/>
        </p:nvSpPr>
        <p:spPr>
          <a:xfrm>
            <a:off x="376949" y="1168160"/>
            <a:ext cx="5003125" cy="800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2000" dirty="0" err="1">
                <a:latin typeface="Casta Exp" pitchFamily="2" charset="77"/>
              </a:rPr>
              <a:t>Creation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of</a:t>
            </a:r>
            <a:r>
              <a:rPr lang="es-ES" sz="2000" dirty="0">
                <a:latin typeface="Casta Exp" pitchFamily="2" charset="77"/>
              </a:rPr>
              <a:t> a </a:t>
            </a:r>
            <a:r>
              <a:rPr lang="es-ES" sz="2000" dirty="0" err="1">
                <a:latin typeface="Casta Exp" pitchFamily="2" charset="77"/>
              </a:rPr>
              <a:t>child’s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identity</a:t>
            </a:r>
            <a:r>
              <a:rPr lang="es-ES" sz="2000" dirty="0">
                <a:latin typeface="Casta Exp" pitchFamily="2" charset="77"/>
              </a:rPr>
              <a:t> </a:t>
            </a:r>
          </a:p>
          <a:p>
            <a:pPr indent="12700">
              <a:defRPr sz="3300" spc="-5">
                <a:solidFill>
                  <a:srgbClr val="573B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3200" dirty="0">
                <a:latin typeface="Casta Exp" pitchFamily="2" charset="77"/>
              </a:rPr>
              <a:t> </a:t>
            </a:r>
            <a:endParaRPr lang="es-ES" sz="3200" spc="140" dirty="0">
              <a:latin typeface="Casta Exp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20438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object 4" descr="objec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6076" y="415762"/>
            <a:ext cx="841075" cy="93270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object 5"/>
          <p:cNvSpPr txBox="1"/>
          <p:nvPr/>
        </p:nvSpPr>
        <p:spPr>
          <a:xfrm>
            <a:off x="1756031" y="1904243"/>
            <a:ext cx="15376564" cy="11980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2065" marR="5080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en-US" sz="3600" dirty="0"/>
              <a:t>Denmark v KK decision legal memo </a:t>
            </a:r>
            <a:r>
              <a:rPr lang="en-US" sz="3200" dirty="0"/>
              <a:t>(i.e. discourage use of adoption to </a:t>
            </a:r>
            <a:r>
              <a:rPr lang="en-US" sz="3200" dirty="0" err="1"/>
              <a:t>regularise</a:t>
            </a:r>
            <a:r>
              <a:rPr lang="en-US" sz="3200" dirty="0"/>
              <a:t> ISAs)  </a:t>
            </a:r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 err="1"/>
              <a:t>Technical</a:t>
            </a:r>
            <a:r>
              <a:rPr lang="fr-FR" sz="3600" dirty="0"/>
              <a:t> and </a:t>
            </a:r>
            <a:r>
              <a:rPr lang="fr-FR" sz="3600" dirty="0" err="1"/>
              <a:t>informal</a:t>
            </a:r>
            <a:r>
              <a:rPr lang="fr-FR" sz="3600" dirty="0"/>
              <a:t> consultations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Denmark</a:t>
            </a:r>
            <a:r>
              <a:rPr lang="fr-FR" sz="3600" dirty="0"/>
              <a:t> and </a:t>
            </a:r>
            <a:r>
              <a:rPr lang="fr-FR" sz="3600" dirty="0" err="1"/>
              <a:t>Switzerland</a:t>
            </a:r>
            <a:endParaRPr lang="fr-FR" sz="3600" dirty="0"/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Note for </a:t>
            </a:r>
            <a:r>
              <a:rPr lang="fr-FR" sz="3600" dirty="0" err="1"/>
              <a:t>intending</a:t>
            </a:r>
            <a:r>
              <a:rPr lang="fr-FR" sz="3600" dirty="0"/>
              <a:t> parents in </a:t>
            </a:r>
            <a:r>
              <a:rPr lang="fr-FR" sz="3600" dirty="0" err="1"/>
              <a:t>Switzerland</a:t>
            </a:r>
            <a:r>
              <a:rPr lang="fr-FR" sz="3600" dirty="0"/>
              <a:t> </a:t>
            </a:r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Surrogacy – permissive and </a:t>
            </a:r>
            <a:r>
              <a:rPr lang="fr-FR" sz="3600" dirty="0" err="1"/>
              <a:t>prohibitionist</a:t>
            </a:r>
            <a:r>
              <a:rPr lang="fr-FR" sz="3600" dirty="0"/>
              <a:t> States </a:t>
            </a:r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 err="1"/>
              <a:t>Children</a:t>
            </a:r>
            <a:r>
              <a:rPr lang="fr-FR" sz="3600" dirty="0"/>
              <a:t> in North East </a:t>
            </a:r>
            <a:r>
              <a:rPr lang="fr-FR" sz="3600" dirty="0" err="1"/>
              <a:t>Syria</a:t>
            </a:r>
            <a:r>
              <a:rPr lang="fr-FR" sz="3600" dirty="0"/>
              <a:t> and </a:t>
            </a:r>
            <a:r>
              <a:rPr lang="fr-FR" sz="3600" dirty="0" err="1"/>
              <a:t>family</a:t>
            </a:r>
            <a:r>
              <a:rPr lang="fr-FR" sz="3600" dirty="0"/>
              <a:t> </a:t>
            </a:r>
            <a:r>
              <a:rPr lang="fr-FR" sz="3600" dirty="0" err="1"/>
              <a:t>reunification</a:t>
            </a:r>
            <a:r>
              <a:rPr lang="fr-FR" sz="3600" dirty="0"/>
              <a:t>  - challenges </a:t>
            </a:r>
            <a:r>
              <a:rPr lang="fr-FR" sz="3600" dirty="0" err="1"/>
              <a:t>with</a:t>
            </a:r>
            <a:r>
              <a:rPr lang="fr-FR" sz="3600" dirty="0"/>
              <a:t> </a:t>
            </a:r>
            <a:r>
              <a:rPr lang="fr-FR" sz="3600" dirty="0" err="1"/>
              <a:t>birth</a:t>
            </a:r>
            <a:r>
              <a:rPr lang="fr-FR" sz="3600" dirty="0"/>
              <a:t> registration/</a:t>
            </a:r>
            <a:r>
              <a:rPr lang="fr-FR" sz="3600" dirty="0" err="1"/>
              <a:t>nationality</a:t>
            </a:r>
            <a:r>
              <a:rPr lang="fr-FR" sz="3600" dirty="0"/>
              <a:t> </a:t>
            </a:r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/>
              <a:t>ICA – note for </a:t>
            </a:r>
            <a:r>
              <a:rPr lang="fr-FR" sz="3600" dirty="0" err="1"/>
              <a:t>search</a:t>
            </a:r>
            <a:r>
              <a:rPr lang="fr-FR" sz="3600" dirty="0"/>
              <a:t> for </a:t>
            </a:r>
            <a:r>
              <a:rPr lang="fr-FR" sz="3600" dirty="0" err="1"/>
              <a:t>origins</a:t>
            </a:r>
            <a:r>
              <a:rPr lang="fr-FR" sz="3600" dirty="0"/>
              <a:t> / </a:t>
            </a:r>
            <a:r>
              <a:rPr lang="fr-FR" sz="3600"/>
              <a:t>discussions on </a:t>
            </a:r>
            <a:r>
              <a:rPr lang="fr-FR" sz="3600" dirty="0"/>
              <a:t>« </a:t>
            </a:r>
            <a:r>
              <a:rPr lang="fr-FR" sz="3600" dirty="0" err="1"/>
              <a:t>accreditation</a:t>
            </a:r>
            <a:r>
              <a:rPr lang="fr-FR" sz="3600" dirty="0"/>
              <a:t> »</a:t>
            </a:r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  <a:p>
            <a:pPr marL="12065" marR="5080" lvl="1">
              <a:lnSpc>
                <a:spcPct val="1500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r>
              <a:rPr lang="fr-FR" sz="3600" dirty="0" err="1"/>
              <a:t>Regional</a:t>
            </a:r>
            <a:r>
              <a:rPr lang="fr-FR" sz="3600" dirty="0"/>
              <a:t> publication in the </a:t>
            </a:r>
            <a:r>
              <a:rPr lang="fr-FR" sz="3600" dirty="0" err="1"/>
              <a:t>Americas</a:t>
            </a:r>
            <a:r>
              <a:rPr lang="fr-FR" sz="3600" dirty="0"/>
              <a:t> – right to </a:t>
            </a:r>
            <a:r>
              <a:rPr lang="fr-FR" sz="3600" dirty="0" err="1"/>
              <a:t>identity</a:t>
            </a:r>
            <a:r>
              <a:rPr lang="fr-FR" sz="3600" dirty="0"/>
              <a:t> in </a:t>
            </a:r>
            <a:r>
              <a:rPr lang="fr-FR" sz="3600" dirty="0" err="1"/>
              <a:t>family</a:t>
            </a:r>
            <a:r>
              <a:rPr lang="fr-FR" sz="3600" dirty="0"/>
              <a:t> relations (e.g. alternative care, adoption, </a:t>
            </a:r>
            <a:r>
              <a:rPr lang="fr-FR" sz="3600" dirty="0" err="1"/>
              <a:t>assisted</a:t>
            </a:r>
            <a:r>
              <a:rPr lang="fr-FR" sz="3600" dirty="0"/>
              <a:t> reproductive </a:t>
            </a:r>
            <a:r>
              <a:rPr lang="fr-FR" sz="3600" dirty="0" err="1"/>
              <a:t>technology</a:t>
            </a:r>
            <a:r>
              <a:rPr lang="fr-FR" sz="3600" dirty="0"/>
              <a:t> etc.)</a:t>
            </a:r>
          </a:p>
          <a:p>
            <a:pPr marL="12065" marR="5080" lvl="1">
              <a:lnSpc>
                <a:spcPts val="58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  <a:p>
            <a:pPr marL="12065" marR="5080" lvl="1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800" dirty="0"/>
          </a:p>
          <a:p>
            <a:pPr marL="12065" marR="5080" lvl="1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2800" dirty="0"/>
          </a:p>
          <a:p>
            <a:pPr marL="12065" marR="5080" lvl="1"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spc="-15" dirty="0">
              <a:solidFill>
                <a:srgbClr val="191919"/>
              </a:solidFill>
            </a:endParaRPr>
          </a:p>
          <a:p>
            <a:pPr marL="12065" marR="5080" lvl="1">
              <a:lnSpc>
                <a:spcPts val="5800"/>
              </a:lnSpc>
              <a:buSzPct val="103000"/>
              <a:tabLst>
                <a:tab pos="393700" algn="l"/>
              </a:tabLst>
              <a:defRPr sz="5000" spc="-15">
                <a:solidFill>
                  <a:srgbClr val="191919"/>
                </a:solidFill>
              </a:defRPr>
            </a:pPr>
            <a:endParaRPr lang="fr-FR" sz="3600" dirty="0"/>
          </a:p>
        </p:txBody>
      </p:sp>
      <p:sp>
        <p:nvSpPr>
          <p:cNvPr id="143" name="object 7"/>
          <p:cNvSpPr/>
          <p:nvPr/>
        </p:nvSpPr>
        <p:spPr>
          <a:xfrm>
            <a:off x="-1" y="1511315"/>
            <a:ext cx="3832345" cy="52355"/>
          </a:xfrm>
          <a:prstGeom prst="rect">
            <a:avLst/>
          </a:prstGeom>
          <a:solidFill>
            <a:srgbClr val="26AF8E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73FA9D-A934-BC45-A56B-47DC324D3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43496" y="5651500"/>
            <a:ext cx="8116021" cy="5742013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79F04D25-6C88-FB47-9288-194403E47D89}"/>
              </a:ext>
            </a:extLst>
          </p:cNvPr>
          <p:cNvSpPr/>
          <p:nvPr/>
        </p:nvSpPr>
        <p:spPr>
          <a:xfrm>
            <a:off x="16646039" y="8506691"/>
            <a:ext cx="3081111" cy="2574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606" y="0"/>
                </a:moveTo>
                <a:lnTo>
                  <a:pt x="9452" y="0"/>
                </a:lnTo>
                <a:lnTo>
                  <a:pt x="9298" y="2"/>
                </a:lnTo>
                <a:lnTo>
                  <a:pt x="9144" y="4"/>
                </a:lnTo>
                <a:lnTo>
                  <a:pt x="8991" y="7"/>
                </a:lnTo>
                <a:lnTo>
                  <a:pt x="8837" y="11"/>
                </a:lnTo>
                <a:lnTo>
                  <a:pt x="8684" y="15"/>
                </a:lnTo>
                <a:lnTo>
                  <a:pt x="8531" y="21"/>
                </a:lnTo>
                <a:lnTo>
                  <a:pt x="8378" y="27"/>
                </a:lnTo>
                <a:lnTo>
                  <a:pt x="8226" y="35"/>
                </a:lnTo>
                <a:lnTo>
                  <a:pt x="8073" y="43"/>
                </a:lnTo>
                <a:lnTo>
                  <a:pt x="7921" y="52"/>
                </a:lnTo>
                <a:lnTo>
                  <a:pt x="7769" y="62"/>
                </a:lnTo>
                <a:lnTo>
                  <a:pt x="7618" y="72"/>
                </a:lnTo>
                <a:lnTo>
                  <a:pt x="7466" y="84"/>
                </a:lnTo>
                <a:lnTo>
                  <a:pt x="7315" y="96"/>
                </a:lnTo>
                <a:lnTo>
                  <a:pt x="7164" y="110"/>
                </a:lnTo>
                <a:lnTo>
                  <a:pt x="7013" y="124"/>
                </a:lnTo>
                <a:lnTo>
                  <a:pt x="6863" y="139"/>
                </a:lnTo>
                <a:lnTo>
                  <a:pt x="6712" y="155"/>
                </a:lnTo>
                <a:lnTo>
                  <a:pt x="6562" y="171"/>
                </a:lnTo>
                <a:lnTo>
                  <a:pt x="6412" y="189"/>
                </a:lnTo>
                <a:lnTo>
                  <a:pt x="6263" y="207"/>
                </a:lnTo>
                <a:lnTo>
                  <a:pt x="6113" y="226"/>
                </a:lnTo>
                <a:lnTo>
                  <a:pt x="5964" y="247"/>
                </a:lnTo>
                <a:lnTo>
                  <a:pt x="5815" y="267"/>
                </a:lnTo>
                <a:lnTo>
                  <a:pt x="5667" y="289"/>
                </a:lnTo>
                <a:lnTo>
                  <a:pt x="5518" y="311"/>
                </a:lnTo>
                <a:lnTo>
                  <a:pt x="5370" y="334"/>
                </a:lnTo>
                <a:lnTo>
                  <a:pt x="5223" y="358"/>
                </a:lnTo>
                <a:lnTo>
                  <a:pt x="5076" y="382"/>
                </a:lnTo>
                <a:lnTo>
                  <a:pt x="4929" y="407"/>
                </a:lnTo>
                <a:lnTo>
                  <a:pt x="4782" y="433"/>
                </a:lnTo>
                <a:lnTo>
                  <a:pt x="4636" y="460"/>
                </a:lnTo>
                <a:lnTo>
                  <a:pt x="4490" y="487"/>
                </a:lnTo>
                <a:lnTo>
                  <a:pt x="4345" y="515"/>
                </a:lnTo>
                <a:lnTo>
                  <a:pt x="4199" y="544"/>
                </a:lnTo>
                <a:lnTo>
                  <a:pt x="4055" y="573"/>
                </a:lnTo>
                <a:lnTo>
                  <a:pt x="3910" y="603"/>
                </a:lnTo>
                <a:lnTo>
                  <a:pt x="3766" y="634"/>
                </a:lnTo>
                <a:lnTo>
                  <a:pt x="3622" y="666"/>
                </a:lnTo>
                <a:lnTo>
                  <a:pt x="3478" y="698"/>
                </a:lnTo>
                <a:lnTo>
                  <a:pt x="3335" y="731"/>
                </a:lnTo>
                <a:lnTo>
                  <a:pt x="3192" y="765"/>
                </a:lnTo>
                <a:lnTo>
                  <a:pt x="3050" y="800"/>
                </a:lnTo>
                <a:lnTo>
                  <a:pt x="2907" y="835"/>
                </a:lnTo>
                <a:lnTo>
                  <a:pt x="2766" y="871"/>
                </a:lnTo>
                <a:lnTo>
                  <a:pt x="0" y="35"/>
                </a:lnTo>
                <a:lnTo>
                  <a:pt x="3581" y="8048"/>
                </a:lnTo>
                <a:lnTo>
                  <a:pt x="8675" y="871"/>
                </a:lnTo>
                <a:lnTo>
                  <a:pt x="8836" y="865"/>
                </a:lnTo>
                <a:lnTo>
                  <a:pt x="8995" y="862"/>
                </a:lnTo>
                <a:lnTo>
                  <a:pt x="9153" y="862"/>
                </a:lnTo>
                <a:lnTo>
                  <a:pt x="9310" y="864"/>
                </a:lnTo>
                <a:lnTo>
                  <a:pt x="9465" y="870"/>
                </a:lnTo>
                <a:lnTo>
                  <a:pt x="9619" y="879"/>
                </a:lnTo>
                <a:lnTo>
                  <a:pt x="9772" y="891"/>
                </a:lnTo>
                <a:lnTo>
                  <a:pt x="9923" y="905"/>
                </a:lnTo>
                <a:lnTo>
                  <a:pt x="10072" y="923"/>
                </a:lnTo>
                <a:lnTo>
                  <a:pt x="10220" y="944"/>
                </a:lnTo>
                <a:lnTo>
                  <a:pt x="10368" y="967"/>
                </a:lnTo>
                <a:lnTo>
                  <a:pt x="10514" y="993"/>
                </a:lnTo>
                <a:lnTo>
                  <a:pt x="10659" y="1021"/>
                </a:lnTo>
                <a:lnTo>
                  <a:pt x="10803" y="1052"/>
                </a:lnTo>
                <a:lnTo>
                  <a:pt x="10945" y="1086"/>
                </a:lnTo>
                <a:lnTo>
                  <a:pt x="11087" y="1122"/>
                </a:lnTo>
                <a:lnTo>
                  <a:pt x="11228" y="1161"/>
                </a:lnTo>
                <a:lnTo>
                  <a:pt x="11368" y="1202"/>
                </a:lnTo>
                <a:lnTo>
                  <a:pt x="11522" y="1252"/>
                </a:lnTo>
                <a:lnTo>
                  <a:pt x="11673" y="1305"/>
                </a:lnTo>
                <a:lnTo>
                  <a:pt x="11821" y="1363"/>
                </a:lnTo>
                <a:lnTo>
                  <a:pt x="11964" y="1424"/>
                </a:lnTo>
                <a:lnTo>
                  <a:pt x="12104" y="1489"/>
                </a:lnTo>
                <a:lnTo>
                  <a:pt x="12241" y="1558"/>
                </a:lnTo>
                <a:lnTo>
                  <a:pt x="12374" y="1631"/>
                </a:lnTo>
                <a:lnTo>
                  <a:pt x="12503" y="1707"/>
                </a:lnTo>
                <a:lnTo>
                  <a:pt x="12645" y="1800"/>
                </a:lnTo>
                <a:lnTo>
                  <a:pt x="12782" y="1898"/>
                </a:lnTo>
                <a:lnTo>
                  <a:pt x="12913" y="2002"/>
                </a:lnTo>
                <a:lnTo>
                  <a:pt x="13037" y="2111"/>
                </a:lnTo>
                <a:lnTo>
                  <a:pt x="13156" y="2226"/>
                </a:lnTo>
                <a:lnTo>
                  <a:pt x="13269" y="2347"/>
                </a:lnTo>
                <a:lnTo>
                  <a:pt x="13376" y="2474"/>
                </a:lnTo>
                <a:lnTo>
                  <a:pt x="13478" y="2605"/>
                </a:lnTo>
                <a:lnTo>
                  <a:pt x="13573" y="2742"/>
                </a:lnTo>
                <a:lnTo>
                  <a:pt x="13664" y="2884"/>
                </a:lnTo>
                <a:lnTo>
                  <a:pt x="13749" y="3031"/>
                </a:lnTo>
                <a:lnTo>
                  <a:pt x="13829" y="3183"/>
                </a:lnTo>
                <a:lnTo>
                  <a:pt x="13904" y="3340"/>
                </a:lnTo>
                <a:lnTo>
                  <a:pt x="13973" y="3501"/>
                </a:lnTo>
                <a:lnTo>
                  <a:pt x="14028" y="3648"/>
                </a:lnTo>
                <a:lnTo>
                  <a:pt x="14075" y="3801"/>
                </a:lnTo>
                <a:lnTo>
                  <a:pt x="14115" y="3959"/>
                </a:lnTo>
                <a:lnTo>
                  <a:pt x="14148" y="4124"/>
                </a:lnTo>
                <a:lnTo>
                  <a:pt x="14173" y="4295"/>
                </a:lnTo>
                <a:lnTo>
                  <a:pt x="14191" y="4471"/>
                </a:lnTo>
                <a:lnTo>
                  <a:pt x="14202" y="4654"/>
                </a:lnTo>
                <a:lnTo>
                  <a:pt x="14206" y="4843"/>
                </a:lnTo>
                <a:lnTo>
                  <a:pt x="14204" y="4998"/>
                </a:lnTo>
                <a:lnTo>
                  <a:pt x="14198" y="5155"/>
                </a:lnTo>
                <a:lnTo>
                  <a:pt x="14189" y="5312"/>
                </a:lnTo>
                <a:lnTo>
                  <a:pt x="14176" y="5470"/>
                </a:lnTo>
                <a:lnTo>
                  <a:pt x="14159" y="5629"/>
                </a:lnTo>
                <a:lnTo>
                  <a:pt x="14139" y="5788"/>
                </a:lnTo>
                <a:lnTo>
                  <a:pt x="14114" y="5948"/>
                </a:lnTo>
                <a:lnTo>
                  <a:pt x="14087" y="6110"/>
                </a:lnTo>
                <a:lnTo>
                  <a:pt x="14055" y="6271"/>
                </a:lnTo>
                <a:lnTo>
                  <a:pt x="14019" y="6434"/>
                </a:lnTo>
                <a:lnTo>
                  <a:pt x="13980" y="6598"/>
                </a:lnTo>
                <a:lnTo>
                  <a:pt x="13937" y="6762"/>
                </a:lnTo>
                <a:lnTo>
                  <a:pt x="13891" y="6927"/>
                </a:lnTo>
                <a:lnTo>
                  <a:pt x="13840" y="7093"/>
                </a:lnTo>
                <a:lnTo>
                  <a:pt x="13786" y="7260"/>
                </a:lnTo>
                <a:lnTo>
                  <a:pt x="13728" y="7427"/>
                </a:lnTo>
                <a:lnTo>
                  <a:pt x="13667" y="7595"/>
                </a:lnTo>
                <a:lnTo>
                  <a:pt x="13602" y="7764"/>
                </a:lnTo>
                <a:lnTo>
                  <a:pt x="13533" y="7934"/>
                </a:lnTo>
                <a:lnTo>
                  <a:pt x="13460" y="8105"/>
                </a:lnTo>
                <a:lnTo>
                  <a:pt x="13384" y="8276"/>
                </a:lnTo>
                <a:lnTo>
                  <a:pt x="13304" y="8448"/>
                </a:lnTo>
                <a:lnTo>
                  <a:pt x="13238" y="8584"/>
                </a:lnTo>
                <a:lnTo>
                  <a:pt x="13170" y="8720"/>
                </a:lnTo>
                <a:lnTo>
                  <a:pt x="13100" y="8857"/>
                </a:lnTo>
                <a:lnTo>
                  <a:pt x="13028" y="8993"/>
                </a:lnTo>
                <a:lnTo>
                  <a:pt x="12954" y="9130"/>
                </a:lnTo>
                <a:lnTo>
                  <a:pt x="12878" y="9267"/>
                </a:lnTo>
                <a:lnTo>
                  <a:pt x="12799" y="9404"/>
                </a:lnTo>
                <a:lnTo>
                  <a:pt x="12719" y="9542"/>
                </a:lnTo>
                <a:lnTo>
                  <a:pt x="12636" y="9680"/>
                </a:lnTo>
                <a:lnTo>
                  <a:pt x="12551" y="9818"/>
                </a:lnTo>
                <a:lnTo>
                  <a:pt x="12464" y="9957"/>
                </a:lnTo>
                <a:lnTo>
                  <a:pt x="12375" y="10095"/>
                </a:lnTo>
                <a:lnTo>
                  <a:pt x="12283" y="10234"/>
                </a:lnTo>
                <a:lnTo>
                  <a:pt x="12190" y="10373"/>
                </a:lnTo>
                <a:lnTo>
                  <a:pt x="12094" y="10513"/>
                </a:lnTo>
                <a:lnTo>
                  <a:pt x="11996" y="10653"/>
                </a:lnTo>
                <a:lnTo>
                  <a:pt x="11896" y="10793"/>
                </a:lnTo>
                <a:lnTo>
                  <a:pt x="11794" y="10933"/>
                </a:lnTo>
                <a:lnTo>
                  <a:pt x="11690" y="11073"/>
                </a:lnTo>
                <a:lnTo>
                  <a:pt x="11584" y="11214"/>
                </a:lnTo>
                <a:lnTo>
                  <a:pt x="11475" y="11355"/>
                </a:lnTo>
                <a:lnTo>
                  <a:pt x="11364" y="11497"/>
                </a:lnTo>
                <a:lnTo>
                  <a:pt x="11251" y="11638"/>
                </a:lnTo>
                <a:lnTo>
                  <a:pt x="11136" y="11780"/>
                </a:lnTo>
                <a:lnTo>
                  <a:pt x="11019" y="11922"/>
                </a:lnTo>
                <a:lnTo>
                  <a:pt x="10900" y="12065"/>
                </a:lnTo>
                <a:lnTo>
                  <a:pt x="10778" y="12207"/>
                </a:lnTo>
                <a:lnTo>
                  <a:pt x="10654" y="12350"/>
                </a:lnTo>
                <a:lnTo>
                  <a:pt x="10559" y="12459"/>
                </a:lnTo>
                <a:lnTo>
                  <a:pt x="10463" y="12567"/>
                </a:lnTo>
                <a:lnTo>
                  <a:pt x="10366" y="12675"/>
                </a:lnTo>
                <a:lnTo>
                  <a:pt x="10267" y="12784"/>
                </a:lnTo>
                <a:lnTo>
                  <a:pt x="10167" y="12892"/>
                </a:lnTo>
                <a:lnTo>
                  <a:pt x="10066" y="13001"/>
                </a:lnTo>
                <a:lnTo>
                  <a:pt x="9963" y="13109"/>
                </a:lnTo>
                <a:lnTo>
                  <a:pt x="9860" y="13218"/>
                </a:lnTo>
                <a:lnTo>
                  <a:pt x="9755" y="13326"/>
                </a:lnTo>
                <a:lnTo>
                  <a:pt x="9649" y="13435"/>
                </a:lnTo>
                <a:lnTo>
                  <a:pt x="9541" y="13543"/>
                </a:lnTo>
                <a:lnTo>
                  <a:pt x="9433" y="13652"/>
                </a:lnTo>
                <a:lnTo>
                  <a:pt x="9323" y="13760"/>
                </a:lnTo>
                <a:lnTo>
                  <a:pt x="9212" y="13869"/>
                </a:lnTo>
                <a:lnTo>
                  <a:pt x="9099" y="13978"/>
                </a:lnTo>
                <a:lnTo>
                  <a:pt x="8986" y="14086"/>
                </a:lnTo>
                <a:lnTo>
                  <a:pt x="8871" y="14195"/>
                </a:lnTo>
                <a:lnTo>
                  <a:pt x="8755" y="14304"/>
                </a:lnTo>
                <a:lnTo>
                  <a:pt x="8638" y="14413"/>
                </a:lnTo>
                <a:lnTo>
                  <a:pt x="8519" y="14521"/>
                </a:lnTo>
                <a:lnTo>
                  <a:pt x="8400" y="14630"/>
                </a:lnTo>
                <a:lnTo>
                  <a:pt x="8279" y="14739"/>
                </a:lnTo>
                <a:lnTo>
                  <a:pt x="8157" y="14848"/>
                </a:lnTo>
                <a:lnTo>
                  <a:pt x="8033" y="14957"/>
                </a:lnTo>
                <a:lnTo>
                  <a:pt x="7909" y="15066"/>
                </a:lnTo>
                <a:lnTo>
                  <a:pt x="7783" y="15174"/>
                </a:lnTo>
                <a:lnTo>
                  <a:pt x="7656" y="15283"/>
                </a:lnTo>
                <a:lnTo>
                  <a:pt x="7527" y="15392"/>
                </a:lnTo>
                <a:lnTo>
                  <a:pt x="7398" y="15501"/>
                </a:lnTo>
                <a:lnTo>
                  <a:pt x="7267" y="15610"/>
                </a:lnTo>
                <a:lnTo>
                  <a:pt x="7135" y="15719"/>
                </a:lnTo>
                <a:lnTo>
                  <a:pt x="7002" y="15829"/>
                </a:lnTo>
                <a:lnTo>
                  <a:pt x="6867" y="15938"/>
                </a:lnTo>
                <a:lnTo>
                  <a:pt x="6732" y="16047"/>
                </a:lnTo>
                <a:lnTo>
                  <a:pt x="6595" y="16156"/>
                </a:lnTo>
                <a:lnTo>
                  <a:pt x="6456" y="16265"/>
                </a:lnTo>
                <a:lnTo>
                  <a:pt x="6317" y="16374"/>
                </a:lnTo>
                <a:lnTo>
                  <a:pt x="6090" y="16550"/>
                </a:lnTo>
                <a:lnTo>
                  <a:pt x="5860" y="16725"/>
                </a:lnTo>
                <a:lnTo>
                  <a:pt x="5627" y="16900"/>
                </a:lnTo>
                <a:lnTo>
                  <a:pt x="5391" y="17075"/>
                </a:lnTo>
                <a:lnTo>
                  <a:pt x="5152" y="17250"/>
                </a:lnTo>
                <a:lnTo>
                  <a:pt x="4910" y="17424"/>
                </a:lnTo>
                <a:lnTo>
                  <a:pt x="4664" y="17598"/>
                </a:lnTo>
                <a:lnTo>
                  <a:pt x="4416" y="17772"/>
                </a:lnTo>
                <a:lnTo>
                  <a:pt x="4164" y="17945"/>
                </a:lnTo>
                <a:lnTo>
                  <a:pt x="3910" y="18118"/>
                </a:lnTo>
                <a:lnTo>
                  <a:pt x="3652" y="18291"/>
                </a:lnTo>
                <a:lnTo>
                  <a:pt x="3392" y="18464"/>
                </a:lnTo>
                <a:lnTo>
                  <a:pt x="3128" y="18636"/>
                </a:lnTo>
                <a:lnTo>
                  <a:pt x="2861" y="18808"/>
                </a:lnTo>
                <a:lnTo>
                  <a:pt x="2591" y="18980"/>
                </a:lnTo>
                <a:lnTo>
                  <a:pt x="2318" y="19152"/>
                </a:lnTo>
                <a:lnTo>
                  <a:pt x="2042" y="19323"/>
                </a:lnTo>
                <a:lnTo>
                  <a:pt x="1763" y="19494"/>
                </a:lnTo>
                <a:lnTo>
                  <a:pt x="1480" y="19665"/>
                </a:lnTo>
                <a:lnTo>
                  <a:pt x="1195" y="19836"/>
                </a:lnTo>
                <a:lnTo>
                  <a:pt x="906" y="20006"/>
                </a:lnTo>
                <a:lnTo>
                  <a:pt x="615" y="20176"/>
                </a:lnTo>
                <a:lnTo>
                  <a:pt x="320" y="20346"/>
                </a:lnTo>
                <a:lnTo>
                  <a:pt x="1048" y="21600"/>
                </a:lnTo>
                <a:lnTo>
                  <a:pt x="19504" y="21600"/>
                </a:lnTo>
                <a:lnTo>
                  <a:pt x="21600" y="15364"/>
                </a:lnTo>
                <a:lnTo>
                  <a:pt x="18543" y="16235"/>
                </a:lnTo>
                <a:lnTo>
                  <a:pt x="9432" y="16235"/>
                </a:lnTo>
                <a:lnTo>
                  <a:pt x="9717" y="16083"/>
                </a:lnTo>
                <a:lnTo>
                  <a:pt x="9999" y="15931"/>
                </a:lnTo>
                <a:lnTo>
                  <a:pt x="10279" y="15778"/>
                </a:lnTo>
                <a:lnTo>
                  <a:pt x="10557" y="15624"/>
                </a:lnTo>
                <a:lnTo>
                  <a:pt x="10833" y="15470"/>
                </a:lnTo>
                <a:lnTo>
                  <a:pt x="11106" y="15315"/>
                </a:lnTo>
                <a:lnTo>
                  <a:pt x="11376" y="15159"/>
                </a:lnTo>
                <a:lnTo>
                  <a:pt x="11645" y="15003"/>
                </a:lnTo>
                <a:lnTo>
                  <a:pt x="11911" y="14846"/>
                </a:lnTo>
                <a:lnTo>
                  <a:pt x="12174" y="14688"/>
                </a:lnTo>
                <a:lnTo>
                  <a:pt x="12435" y="14529"/>
                </a:lnTo>
                <a:lnTo>
                  <a:pt x="12694" y="14370"/>
                </a:lnTo>
                <a:lnTo>
                  <a:pt x="12950" y="14210"/>
                </a:lnTo>
                <a:lnTo>
                  <a:pt x="13205" y="14050"/>
                </a:lnTo>
                <a:lnTo>
                  <a:pt x="13456" y="13889"/>
                </a:lnTo>
                <a:lnTo>
                  <a:pt x="13705" y="13727"/>
                </a:lnTo>
                <a:lnTo>
                  <a:pt x="13952" y="13564"/>
                </a:lnTo>
                <a:lnTo>
                  <a:pt x="14217" y="13387"/>
                </a:lnTo>
                <a:lnTo>
                  <a:pt x="14358" y="13292"/>
                </a:lnTo>
                <a:lnTo>
                  <a:pt x="14497" y="13197"/>
                </a:lnTo>
                <a:lnTo>
                  <a:pt x="14635" y="13101"/>
                </a:lnTo>
                <a:lnTo>
                  <a:pt x="14772" y="13006"/>
                </a:lnTo>
                <a:lnTo>
                  <a:pt x="14907" y="12911"/>
                </a:lnTo>
                <a:lnTo>
                  <a:pt x="15042" y="12815"/>
                </a:lnTo>
                <a:lnTo>
                  <a:pt x="15175" y="12720"/>
                </a:lnTo>
                <a:lnTo>
                  <a:pt x="15306" y="12624"/>
                </a:lnTo>
                <a:lnTo>
                  <a:pt x="15437" y="12528"/>
                </a:lnTo>
                <a:lnTo>
                  <a:pt x="15566" y="12433"/>
                </a:lnTo>
                <a:lnTo>
                  <a:pt x="15693" y="12337"/>
                </a:lnTo>
                <a:lnTo>
                  <a:pt x="15820" y="12241"/>
                </a:lnTo>
                <a:lnTo>
                  <a:pt x="15945" y="12146"/>
                </a:lnTo>
                <a:lnTo>
                  <a:pt x="16069" y="12050"/>
                </a:lnTo>
                <a:lnTo>
                  <a:pt x="16192" y="11954"/>
                </a:lnTo>
                <a:lnTo>
                  <a:pt x="16313" y="11858"/>
                </a:lnTo>
                <a:lnTo>
                  <a:pt x="16433" y="11762"/>
                </a:lnTo>
                <a:lnTo>
                  <a:pt x="16552" y="11666"/>
                </a:lnTo>
                <a:lnTo>
                  <a:pt x="16669" y="11570"/>
                </a:lnTo>
                <a:lnTo>
                  <a:pt x="16785" y="11474"/>
                </a:lnTo>
                <a:lnTo>
                  <a:pt x="16900" y="11378"/>
                </a:lnTo>
                <a:lnTo>
                  <a:pt x="17013" y="11282"/>
                </a:lnTo>
                <a:lnTo>
                  <a:pt x="17126" y="11186"/>
                </a:lnTo>
                <a:lnTo>
                  <a:pt x="17237" y="11090"/>
                </a:lnTo>
                <a:lnTo>
                  <a:pt x="17346" y="10994"/>
                </a:lnTo>
                <a:lnTo>
                  <a:pt x="17455" y="10897"/>
                </a:lnTo>
                <a:lnTo>
                  <a:pt x="17562" y="10801"/>
                </a:lnTo>
                <a:lnTo>
                  <a:pt x="17667" y="10705"/>
                </a:lnTo>
                <a:lnTo>
                  <a:pt x="17772" y="10608"/>
                </a:lnTo>
                <a:lnTo>
                  <a:pt x="17906" y="10483"/>
                </a:lnTo>
                <a:lnTo>
                  <a:pt x="18038" y="10357"/>
                </a:lnTo>
                <a:lnTo>
                  <a:pt x="18167" y="10231"/>
                </a:lnTo>
                <a:lnTo>
                  <a:pt x="18293" y="10105"/>
                </a:lnTo>
                <a:lnTo>
                  <a:pt x="18417" y="9978"/>
                </a:lnTo>
                <a:lnTo>
                  <a:pt x="18538" y="9852"/>
                </a:lnTo>
                <a:lnTo>
                  <a:pt x="18656" y="9725"/>
                </a:lnTo>
                <a:lnTo>
                  <a:pt x="18772" y="9599"/>
                </a:lnTo>
                <a:lnTo>
                  <a:pt x="18886" y="9472"/>
                </a:lnTo>
                <a:lnTo>
                  <a:pt x="18997" y="9345"/>
                </a:lnTo>
                <a:lnTo>
                  <a:pt x="19105" y="9218"/>
                </a:lnTo>
                <a:lnTo>
                  <a:pt x="19211" y="9091"/>
                </a:lnTo>
                <a:lnTo>
                  <a:pt x="19314" y="8963"/>
                </a:lnTo>
                <a:lnTo>
                  <a:pt x="19414" y="8836"/>
                </a:lnTo>
                <a:lnTo>
                  <a:pt x="19512" y="8708"/>
                </a:lnTo>
                <a:lnTo>
                  <a:pt x="19608" y="8580"/>
                </a:lnTo>
                <a:lnTo>
                  <a:pt x="19700" y="8452"/>
                </a:lnTo>
                <a:lnTo>
                  <a:pt x="19791" y="8324"/>
                </a:lnTo>
                <a:lnTo>
                  <a:pt x="19878" y="8196"/>
                </a:lnTo>
                <a:lnTo>
                  <a:pt x="19963" y="8068"/>
                </a:lnTo>
                <a:lnTo>
                  <a:pt x="20046" y="7939"/>
                </a:lnTo>
                <a:lnTo>
                  <a:pt x="20125" y="7811"/>
                </a:lnTo>
                <a:lnTo>
                  <a:pt x="20203" y="7682"/>
                </a:lnTo>
                <a:lnTo>
                  <a:pt x="20297" y="7518"/>
                </a:lnTo>
                <a:lnTo>
                  <a:pt x="20386" y="7354"/>
                </a:lnTo>
                <a:lnTo>
                  <a:pt x="20470" y="7190"/>
                </a:lnTo>
                <a:lnTo>
                  <a:pt x="20548" y="7027"/>
                </a:lnTo>
                <a:lnTo>
                  <a:pt x="20620" y="6864"/>
                </a:lnTo>
                <a:lnTo>
                  <a:pt x="20688" y="6701"/>
                </a:lnTo>
                <a:lnTo>
                  <a:pt x="20750" y="6538"/>
                </a:lnTo>
                <a:lnTo>
                  <a:pt x="20806" y="6376"/>
                </a:lnTo>
                <a:lnTo>
                  <a:pt x="20858" y="6215"/>
                </a:lnTo>
                <a:lnTo>
                  <a:pt x="20903" y="6053"/>
                </a:lnTo>
                <a:lnTo>
                  <a:pt x="20944" y="5892"/>
                </a:lnTo>
                <a:lnTo>
                  <a:pt x="20979" y="5731"/>
                </a:lnTo>
                <a:lnTo>
                  <a:pt x="21009" y="5571"/>
                </a:lnTo>
                <a:lnTo>
                  <a:pt x="21033" y="5410"/>
                </a:lnTo>
                <a:lnTo>
                  <a:pt x="21052" y="5251"/>
                </a:lnTo>
                <a:lnTo>
                  <a:pt x="21065" y="5091"/>
                </a:lnTo>
                <a:lnTo>
                  <a:pt x="21073" y="4932"/>
                </a:lnTo>
                <a:lnTo>
                  <a:pt x="21076" y="4773"/>
                </a:lnTo>
                <a:lnTo>
                  <a:pt x="21072" y="4598"/>
                </a:lnTo>
                <a:lnTo>
                  <a:pt x="21059" y="4427"/>
                </a:lnTo>
                <a:lnTo>
                  <a:pt x="21037" y="4260"/>
                </a:lnTo>
                <a:lnTo>
                  <a:pt x="21007" y="4097"/>
                </a:lnTo>
                <a:lnTo>
                  <a:pt x="20968" y="3937"/>
                </a:lnTo>
                <a:lnTo>
                  <a:pt x="20920" y="3781"/>
                </a:lnTo>
                <a:lnTo>
                  <a:pt x="20864" y="3629"/>
                </a:lnTo>
                <a:lnTo>
                  <a:pt x="20799" y="3480"/>
                </a:lnTo>
                <a:lnTo>
                  <a:pt x="20725" y="3335"/>
                </a:lnTo>
                <a:lnTo>
                  <a:pt x="20643" y="3194"/>
                </a:lnTo>
                <a:lnTo>
                  <a:pt x="20551" y="3056"/>
                </a:lnTo>
                <a:lnTo>
                  <a:pt x="20452" y="2922"/>
                </a:lnTo>
                <a:lnTo>
                  <a:pt x="20343" y="2792"/>
                </a:lnTo>
                <a:lnTo>
                  <a:pt x="20226" y="2666"/>
                </a:lnTo>
                <a:lnTo>
                  <a:pt x="20101" y="2543"/>
                </a:lnTo>
                <a:lnTo>
                  <a:pt x="19996" y="2449"/>
                </a:lnTo>
                <a:lnTo>
                  <a:pt x="19888" y="2356"/>
                </a:lnTo>
                <a:lnTo>
                  <a:pt x="19777" y="2266"/>
                </a:lnTo>
                <a:lnTo>
                  <a:pt x="19662" y="2177"/>
                </a:lnTo>
                <a:lnTo>
                  <a:pt x="19543" y="2091"/>
                </a:lnTo>
                <a:lnTo>
                  <a:pt x="19421" y="2006"/>
                </a:lnTo>
                <a:lnTo>
                  <a:pt x="19295" y="1923"/>
                </a:lnTo>
                <a:lnTo>
                  <a:pt x="19166" y="1842"/>
                </a:lnTo>
                <a:lnTo>
                  <a:pt x="19033" y="1763"/>
                </a:lnTo>
                <a:lnTo>
                  <a:pt x="18897" y="1686"/>
                </a:lnTo>
                <a:lnTo>
                  <a:pt x="18757" y="1611"/>
                </a:lnTo>
                <a:lnTo>
                  <a:pt x="18613" y="1538"/>
                </a:lnTo>
                <a:lnTo>
                  <a:pt x="18466" y="1467"/>
                </a:lnTo>
                <a:lnTo>
                  <a:pt x="18316" y="1398"/>
                </a:lnTo>
                <a:lnTo>
                  <a:pt x="18162" y="1330"/>
                </a:lnTo>
                <a:lnTo>
                  <a:pt x="18004" y="1265"/>
                </a:lnTo>
                <a:lnTo>
                  <a:pt x="17843" y="1201"/>
                </a:lnTo>
                <a:lnTo>
                  <a:pt x="17678" y="1140"/>
                </a:lnTo>
                <a:lnTo>
                  <a:pt x="17510" y="1080"/>
                </a:lnTo>
                <a:lnTo>
                  <a:pt x="17380" y="1036"/>
                </a:lnTo>
                <a:lnTo>
                  <a:pt x="17249" y="993"/>
                </a:lnTo>
                <a:lnTo>
                  <a:pt x="17116" y="951"/>
                </a:lnTo>
                <a:lnTo>
                  <a:pt x="16982" y="909"/>
                </a:lnTo>
                <a:lnTo>
                  <a:pt x="16846" y="869"/>
                </a:lnTo>
                <a:lnTo>
                  <a:pt x="16709" y="830"/>
                </a:lnTo>
                <a:lnTo>
                  <a:pt x="16571" y="791"/>
                </a:lnTo>
                <a:lnTo>
                  <a:pt x="16431" y="754"/>
                </a:lnTo>
                <a:lnTo>
                  <a:pt x="16290" y="717"/>
                </a:lnTo>
                <a:lnTo>
                  <a:pt x="16148" y="682"/>
                </a:lnTo>
                <a:lnTo>
                  <a:pt x="16004" y="647"/>
                </a:lnTo>
                <a:lnTo>
                  <a:pt x="15858" y="613"/>
                </a:lnTo>
                <a:lnTo>
                  <a:pt x="15712" y="580"/>
                </a:lnTo>
                <a:lnTo>
                  <a:pt x="15564" y="549"/>
                </a:lnTo>
                <a:lnTo>
                  <a:pt x="15414" y="518"/>
                </a:lnTo>
                <a:lnTo>
                  <a:pt x="15263" y="488"/>
                </a:lnTo>
                <a:lnTo>
                  <a:pt x="15111" y="459"/>
                </a:lnTo>
                <a:lnTo>
                  <a:pt x="14957" y="431"/>
                </a:lnTo>
                <a:lnTo>
                  <a:pt x="14802" y="404"/>
                </a:lnTo>
                <a:lnTo>
                  <a:pt x="14646" y="378"/>
                </a:lnTo>
                <a:lnTo>
                  <a:pt x="14488" y="352"/>
                </a:lnTo>
                <a:lnTo>
                  <a:pt x="14328" y="328"/>
                </a:lnTo>
                <a:lnTo>
                  <a:pt x="14168" y="305"/>
                </a:lnTo>
                <a:lnTo>
                  <a:pt x="14006" y="283"/>
                </a:lnTo>
                <a:lnTo>
                  <a:pt x="13842" y="261"/>
                </a:lnTo>
                <a:lnTo>
                  <a:pt x="13548" y="225"/>
                </a:lnTo>
                <a:lnTo>
                  <a:pt x="13253" y="192"/>
                </a:lnTo>
                <a:lnTo>
                  <a:pt x="12956" y="161"/>
                </a:lnTo>
                <a:lnTo>
                  <a:pt x="12659" y="133"/>
                </a:lnTo>
                <a:lnTo>
                  <a:pt x="12359" y="108"/>
                </a:lnTo>
                <a:lnTo>
                  <a:pt x="12059" y="85"/>
                </a:lnTo>
                <a:lnTo>
                  <a:pt x="11757" y="65"/>
                </a:lnTo>
                <a:lnTo>
                  <a:pt x="11454" y="48"/>
                </a:lnTo>
                <a:lnTo>
                  <a:pt x="11149" y="33"/>
                </a:lnTo>
                <a:lnTo>
                  <a:pt x="10843" y="21"/>
                </a:lnTo>
                <a:lnTo>
                  <a:pt x="10536" y="12"/>
                </a:lnTo>
                <a:lnTo>
                  <a:pt x="10228" y="5"/>
                </a:lnTo>
                <a:lnTo>
                  <a:pt x="9918" y="1"/>
                </a:lnTo>
                <a:lnTo>
                  <a:pt x="9606" y="0"/>
                </a:lnTo>
                <a:close/>
              </a:path>
            </a:pathLst>
          </a:custGeom>
          <a:solidFill>
            <a:srgbClr val="F1F0EA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78888F-FEDE-CD40-85D7-E26DD6F7D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067" y="3680881"/>
            <a:ext cx="653420" cy="65342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2A07C7E-B160-4244-A2E2-A6FE354B19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194" y="2901971"/>
            <a:ext cx="653420" cy="653420"/>
          </a:xfrm>
          <a:prstGeom prst="rect">
            <a:avLst/>
          </a:prstGeom>
        </p:spPr>
      </p:pic>
      <p:pic>
        <p:nvPicPr>
          <p:cNvPr id="14" name="Imagen 9">
            <a:extLst>
              <a:ext uri="{FF2B5EF4-FFF2-40B4-BE49-F238E27FC236}">
                <a16:creationId xmlns:a16="http://schemas.microsoft.com/office/drawing/2014/main" id="{32E8814F-E529-D44D-B0AB-B7ECA53729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53161" y="2000989"/>
            <a:ext cx="653420" cy="653420"/>
          </a:xfrm>
          <a:prstGeom prst="rect">
            <a:avLst/>
          </a:prstGeom>
        </p:spPr>
      </p:pic>
      <p:sp>
        <p:nvSpPr>
          <p:cNvPr id="2" name="object 6">
            <a:extLst>
              <a:ext uri="{FF2B5EF4-FFF2-40B4-BE49-F238E27FC236}">
                <a16:creationId xmlns:a16="http://schemas.microsoft.com/office/drawing/2014/main" id="{21D91385-D078-1861-B422-A604BA2C93BF}"/>
              </a:ext>
            </a:extLst>
          </p:cNvPr>
          <p:cNvSpPr txBox="1"/>
          <p:nvPr/>
        </p:nvSpPr>
        <p:spPr>
          <a:xfrm>
            <a:off x="259436" y="1031377"/>
            <a:ext cx="925113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indent="12700">
              <a:tabLst>
                <a:tab pos="2921000" algn="l"/>
              </a:tabLst>
              <a:defRPr sz="3300" spc="-15">
                <a:solidFill>
                  <a:srgbClr val="26AF8E"/>
                </a:solidFill>
                <a:latin typeface="Codec Pro Heavy"/>
                <a:ea typeface="Codec Pro Heavy"/>
                <a:cs typeface="Codec Pro Heavy"/>
                <a:sym typeface="Codec Pro Heavy"/>
              </a:defRPr>
            </a:pPr>
            <a:r>
              <a:rPr lang="es-ES" sz="2000" dirty="0" err="1">
                <a:latin typeface="Casta Exp" pitchFamily="2" charset="77"/>
              </a:rPr>
              <a:t>Modification</a:t>
            </a:r>
            <a:r>
              <a:rPr lang="es-ES" sz="2000" dirty="0">
                <a:latin typeface="Casta Exp" pitchFamily="2" charset="77"/>
              </a:rPr>
              <a:t> of the </a:t>
            </a:r>
            <a:r>
              <a:rPr lang="es-ES" sz="2000" dirty="0" err="1">
                <a:latin typeface="Casta Exp" pitchFamily="2" charset="77"/>
              </a:rPr>
              <a:t>child’s</a:t>
            </a:r>
            <a:r>
              <a:rPr lang="es-ES" sz="2000" dirty="0">
                <a:latin typeface="Casta Exp" pitchFamily="2" charset="77"/>
              </a:rPr>
              <a:t> </a:t>
            </a:r>
            <a:r>
              <a:rPr lang="es-ES" sz="2000" dirty="0" err="1">
                <a:latin typeface="Casta Exp" pitchFamily="2" charset="77"/>
              </a:rPr>
              <a:t>identity</a:t>
            </a:r>
            <a:endParaRPr sz="2000" dirty="0">
              <a:latin typeface="Casta Exp" pitchFamily="2" charset="77"/>
              <a:sym typeface="Codec Pro Bold"/>
            </a:endParaRPr>
          </a:p>
        </p:txBody>
      </p:sp>
      <p:pic>
        <p:nvPicPr>
          <p:cNvPr id="3" name="Imagen 8">
            <a:extLst>
              <a:ext uri="{FF2B5EF4-FFF2-40B4-BE49-F238E27FC236}">
                <a16:creationId xmlns:a16="http://schemas.microsoft.com/office/drawing/2014/main" id="{1E8187AA-8DAB-0641-D846-88132C554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194" y="5360773"/>
            <a:ext cx="653420" cy="653420"/>
          </a:xfrm>
          <a:prstGeom prst="rect">
            <a:avLst/>
          </a:prstGeom>
        </p:spPr>
      </p:pic>
      <p:pic>
        <p:nvPicPr>
          <p:cNvPr id="4" name="Imagen 8">
            <a:extLst>
              <a:ext uri="{FF2B5EF4-FFF2-40B4-BE49-F238E27FC236}">
                <a16:creationId xmlns:a16="http://schemas.microsoft.com/office/drawing/2014/main" id="{0296A25A-241C-B131-4FC3-8AA5DB7E49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9067" y="9464975"/>
            <a:ext cx="653420" cy="6534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1FDCF5E5-0649-5AD4-0DF6-ADEE5E1433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4498" y="1793246"/>
            <a:ext cx="3589602" cy="5047034"/>
          </a:xfrm>
          <a:prstGeom prst="rect">
            <a:avLst/>
          </a:prstGeom>
        </p:spPr>
      </p:pic>
      <p:pic>
        <p:nvPicPr>
          <p:cNvPr id="5" name="Imagen 8">
            <a:extLst>
              <a:ext uri="{FF2B5EF4-FFF2-40B4-BE49-F238E27FC236}">
                <a16:creationId xmlns:a16="http://schemas.microsoft.com/office/drawing/2014/main" id="{37F1594E-0F84-A01F-705C-D661135BCF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207" y="7785083"/>
            <a:ext cx="653420" cy="653420"/>
          </a:xfrm>
          <a:prstGeom prst="rect">
            <a:avLst/>
          </a:prstGeom>
        </p:spPr>
      </p:pic>
      <p:pic>
        <p:nvPicPr>
          <p:cNvPr id="10" name="Imagen 8">
            <a:extLst>
              <a:ext uri="{FF2B5EF4-FFF2-40B4-BE49-F238E27FC236}">
                <a16:creationId xmlns:a16="http://schemas.microsoft.com/office/drawing/2014/main" id="{A474D9C7-DB11-CA72-35FE-BABC04DD8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207" y="4520827"/>
            <a:ext cx="653420" cy="65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4445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odec Pro Bold"/>
        <a:ea typeface="Codec Pro Bold"/>
        <a:cs typeface="Codec Pro Bold"/>
      </a:majorFont>
      <a:minorFont>
        <a:latin typeface="Codec Pro Bold"/>
        <a:ea typeface="Codec Pro Bold"/>
        <a:cs typeface="Codec Pro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dec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dec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odec Pro Bold"/>
        <a:ea typeface="Codec Pro Bold"/>
        <a:cs typeface="Codec Pro Bold"/>
      </a:majorFont>
      <a:minorFont>
        <a:latin typeface="Codec Pro Bold"/>
        <a:ea typeface="Codec Pro Bold"/>
        <a:cs typeface="Codec Pro Bold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dec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odec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Personnalisé</PresentationFormat>
  <Paragraphs>77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Casta Exp</vt:lpstr>
      <vt:lpstr>Codec Pro Bold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Mia Dambach</dc:creator>
  <cp:lastModifiedBy>Mia Dambach</cp:lastModifiedBy>
  <cp:revision>182</cp:revision>
  <cp:lastPrinted>2021-12-06T06:51:00Z</cp:lastPrinted>
  <dcterms:modified xsi:type="dcterms:W3CDTF">2024-09-13T10:42:25Z</dcterms:modified>
</cp:coreProperties>
</file>